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62" r:id="rId3"/>
    <p:sldId id="261" r:id="rId4"/>
    <p:sldId id="281" r:id="rId5"/>
    <p:sldId id="292" r:id="rId6"/>
    <p:sldId id="293" r:id="rId7"/>
    <p:sldId id="280" r:id="rId8"/>
    <p:sldId id="291" r:id="rId9"/>
    <p:sldId id="315" r:id="rId10"/>
    <p:sldId id="288" r:id="rId11"/>
    <p:sldId id="285" r:id="rId12"/>
    <p:sldId id="316" r:id="rId13"/>
    <p:sldId id="289" r:id="rId14"/>
    <p:sldId id="286" r:id="rId15"/>
    <p:sldId id="317" r:id="rId16"/>
    <p:sldId id="297" r:id="rId17"/>
    <p:sldId id="274" r:id="rId18"/>
    <p:sldId id="313" r:id="rId19"/>
    <p:sldId id="310" r:id="rId20"/>
    <p:sldId id="290" r:id="rId21"/>
    <p:sldId id="311" r:id="rId22"/>
    <p:sldId id="312" r:id="rId23"/>
    <p:sldId id="273" r:id="rId24"/>
    <p:sldId id="314"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5" autoAdjust="0"/>
    <p:restoredTop sz="89307" autoAdjust="0"/>
  </p:normalViewPr>
  <p:slideViewPr>
    <p:cSldViewPr snapToGrid="0" snapToObjects="1">
      <p:cViewPr varScale="1">
        <p:scale>
          <a:sx n="98" d="100"/>
          <a:sy n="98" d="100"/>
        </p:scale>
        <p:origin x="41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F4050-5171-4875-B888-8CAF76AF23B5}" type="datetimeFigureOut">
              <a:rPr lang="en-GB" smtClean="0"/>
              <a:t>20/01/2025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AFDD6-2167-4F2C-955F-96612729B95C}" type="slidenum">
              <a:rPr lang="en-GB" smtClean="0"/>
              <a:t>‹#›</a:t>
            </a:fld>
            <a:endParaRPr lang="en-GB"/>
          </a:p>
        </p:txBody>
      </p:sp>
    </p:spTree>
    <p:extLst>
      <p:ext uri="{BB962C8B-B14F-4D97-AF65-F5344CB8AC3E}">
        <p14:creationId xmlns:p14="http://schemas.microsoft.com/office/powerpoint/2010/main" val="205765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1</a:t>
            </a:fld>
            <a:endParaRPr lang="en-GB"/>
          </a:p>
        </p:txBody>
      </p:sp>
    </p:spTree>
    <p:extLst>
      <p:ext uri="{BB962C8B-B14F-4D97-AF65-F5344CB8AC3E}">
        <p14:creationId xmlns:p14="http://schemas.microsoft.com/office/powerpoint/2010/main" val="251796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dirty="0"/>
              <a:t>Key Facts:  </a:t>
            </a:r>
          </a:p>
          <a:p>
            <a:pPr algn="l">
              <a:buFont typeface="Arial" panose="020B0604020202020204" pitchFamily="34" charset="0"/>
              <a:buChar char="•"/>
            </a:pPr>
            <a:r>
              <a:rPr lang="en-GB" b="1" i="0" dirty="0">
                <a:solidFill>
                  <a:srgbClr val="3C4245"/>
                </a:solidFill>
                <a:effectLst/>
                <a:latin typeface="Noto Sans" panose="020B0502040504020204" pitchFamily="34" charset="0"/>
              </a:rPr>
              <a:t>Antibiotic resistance is one of the biggest threats to global health, food security, and development today.</a:t>
            </a:r>
          </a:p>
          <a:p>
            <a:pPr algn="l">
              <a:buFont typeface="Arial" panose="020B0604020202020204" pitchFamily="34" charset="0"/>
              <a:buChar char="•"/>
            </a:pPr>
            <a:r>
              <a:rPr lang="en-GB" b="1" i="0" dirty="0">
                <a:solidFill>
                  <a:srgbClr val="3C4245"/>
                </a:solidFill>
                <a:effectLst/>
                <a:latin typeface="Noto Sans" panose="020B0502040504020204" pitchFamily="34" charset="0"/>
              </a:rPr>
              <a:t>Antibiotic resistance can affect anyone, of any age, in any country.</a:t>
            </a:r>
          </a:p>
          <a:p>
            <a:pPr algn="l">
              <a:buFont typeface="Arial" panose="020B0604020202020204" pitchFamily="34" charset="0"/>
              <a:buChar char="•"/>
            </a:pPr>
            <a:r>
              <a:rPr lang="en-GB" b="1" i="0" dirty="0">
                <a:solidFill>
                  <a:srgbClr val="3C4245"/>
                </a:solidFill>
                <a:effectLst/>
                <a:latin typeface="Noto Sans" panose="020B0502040504020204" pitchFamily="34" charset="0"/>
              </a:rPr>
              <a:t>Antibiotic resistance occurs naturally, but misuse of antibiotics in humans and animals is accelerating the process.</a:t>
            </a:r>
          </a:p>
          <a:p>
            <a:pPr algn="l">
              <a:buFont typeface="Arial" panose="020B0604020202020204" pitchFamily="34" charset="0"/>
              <a:buChar char="•"/>
            </a:pPr>
            <a:r>
              <a:rPr lang="en-GB" b="1" i="0" dirty="0">
                <a:solidFill>
                  <a:srgbClr val="3C4245"/>
                </a:solidFill>
                <a:effectLst/>
                <a:latin typeface="Noto Sans" panose="020B0502040504020204" pitchFamily="34" charset="0"/>
              </a:rPr>
              <a:t>A growing number of infections – such as pneumonia, tuberculosis, gonorrhoea, and salmonellosis – are becoming harder to treat as the antibiotics used to treat them become less effective.</a:t>
            </a:r>
          </a:p>
          <a:p>
            <a:pPr algn="l">
              <a:buFont typeface="Arial" panose="020B0604020202020204" pitchFamily="34" charset="0"/>
              <a:buChar char="•"/>
            </a:pPr>
            <a:r>
              <a:rPr lang="en-GB" b="1" i="0" dirty="0">
                <a:solidFill>
                  <a:srgbClr val="3C4245"/>
                </a:solidFill>
                <a:effectLst/>
                <a:latin typeface="Noto Sans" panose="020B0502040504020204" pitchFamily="34" charset="0"/>
              </a:rPr>
              <a:t>Antibiotic resistance leads to longer hospital stays, higher medical costs and increased mortality.</a:t>
            </a:r>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10</a:t>
            </a:fld>
            <a:endParaRPr lang="en-GB"/>
          </a:p>
        </p:txBody>
      </p:sp>
    </p:spTree>
    <p:extLst>
      <p:ext uri="{BB962C8B-B14F-4D97-AF65-F5344CB8AC3E}">
        <p14:creationId xmlns:p14="http://schemas.microsoft.com/office/powerpoint/2010/main" val="56291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 why they think antibiotic resistance is an important problem??   Who does this affect?  (1) People in hospital (2) very young and elderly people (3) if infections cannot be treated, people will die of diseases that are currently treatable. </a:t>
            </a:r>
          </a:p>
          <a:p>
            <a:endParaRPr lang="en-GB" dirty="0"/>
          </a:p>
          <a:p>
            <a:pPr algn="l"/>
            <a:r>
              <a:rPr lang="en-GB" b="0" i="0" dirty="0">
                <a:solidFill>
                  <a:srgbClr val="000000"/>
                </a:solidFill>
                <a:effectLst/>
                <a:latin typeface="Times New Roman" panose="02020603050405020304" pitchFamily="18" charset="0"/>
              </a:rPr>
              <a:t>prevent antibiotic resistance getting worse by:</a:t>
            </a:r>
          </a:p>
          <a:p>
            <a:pPr algn="l"/>
            <a:r>
              <a:rPr lang="en-GB" b="0" i="0" dirty="0">
                <a:solidFill>
                  <a:srgbClr val="000000"/>
                </a:solidFill>
                <a:effectLst/>
                <a:latin typeface="Times New Roman" panose="02020603050405020304" pitchFamily="18" charset="0"/>
              </a:rPr>
              <a:t>a. only using antibiotics when prescribed by a health care professional (HCP)</a:t>
            </a:r>
          </a:p>
          <a:p>
            <a:pPr algn="l"/>
            <a:r>
              <a:rPr lang="en-GB" b="0" i="0" dirty="0">
                <a:solidFill>
                  <a:srgbClr val="000000"/>
                </a:solidFill>
                <a:effectLst/>
                <a:latin typeface="Times New Roman" panose="02020603050405020304" pitchFamily="18" charset="0"/>
              </a:rPr>
              <a:t>b. finishing your course of antibiotics as recommended by your HCP</a:t>
            </a:r>
          </a:p>
          <a:p>
            <a:pPr algn="l"/>
            <a:r>
              <a:rPr lang="en-GB" b="0" i="0" dirty="0">
                <a:solidFill>
                  <a:srgbClr val="000000"/>
                </a:solidFill>
                <a:effectLst/>
                <a:latin typeface="Times New Roman" panose="02020603050405020304" pitchFamily="18" charset="0"/>
              </a:rPr>
              <a:t>c. not using left over antibiotics (if for any reason you don’t finish your course of antibiotics, any left over should be given to your local pharmacy to dispose of)</a:t>
            </a:r>
          </a:p>
          <a:p>
            <a:pPr algn="l"/>
            <a:r>
              <a:rPr lang="en-GB" b="0" i="0" dirty="0">
                <a:solidFill>
                  <a:srgbClr val="000000"/>
                </a:solidFill>
                <a:effectLst/>
                <a:latin typeface="Times New Roman" panose="02020603050405020304" pitchFamily="18" charset="0"/>
              </a:rPr>
              <a:t>d. not using antibiotics for most ear aches, sore throats or any colds or flu which are usually caused by viruses.</a:t>
            </a:r>
          </a:p>
          <a:p>
            <a:endParaRPr lang="en-GB" dirty="0"/>
          </a:p>
          <a:p>
            <a:endParaRPr lang="en-GB" dirty="0"/>
          </a:p>
          <a:p>
            <a:r>
              <a:rPr lang="en-GB" dirty="0"/>
              <a:t>To confront AMR, the government have created a national action plan, ‘Confronting antimicrobial resistance 2024 to 2029’, which builds on the achievements and lessons of the previous and has 9 strategic outcomes organised under 4 themes. </a:t>
            </a:r>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11</a:t>
            </a:fld>
            <a:endParaRPr lang="en-GB"/>
          </a:p>
        </p:txBody>
      </p:sp>
    </p:spTree>
    <p:extLst>
      <p:ext uri="{BB962C8B-B14F-4D97-AF65-F5344CB8AC3E}">
        <p14:creationId xmlns:p14="http://schemas.microsoft.com/office/powerpoint/2010/main" val="137224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antibiotic resistance chain.   Over use of antibiotics for animals.  Antibiotics in farm animals and in the environment, create a selection pressure for resistant bacteria, which may then be transmitted to humans. </a:t>
            </a:r>
          </a:p>
        </p:txBody>
      </p:sp>
      <p:sp>
        <p:nvSpPr>
          <p:cNvPr id="4" name="Slide Number Placeholder 3"/>
          <p:cNvSpPr>
            <a:spLocks noGrp="1"/>
          </p:cNvSpPr>
          <p:nvPr>
            <p:ph type="sldNum" sz="quarter" idx="5"/>
          </p:nvPr>
        </p:nvSpPr>
        <p:spPr/>
        <p:txBody>
          <a:bodyPr/>
          <a:lstStyle/>
          <a:p>
            <a:fld id="{43FAFDD6-2167-4F2C-955F-96612729B95C}" type="slidenum">
              <a:rPr lang="en-GB" smtClean="0"/>
              <a:t>13</a:t>
            </a:fld>
            <a:endParaRPr lang="en-GB"/>
          </a:p>
        </p:txBody>
      </p:sp>
    </p:spTree>
    <p:extLst>
      <p:ext uri="{BB962C8B-B14F-4D97-AF65-F5344CB8AC3E}">
        <p14:creationId xmlns:p14="http://schemas.microsoft.com/office/powerpoint/2010/main" val="3784349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14</a:t>
            </a:fld>
            <a:endParaRPr lang="en-GB"/>
          </a:p>
        </p:txBody>
      </p:sp>
    </p:spTree>
    <p:extLst>
      <p:ext uri="{BB962C8B-B14F-4D97-AF65-F5344CB8AC3E}">
        <p14:creationId xmlns:p14="http://schemas.microsoft.com/office/powerpoint/2010/main" val="230285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FFFFFF"/>
                </a:solidFill>
                <a:effectLst/>
                <a:latin typeface="GDS Transport"/>
              </a:rPr>
              <a:t>Confronting antimicrobial resistance 2024 to 2029</a:t>
            </a:r>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15</a:t>
            </a:fld>
            <a:endParaRPr lang="en-GB"/>
          </a:p>
        </p:txBody>
      </p:sp>
    </p:spTree>
    <p:extLst>
      <p:ext uri="{BB962C8B-B14F-4D97-AF65-F5344CB8AC3E}">
        <p14:creationId xmlns:p14="http://schemas.microsoft.com/office/powerpoint/2010/main" val="196086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words and students are asked if they know the words and discuss.  </a:t>
            </a:r>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16</a:t>
            </a:fld>
            <a:endParaRPr lang="en-GB"/>
          </a:p>
        </p:txBody>
      </p:sp>
    </p:spTree>
    <p:extLst>
      <p:ext uri="{BB962C8B-B14F-4D97-AF65-F5344CB8AC3E}">
        <p14:creationId xmlns:p14="http://schemas.microsoft.com/office/powerpoint/2010/main" val="103928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words and students are asked if they know the words and discuss.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31F20"/>
                </a:solidFill>
                <a:effectLst/>
                <a:latin typeface="ReithSans"/>
              </a:rPr>
              <a:t>Non-communicable diseases</a:t>
            </a:r>
            <a:r>
              <a:rPr lang="en-GB" b="0" i="0" dirty="0">
                <a:solidFill>
                  <a:srgbClr val="231F20"/>
                </a:solidFill>
                <a:effectLst/>
                <a:latin typeface="ReithSans"/>
              </a:rPr>
              <a:t> are not infectious. This means they cannot be transferred between one organism and another. An example of this is chronic lung disease. Genetic diseases are also considered to be non-communicable. An example of this is sickle cell anaemia.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31F20"/>
              </a:solidFill>
              <a:effectLst/>
              <a:latin typeface="Reith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31F20"/>
                </a:solidFill>
                <a:effectLst/>
                <a:latin typeface="ReithSans"/>
              </a:rPr>
              <a:t>Vaccines protect us against viral infections.</a:t>
            </a:r>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17</a:t>
            </a:fld>
            <a:endParaRPr lang="en-GB"/>
          </a:p>
        </p:txBody>
      </p:sp>
    </p:spTree>
    <p:extLst>
      <p:ext uri="{BB962C8B-B14F-4D97-AF65-F5344CB8AC3E}">
        <p14:creationId xmlns:p14="http://schemas.microsoft.com/office/powerpoint/2010/main" val="160042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 -</a:t>
            </a:r>
          </a:p>
          <a:p>
            <a:endParaRPr lang="en-GB" dirty="0"/>
          </a:p>
        </p:txBody>
      </p:sp>
      <p:sp>
        <p:nvSpPr>
          <p:cNvPr id="4" name="Slide Number Placeholder 3"/>
          <p:cNvSpPr>
            <a:spLocks noGrp="1"/>
          </p:cNvSpPr>
          <p:nvPr>
            <p:ph type="sldNum" sz="quarter" idx="5"/>
          </p:nvPr>
        </p:nvSpPr>
        <p:spPr/>
        <p:txBody>
          <a:bodyPr/>
          <a:lstStyle/>
          <a:p>
            <a:fld id="{920AC928-803D-4F53-BEFB-AABA1E7148E4}" type="slidenum">
              <a:rPr lang="en-GB" smtClean="0"/>
              <a:t>18</a:t>
            </a:fld>
            <a:endParaRPr lang="en-GB"/>
          </a:p>
        </p:txBody>
      </p:sp>
    </p:spTree>
    <p:extLst>
      <p:ext uri="{BB962C8B-B14F-4D97-AF65-F5344CB8AC3E}">
        <p14:creationId xmlns:p14="http://schemas.microsoft.com/office/powerpoint/2010/main" val="202763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C928-803D-4F53-BEFB-AABA1E7148E4}" type="slidenum">
              <a:rPr lang="en-GB" smtClean="0"/>
              <a:t>19</a:t>
            </a:fld>
            <a:endParaRPr lang="en-GB"/>
          </a:p>
        </p:txBody>
      </p:sp>
    </p:spTree>
    <p:extLst>
      <p:ext uri="{BB962C8B-B14F-4D97-AF65-F5344CB8AC3E}">
        <p14:creationId xmlns:p14="http://schemas.microsoft.com/office/powerpoint/2010/main" val="248470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C928-803D-4F53-BEFB-AABA1E7148E4}" type="slidenum">
              <a:rPr lang="en-GB" smtClean="0"/>
              <a:t>20</a:t>
            </a:fld>
            <a:endParaRPr lang="en-GB"/>
          </a:p>
        </p:txBody>
      </p:sp>
    </p:spTree>
    <p:extLst>
      <p:ext uri="{BB962C8B-B14F-4D97-AF65-F5344CB8AC3E}">
        <p14:creationId xmlns:p14="http://schemas.microsoft.com/office/powerpoint/2010/main" val="347890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World AMR awareness week 18</a:t>
            </a:r>
            <a:r>
              <a:rPr lang="en-GB" baseline="30000" dirty="0"/>
              <a:t>th</a:t>
            </a:r>
            <a:r>
              <a:rPr lang="en-GB" dirty="0"/>
              <a:t> – 24th November 2023.   </a:t>
            </a:r>
            <a:r>
              <a:rPr lang="en-GB" b="0" i="0" dirty="0">
                <a:solidFill>
                  <a:srgbClr val="3C4245"/>
                </a:solidFill>
                <a:effectLst/>
                <a:latin typeface="Noto Sans" panose="020B0502040504020204" pitchFamily="34" charset="0"/>
              </a:rPr>
              <a:t>Antimicrobial resistance (AMR) threatens the effective prevention and treatment of an ever-increasing range of infections caused by bacteria, parasites, viruses and fungi.</a:t>
            </a:r>
            <a:endParaRPr lang="en-GB" dirty="0"/>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2</a:t>
            </a:fld>
            <a:endParaRPr lang="en-GB"/>
          </a:p>
        </p:txBody>
      </p:sp>
    </p:spTree>
    <p:extLst>
      <p:ext uri="{BB962C8B-B14F-4D97-AF65-F5344CB8AC3E}">
        <p14:creationId xmlns:p14="http://schemas.microsoft.com/office/powerpoint/2010/main" val="387120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C928-803D-4F53-BEFB-AABA1E7148E4}" type="slidenum">
              <a:rPr lang="en-GB" smtClean="0"/>
              <a:t>21</a:t>
            </a:fld>
            <a:endParaRPr lang="en-GB"/>
          </a:p>
        </p:txBody>
      </p:sp>
    </p:spTree>
    <p:extLst>
      <p:ext uri="{BB962C8B-B14F-4D97-AF65-F5344CB8AC3E}">
        <p14:creationId xmlns:p14="http://schemas.microsoft.com/office/powerpoint/2010/main" val="138460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C928-803D-4F53-BEFB-AABA1E7148E4}" type="slidenum">
              <a:rPr lang="en-GB" smtClean="0"/>
              <a:t>22</a:t>
            </a:fld>
            <a:endParaRPr lang="en-GB"/>
          </a:p>
        </p:txBody>
      </p:sp>
    </p:spTree>
    <p:extLst>
      <p:ext uri="{BB962C8B-B14F-4D97-AF65-F5344CB8AC3E}">
        <p14:creationId xmlns:p14="http://schemas.microsoft.com/office/powerpoint/2010/main" val="385056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000000"/>
              </a:solidFill>
              <a:effectLst/>
              <a:latin typeface="Times New Roman" panose="02020603050405020304" pitchFamily="18" charset="0"/>
            </a:endParaRPr>
          </a:p>
          <a:p>
            <a:endParaRPr lang="en-GB" b="0" i="0" dirty="0">
              <a:solidFill>
                <a:srgbClr val="000000"/>
              </a:solidFill>
              <a:effectLst/>
              <a:latin typeface="Times New Roman" panose="02020603050405020304" pitchFamily="18" charset="0"/>
            </a:endParaRPr>
          </a:p>
          <a:p>
            <a:pPr algn="l"/>
            <a:r>
              <a:rPr lang="en-GB" b="0" i="0" dirty="0">
                <a:solidFill>
                  <a:srgbClr val="000000"/>
                </a:solidFill>
                <a:effectLst/>
                <a:latin typeface="Times New Roman" panose="02020603050405020304" pitchFamily="18" charset="0"/>
              </a:rPr>
              <a:t>prevent antibiotic resistance getting worse by:</a:t>
            </a:r>
          </a:p>
          <a:p>
            <a:pPr algn="l"/>
            <a:r>
              <a:rPr lang="en-GB" b="0" i="0" dirty="0">
                <a:solidFill>
                  <a:srgbClr val="000000"/>
                </a:solidFill>
                <a:effectLst/>
                <a:latin typeface="Times New Roman" panose="02020603050405020304" pitchFamily="18" charset="0"/>
              </a:rPr>
              <a:t>a. only using antibiotics when prescribed by a health care professional (HCP)</a:t>
            </a:r>
          </a:p>
          <a:p>
            <a:pPr algn="l"/>
            <a:r>
              <a:rPr lang="en-GB" b="0" i="0" dirty="0">
                <a:solidFill>
                  <a:srgbClr val="000000"/>
                </a:solidFill>
                <a:effectLst/>
                <a:latin typeface="Times New Roman" panose="02020603050405020304" pitchFamily="18" charset="0"/>
              </a:rPr>
              <a:t>b. finishing your course of antibiotics as recommended by your HCP</a:t>
            </a:r>
          </a:p>
          <a:p>
            <a:pPr algn="l"/>
            <a:r>
              <a:rPr lang="en-GB" b="0" i="0" dirty="0">
                <a:solidFill>
                  <a:srgbClr val="000000"/>
                </a:solidFill>
                <a:effectLst/>
                <a:latin typeface="Times New Roman" panose="02020603050405020304" pitchFamily="18" charset="0"/>
              </a:rPr>
              <a:t>c. not using left over antibiotics (if for any reason you don’t finish your course of antibiotics, any left over should be given to your local pharmacy to dispose of)</a:t>
            </a:r>
          </a:p>
          <a:p>
            <a:pPr algn="l"/>
            <a:r>
              <a:rPr lang="en-GB" b="0" i="0" dirty="0">
                <a:solidFill>
                  <a:srgbClr val="000000"/>
                </a:solidFill>
                <a:effectLst/>
                <a:latin typeface="Times New Roman" panose="02020603050405020304" pitchFamily="18" charset="0"/>
              </a:rPr>
              <a:t>d. not using antibiotics for most ear aches, sore throats or any colds or flu which are usually caused by viruses.</a:t>
            </a:r>
          </a:p>
          <a:p>
            <a:endParaRPr lang="en-GB" dirty="0"/>
          </a:p>
          <a:p>
            <a:endParaRPr lang="en-GB" dirty="0"/>
          </a:p>
          <a:p>
            <a:r>
              <a:rPr lang="en-GB" dirty="0"/>
              <a:t>To confront AMR, the government have created a national action plan, ‘Confronting antimicrobial resistance 2024 to 2029’, which builds on the achievements and lessons of the previous and has 9 strategic outcomes organised under 4 themes. </a:t>
            </a:r>
          </a:p>
        </p:txBody>
      </p:sp>
      <p:sp>
        <p:nvSpPr>
          <p:cNvPr id="4" name="Slide Number Placeholder 3"/>
          <p:cNvSpPr>
            <a:spLocks noGrp="1"/>
          </p:cNvSpPr>
          <p:nvPr>
            <p:ph type="sldNum" sz="quarter" idx="5"/>
          </p:nvPr>
        </p:nvSpPr>
        <p:spPr/>
        <p:txBody>
          <a:bodyPr/>
          <a:lstStyle/>
          <a:p>
            <a:fld id="{43FAFDD6-2167-4F2C-955F-96612729B95C}" type="slidenum">
              <a:rPr lang="en-GB" smtClean="0"/>
              <a:t>3</a:t>
            </a:fld>
            <a:endParaRPr lang="en-GB"/>
          </a:p>
        </p:txBody>
      </p:sp>
    </p:spTree>
    <p:extLst>
      <p:ext uri="{BB962C8B-B14F-4D97-AF65-F5344CB8AC3E}">
        <p14:creationId xmlns:p14="http://schemas.microsoft.com/office/powerpoint/2010/main" val="37853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the immune system defeats any harmful microbes entering the body, however, in some cases the immune system needs help. Antimicrobials are medicines used to kill or slow the growth of microbes and antibiotics are special medicines used by doctors to kill harmful bacteria. Some antibiotics stop the bacteria reproducing and others kill the bacteria.</a:t>
            </a:r>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4</a:t>
            </a:fld>
            <a:endParaRPr lang="en-GB"/>
          </a:p>
        </p:txBody>
      </p:sp>
    </p:spTree>
    <p:extLst>
      <p:ext uri="{BB962C8B-B14F-4D97-AF65-F5344CB8AC3E}">
        <p14:creationId xmlns:p14="http://schemas.microsoft.com/office/powerpoint/2010/main" val="395281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Antibioitcs</a:t>
            </a:r>
            <a:r>
              <a:rPr lang="en-GB" dirty="0"/>
              <a:t> are used in the treatment of minor and potentially life-threatening infections in humans and animals</a:t>
            </a:r>
            <a:endParaRPr lang="en-GB" b="0" i="0" dirty="0">
              <a:solidFill>
                <a:srgbClr val="000000"/>
              </a:solidFill>
              <a:effectLst/>
              <a:latin typeface="Times New Roman" panose="02020603050405020304" pitchFamily="18" charset="0"/>
            </a:endParaRPr>
          </a:p>
          <a:p>
            <a:endParaRPr lang="en-GB" b="0" i="0" dirty="0">
              <a:solidFill>
                <a:srgbClr val="000000"/>
              </a:solidFill>
              <a:effectLst/>
              <a:latin typeface="Times New Roman" panose="02020603050405020304" pitchFamily="18" charset="0"/>
            </a:endParaRPr>
          </a:p>
          <a:p>
            <a:r>
              <a:rPr lang="en-GB" b="0" i="0" dirty="0">
                <a:solidFill>
                  <a:srgbClr val="000000"/>
                </a:solidFill>
                <a:effectLst/>
                <a:latin typeface="Times New Roman" panose="02020603050405020304" pitchFamily="18" charset="0"/>
              </a:rPr>
              <a:t>In 1928 Alexander Fleming went on holiday and left some laboratory agar plates from an unrelated experiment out on his desk. When he came back from holiday he discovered that the bacteria growing in his agar plates couldn’t grow near the mould that was also growing on the plate, he concluded that the mould had produced a chemical to protect itself from the bacteria using an antibacterial agent. Scientists used this new chemical to develop antibiotics.</a:t>
            </a:r>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5</a:t>
            </a:fld>
            <a:endParaRPr lang="en-GB"/>
          </a:p>
        </p:txBody>
      </p:sp>
    </p:spTree>
    <p:extLst>
      <p:ext uri="{BB962C8B-B14F-4D97-AF65-F5344CB8AC3E}">
        <p14:creationId xmlns:p14="http://schemas.microsoft.com/office/powerpoint/2010/main" val="99479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There are many types of antibiotics but not all of them work in the same way.  So, when antibiotics are being used it may not be a correct match to treat the bacteria infection.    for instance, </a:t>
            </a:r>
            <a:r>
              <a:rPr lang="en-GB" b="0" i="0" dirty="0">
                <a:solidFill>
                  <a:srgbClr val="040C28"/>
                </a:solidFill>
                <a:effectLst/>
                <a:latin typeface="Google Sans"/>
              </a:rPr>
              <a:t>penicillin, kills bacteria by destroying the bacterial cell wall</a:t>
            </a:r>
            <a:r>
              <a:rPr lang="en-GB" b="0" i="0" dirty="0">
                <a:solidFill>
                  <a:srgbClr val="202124"/>
                </a:solidFill>
                <a:effectLst/>
                <a:latin typeface="Google Sans"/>
              </a:rPr>
              <a:t>. Others, such as tetracycline, interfere with the ability of bacteria cells to reproduce or make proteins or nutrients they need to survive.  Doctors choose an antibiotic based on the bacteria that often cause a certain infection. </a:t>
            </a:r>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6</a:t>
            </a:fld>
            <a:endParaRPr lang="en-GB"/>
          </a:p>
        </p:txBody>
      </p:sp>
    </p:spTree>
    <p:extLst>
      <p:ext uri="{BB962C8B-B14F-4D97-AF65-F5344CB8AC3E}">
        <p14:creationId xmlns:p14="http://schemas.microsoft.com/office/powerpoint/2010/main" val="35084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overuse and misuse of antibiotics has led to bacteria developing resistance to antibiotics through natural selection (survival of the fittest).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Raleway"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Raleway" pitchFamily="2" charset="0"/>
              </a:rPr>
              <a:t>Before antibiotics were invented, harmful bacteria were life threatening. Today, however, many bacterial infections are easily treated with antibiotics – but bacteria are fighting back. Through increased exposure to the antibiotics, bacteria are becoming resistant to them. This means that bacterial infections are once again becoming life threatening. </a:t>
            </a:r>
            <a:r>
              <a:rPr lang="en-GB" sz="1000" dirty="0">
                <a:effectLst/>
                <a:latin typeface="Arial" panose="020B0604020202020204" pitchFamily="34" charset="0"/>
                <a:ea typeface="Calibri" panose="020F0502020204030204" pitchFamily="34" charset="0"/>
                <a:cs typeface="Times New Roman" panose="02020603050405020304" pitchFamily="18" charset="0"/>
              </a:rPr>
              <a:t>Examples of antibiotics are penicillin, clarithromycin, doxycycline and amoxicillin.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is estimated that by 2050, deaths linked to antimicrobial resistant infections could reach 10 million globally per year, surpassing deaths linked to cancer (O ’Neill, 2016). Antibiotic resistance occurs when bacteria develop or acquire mechanisms that prevent them from being eliminated by antibiotics (drugs used to treat bacterial infections). Antibiotic resistance is a growing threat to modern medicine; in addition to treatment of infections, antibiotics are important for medical procedures involving surgery, and are key in the management of conditions such as cancer and diabetes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7</a:t>
            </a:fld>
            <a:endParaRPr lang="en-GB"/>
          </a:p>
        </p:txBody>
      </p:sp>
    </p:spTree>
    <p:extLst>
      <p:ext uri="{BB962C8B-B14F-4D97-AF65-F5344CB8AC3E}">
        <p14:creationId xmlns:p14="http://schemas.microsoft.com/office/powerpoint/2010/main" val="57920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Bad prescribing – can anyone think of an infection that’s caused by viruses?   Antibiotics won't work for those (colds and flu). </a:t>
            </a:r>
          </a:p>
          <a:p>
            <a:r>
              <a:rPr lang="en-GB" dirty="0"/>
              <a:t>The antibiotics tablets your given by your doctor are called a course – you need to take all of those because the full course should kill all the bacteria.  If you don’t finish the course, not all the bacteria die, and some could become resistant. </a:t>
            </a:r>
          </a:p>
          <a:p>
            <a:r>
              <a:rPr lang="en-GB" dirty="0"/>
              <a:t>Not washing your hands – more antibiotics have to be used – antibiotic resistance bacteria can spread through bad hygiene</a:t>
            </a:r>
          </a:p>
        </p:txBody>
      </p:sp>
      <p:sp>
        <p:nvSpPr>
          <p:cNvPr id="4" name="Slide Number Placeholder 3"/>
          <p:cNvSpPr>
            <a:spLocks noGrp="1"/>
          </p:cNvSpPr>
          <p:nvPr>
            <p:ph type="sldNum" sz="quarter" idx="5"/>
          </p:nvPr>
        </p:nvSpPr>
        <p:spPr/>
        <p:txBody>
          <a:bodyPr/>
          <a:lstStyle/>
          <a:p>
            <a:fld id="{43FAFDD6-2167-4F2C-955F-96612729B95C}" type="slidenum">
              <a:rPr lang="en-GB" smtClean="0"/>
              <a:t>8</a:t>
            </a:fld>
            <a:endParaRPr lang="en-GB"/>
          </a:p>
        </p:txBody>
      </p:sp>
    </p:spTree>
    <p:extLst>
      <p:ext uri="{BB962C8B-B14F-4D97-AF65-F5344CB8AC3E}">
        <p14:creationId xmlns:p14="http://schemas.microsoft.com/office/powerpoint/2010/main" val="78936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FAFDD6-2167-4F2C-955F-96612729B95C}" type="slidenum">
              <a:rPr lang="en-GB" smtClean="0"/>
              <a:t>9</a:t>
            </a:fld>
            <a:endParaRPr lang="en-GB"/>
          </a:p>
        </p:txBody>
      </p:sp>
    </p:spTree>
    <p:extLst>
      <p:ext uri="{BB962C8B-B14F-4D97-AF65-F5344CB8AC3E}">
        <p14:creationId xmlns:p14="http://schemas.microsoft.com/office/powerpoint/2010/main" val="1666408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753F5F7-D778-6843-831A-ED5C9217C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D695B1-00CC-6640-AB8F-A7E4E7A985AC}"/>
              </a:ext>
            </a:extLst>
          </p:cNvPr>
          <p:cNvSpPr>
            <a:spLocks noGrp="1"/>
          </p:cNvSpPr>
          <p:nvPr>
            <p:ph type="ctrTitle"/>
          </p:nvPr>
        </p:nvSpPr>
        <p:spPr>
          <a:xfrm>
            <a:off x="1524000" y="1418696"/>
            <a:ext cx="5926667" cy="2281237"/>
          </a:xfrm>
        </p:spPr>
        <p:txBody>
          <a:bodyPr anchor="b"/>
          <a:lstStyle>
            <a:lvl1pPr algn="l">
              <a:defRPr sz="6000">
                <a:latin typeface="+mn-lt"/>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042A01D-2CA2-6749-ABCB-BF3761AFE5D9}"/>
              </a:ext>
            </a:extLst>
          </p:cNvPr>
          <p:cNvSpPr>
            <a:spLocks noGrp="1"/>
          </p:cNvSpPr>
          <p:nvPr>
            <p:ph type="subTitle" idx="1"/>
          </p:nvPr>
        </p:nvSpPr>
        <p:spPr>
          <a:xfrm>
            <a:off x="1524000" y="4114800"/>
            <a:ext cx="5926667" cy="7196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918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838200" y="1825625"/>
            <a:ext cx="10515600" cy="3940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429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31894-2BBB-864B-BB1D-D7F9A0C23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261731-432F-8743-A453-F69FB236F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698FB6-6922-A34C-A1CC-4D741A8EC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51DFA-7B3A-8049-BB09-57C98F640145}" type="datetimeFigureOut">
              <a:rPr lang="en-US" smtClean="0"/>
              <a:t>1/20/2025</a:t>
            </a:fld>
            <a:endParaRPr lang="en-US"/>
          </a:p>
        </p:txBody>
      </p:sp>
      <p:sp>
        <p:nvSpPr>
          <p:cNvPr id="5" name="Footer Placeholder 4">
            <a:extLst>
              <a:ext uri="{FF2B5EF4-FFF2-40B4-BE49-F238E27FC236}">
                <a16:creationId xmlns:a16="http://schemas.microsoft.com/office/drawing/2014/main" id="{08D5B2C7-7E38-1340-9B9C-E0C53084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640B7-887B-4749-8861-626CD281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C5140-C4D8-AB42-98BB-1331D72A7245}" type="slidenum">
              <a:rPr lang="en-US" smtClean="0"/>
              <a:t>‹#›</a:t>
            </a:fld>
            <a:endParaRPr lang="en-US"/>
          </a:p>
        </p:txBody>
      </p:sp>
    </p:spTree>
    <p:extLst>
      <p:ext uri="{BB962C8B-B14F-4D97-AF65-F5344CB8AC3E}">
        <p14:creationId xmlns:p14="http://schemas.microsoft.com/office/powerpoint/2010/main" val="35198369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9.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 TargetMode="External"/><Relationship Id="rId2" Type="http://schemas.openxmlformats.org/officeDocument/2006/relationships/hyperlink" Target="https://www.e-bug.eu/ks3-intro-to-microbes"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youtube.com/watch?v=HdroY9UOG9k&amp;t=132s" TargetMode="External"/><Relationship Id="rId4" Type="http://schemas.openxmlformats.org/officeDocument/2006/relationships/hyperlink" Target="https://www.youtube.com/watch?v=yHs0GyLNSL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www.youtube.com/watch?v=HdroY9UOG9k&amp;t=132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87D668-3500-8130-183B-C3B5A9BE8388}"/>
              </a:ext>
            </a:extLst>
          </p:cNvPr>
          <p:cNvPicPr>
            <a:picLocks noChangeAspect="1"/>
          </p:cNvPicPr>
          <p:nvPr/>
        </p:nvPicPr>
        <p:blipFill rotWithShape="1">
          <a:blip r:embed="rId3"/>
          <a:srcRect t="2386"/>
          <a:stretch/>
        </p:blipFill>
        <p:spPr>
          <a:xfrm>
            <a:off x="0" y="-571222"/>
            <a:ext cx="12192000" cy="5219143"/>
          </a:xfrm>
          <a:prstGeom prst="rect">
            <a:avLst/>
          </a:prstGeom>
        </p:spPr>
      </p:pic>
      <p:sp>
        <p:nvSpPr>
          <p:cNvPr id="3" name="Subtitle 2">
            <a:extLst>
              <a:ext uri="{FF2B5EF4-FFF2-40B4-BE49-F238E27FC236}">
                <a16:creationId xmlns:a16="http://schemas.microsoft.com/office/drawing/2014/main" id="{548CF9A3-84DD-174D-99B0-20F3780B65BD}"/>
              </a:ext>
            </a:extLst>
          </p:cNvPr>
          <p:cNvSpPr>
            <a:spLocks noGrp="1"/>
          </p:cNvSpPr>
          <p:nvPr>
            <p:ph type="subTitle" idx="1"/>
          </p:nvPr>
        </p:nvSpPr>
        <p:spPr>
          <a:xfrm>
            <a:off x="1371600" y="4819650"/>
            <a:ext cx="7006542" cy="892457"/>
          </a:xfrm>
        </p:spPr>
        <p:txBody>
          <a:bodyPr>
            <a:noAutofit/>
          </a:bodyPr>
          <a:lstStyle/>
          <a:p>
            <a:r>
              <a:rPr lang="en-US" sz="1400" b="1" dirty="0">
                <a:latin typeface="Bahnschrift SemiBold" panose="020B0502040204020203" pitchFamily="34" charset="0"/>
              </a:rPr>
              <a:t>Presented by</a:t>
            </a:r>
          </a:p>
          <a:p>
            <a:r>
              <a:rPr lang="en-US" sz="1400" b="1" dirty="0">
                <a:latin typeface="Bahnschrift SemiBold" panose="020B0502040204020203" pitchFamily="34" charset="0"/>
              </a:rPr>
              <a:t>Sonya Magrath (Senior Infection Prevention and Control Nurse)</a:t>
            </a:r>
          </a:p>
          <a:p>
            <a:r>
              <a:rPr lang="en-US" sz="1400" b="1" dirty="0">
                <a:latin typeface="Bahnschrift SemiBold" panose="020B0502040204020203" pitchFamily="34" charset="0"/>
              </a:rPr>
              <a:t>Kassim Sonvadi (Infection Prevention Practitioner)</a:t>
            </a:r>
          </a:p>
        </p:txBody>
      </p:sp>
      <p:sp>
        <p:nvSpPr>
          <p:cNvPr id="6" name="Title 1">
            <a:extLst>
              <a:ext uri="{FF2B5EF4-FFF2-40B4-BE49-F238E27FC236}">
                <a16:creationId xmlns:a16="http://schemas.microsoft.com/office/drawing/2014/main" id="{3CE2C1E0-408B-C766-9E28-7F1F22C1C0F6}"/>
              </a:ext>
            </a:extLst>
          </p:cNvPr>
          <p:cNvSpPr txBox="1">
            <a:spLocks noChangeArrowheads="1"/>
          </p:cNvSpPr>
          <p:nvPr/>
        </p:nvSpPr>
        <p:spPr>
          <a:xfrm>
            <a:off x="1371600" y="3063785"/>
            <a:ext cx="7391400" cy="1584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n-lt"/>
                <a:ea typeface="+mj-ea"/>
                <a:cs typeface="+mj-cs"/>
              </a:defRPr>
            </a:lvl1pPr>
          </a:lstStyle>
          <a:p>
            <a:r>
              <a:rPr lang="en-GB" altLang="en-US" sz="4800" b="1" dirty="0">
                <a:latin typeface="Bahnschrift SemiBold" panose="020B0502040204020203" pitchFamily="34" charset="0"/>
                <a:cs typeface="Arial" panose="020B0604020202020204" pitchFamily="34" charset="0"/>
              </a:rPr>
              <a:t>KS3 Antimicrobial Resistance</a:t>
            </a:r>
            <a:endParaRPr lang="en-GB" altLang="en-US" sz="4800" b="1" dirty="0">
              <a:latin typeface="Bahnschrift SemiBold" panose="020B0502040204020203" pitchFamily="34" charset="0"/>
              <a:cs typeface="Calibri" panose="020F0502020204030204" pitchFamily="34" charset="0"/>
            </a:endParaRPr>
          </a:p>
        </p:txBody>
      </p:sp>
      <p:pic>
        <p:nvPicPr>
          <p:cNvPr id="9" name="Picture 8" descr="A logo with text on it&#10;&#10;Description automatically generated">
            <a:extLst>
              <a:ext uri="{FF2B5EF4-FFF2-40B4-BE49-F238E27FC236}">
                <a16:creationId xmlns:a16="http://schemas.microsoft.com/office/drawing/2014/main" id="{877CBA5D-83B2-2820-1FC3-470C21831026}"/>
              </a:ext>
            </a:extLst>
          </p:cNvPr>
          <p:cNvPicPr>
            <a:picLocks noChangeAspect="1"/>
          </p:cNvPicPr>
          <p:nvPr/>
        </p:nvPicPr>
        <p:blipFill>
          <a:blip r:embed="rId4"/>
          <a:stretch>
            <a:fillRect/>
          </a:stretch>
        </p:blipFill>
        <p:spPr>
          <a:xfrm>
            <a:off x="7939252" y="4819650"/>
            <a:ext cx="1257750" cy="1470822"/>
          </a:xfrm>
          <a:prstGeom prst="rect">
            <a:avLst/>
          </a:prstGeom>
        </p:spPr>
      </p:pic>
      <p:sp>
        <p:nvSpPr>
          <p:cNvPr id="15" name="TextBox 14">
            <a:extLst>
              <a:ext uri="{FF2B5EF4-FFF2-40B4-BE49-F238E27FC236}">
                <a16:creationId xmlns:a16="http://schemas.microsoft.com/office/drawing/2014/main" id="{B8ECCB75-690B-9049-6044-9F722C7FCC86}"/>
              </a:ext>
            </a:extLst>
          </p:cNvPr>
          <p:cNvSpPr txBox="1"/>
          <p:nvPr/>
        </p:nvSpPr>
        <p:spPr>
          <a:xfrm>
            <a:off x="10380223" y="-560699"/>
            <a:ext cx="2064696" cy="338554"/>
          </a:xfrm>
          <a:prstGeom prst="rect">
            <a:avLst/>
          </a:prstGeom>
          <a:noFill/>
        </p:spPr>
        <p:txBody>
          <a:bodyPr wrap="square">
            <a:spAutoFit/>
          </a:bodyPr>
          <a:lstStyle/>
          <a:p>
            <a:r>
              <a:rPr lang="en-US" sz="1600" b="1" dirty="0">
                <a:latin typeface="Bahnschrift SemiBold" panose="020B0502040204020203" pitchFamily="34" charset="0"/>
              </a:rPr>
              <a:t>lancashire.gov.uk</a:t>
            </a:r>
          </a:p>
        </p:txBody>
      </p:sp>
    </p:spTree>
    <p:extLst>
      <p:ext uri="{BB962C8B-B14F-4D97-AF65-F5344CB8AC3E}">
        <p14:creationId xmlns:p14="http://schemas.microsoft.com/office/powerpoint/2010/main" val="39237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2135AB6-CE0F-7E46-F4DC-EC88606CB89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89137" y="840868"/>
            <a:ext cx="8213725" cy="51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F3FFCFD7-71F1-32E3-4F11-A8BA088E66F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749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E811-5E8C-4275-D5FD-7BDD4263EAD6}"/>
              </a:ext>
            </a:extLst>
          </p:cNvPr>
          <p:cNvSpPr>
            <a:spLocks noGrp="1"/>
          </p:cNvSpPr>
          <p:nvPr>
            <p:ph type="title"/>
          </p:nvPr>
        </p:nvSpPr>
        <p:spPr/>
        <p:txBody>
          <a:bodyPr/>
          <a:lstStyle/>
          <a:p>
            <a:r>
              <a:rPr lang="en-GB" dirty="0"/>
              <a:t> </a:t>
            </a:r>
          </a:p>
        </p:txBody>
      </p:sp>
      <p:pic>
        <p:nvPicPr>
          <p:cNvPr id="4" name="Picture 3">
            <a:extLst>
              <a:ext uri="{FF2B5EF4-FFF2-40B4-BE49-F238E27FC236}">
                <a16:creationId xmlns:a16="http://schemas.microsoft.com/office/drawing/2014/main" id="{350C3F51-6FBE-223E-BF24-870D54ADD8CA}"/>
              </a:ext>
            </a:extLst>
          </p:cNvPr>
          <p:cNvPicPr>
            <a:picLocks noChangeAspect="1"/>
          </p:cNvPicPr>
          <p:nvPr/>
        </p:nvPicPr>
        <p:blipFill rotWithShape="1">
          <a:blip r:embed="rId3"/>
          <a:srcRect l="9743" t="20031" r="6154"/>
          <a:stretch/>
        </p:blipFill>
        <p:spPr>
          <a:xfrm>
            <a:off x="3881808" y="2332232"/>
            <a:ext cx="3990234" cy="2074740"/>
          </a:xfrm>
          <a:prstGeom prst="rect">
            <a:avLst/>
          </a:prstGeom>
        </p:spPr>
      </p:pic>
      <p:sp>
        <p:nvSpPr>
          <p:cNvPr id="6" name="TextBox 5">
            <a:extLst>
              <a:ext uri="{FF2B5EF4-FFF2-40B4-BE49-F238E27FC236}">
                <a16:creationId xmlns:a16="http://schemas.microsoft.com/office/drawing/2014/main" id="{46886ABB-A48C-B07F-8250-99561E450B66}"/>
              </a:ext>
            </a:extLst>
          </p:cNvPr>
          <p:cNvSpPr txBox="1"/>
          <p:nvPr/>
        </p:nvSpPr>
        <p:spPr>
          <a:xfrm>
            <a:off x="473383" y="1332124"/>
            <a:ext cx="3060392" cy="923330"/>
          </a:xfrm>
          <a:prstGeom prst="rect">
            <a:avLst/>
          </a:prstGeom>
          <a:noFill/>
        </p:spPr>
        <p:txBody>
          <a:bodyPr wrap="square" rtlCol="0">
            <a:spAutoFit/>
          </a:bodyPr>
          <a:lstStyle/>
          <a:p>
            <a:r>
              <a:rPr lang="en-GB" b="1" dirty="0">
                <a:solidFill>
                  <a:srgbClr val="0070C0"/>
                </a:solidFill>
                <a:latin typeface="Bahnschrift SemiLight" panose="020B0502040204020203" pitchFamily="34" charset="0"/>
                <a:cs typeface="Arial" panose="020B0604020202020204" pitchFamily="34" charset="0"/>
              </a:rPr>
              <a:t>It is rising to dangerously high levels in all parts of the world. </a:t>
            </a:r>
          </a:p>
        </p:txBody>
      </p:sp>
      <p:sp>
        <p:nvSpPr>
          <p:cNvPr id="7" name="TextBox 6">
            <a:extLst>
              <a:ext uri="{FF2B5EF4-FFF2-40B4-BE49-F238E27FC236}">
                <a16:creationId xmlns:a16="http://schemas.microsoft.com/office/drawing/2014/main" id="{DB24CCC4-F464-EC7B-E862-EBE36F2C43A7}"/>
              </a:ext>
            </a:extLst>
          </p:cNvPr>
          <p:cNvSpPr txBox="1"/>
          <p:nvPr/>
        </p:nvSpPr>
        <p:spPr>
          <a:xfrm>
            <a:off x="8111879" y="4032052"/>
            <a:ext cx="3282888" cy="1477328"/>
          </a:xfrm>
          <a:prstGeom prst="rect">
            <a:avLst/>
          </a:prstGeom>
          <a:noFill/>
        </p:spPr>
        <p:txBody>
          <a:bodyPr wrap="square" rtlCol="0">
            <a:spAutoFit/>
          </a:bodyPr>
          <a:lstStyle/>
          <a:p>
            <a:r>
              <a:rPr lang="en-GB" dirty="0">
                <a:solidFill>
                  <a:srgbClr val="FF0000"/>
                </a:solidFill>
                <a:latin typeface="Bahnschrift SemiLight" panose="020B0502040204020203" pitchFamily="34" charset="0"/>
                <a:cs typeface="Arial" panose="020B0604020202020204" pitchFamily="34" charset="0"/>
              </a:rPr>
              <a:t>New resistance mechanisms are emerging and spreading globally. Threatening our ability to treat common infectious diseases. </a:t>
            </a:r>
          </a:p>
        </p:txBody>
      </p:sp>
      <p:sp>
        <p:nvSpPr>
          <p:cNvPr id="8" name="TextBox 7">
            <a:extLst>
              <a:ext uri="{FF2B5EF4-FFF2-40B4-BE49-F238E27FC236}">
                <a16:creationId xmlns:a16="http://schemas.microsoft.com/office/drawing/2014/main" id="{C46B54B2-C57E-61E4-BFAF-14E2DBA2E228}"/>
              </a:ext>
            </a:extLst>
          </p:cNvPr>
          <p:cNvSpPr txBox="1"/>
          <p:nvPr/>
        </p:nvSpPr>
        <p:spPr>
          <a:xfrm>
            <a:off x="8234802" y="1332124"/>
            <a:ext cx="3279467" cy="1477328"/>
          </a:xfrm>
          <a:prstGeom prst="rect">
            <a:avLst/>
          </a:prstGeom>
          <a:noFill/>
        </p:spPr>
        <p:txBody>
          <a:bodyPr wrap="square" rtlCol="0">
            <a:spAutoFit/>
          </a:bodyPr>
          <a:lstStyle/>
          <a:p>
            <a:r>
              <a:rPr lang="en-GB" b="1" i="0" dirty="0">
                <a:solidFill>
                  <a:srgbClr val="92D050"/>
                </a:solidFill>
                <a:effectLst/>
                <a:latin typeface="Bahnschrift SemiLight" panose="020B0502040204020203" pitchFamily="34" charset="0"/>
                <a:cs typeface="Arial" panose="020B0604020202020204" pitchFamily="34" charset="0"/>
              </a:rPr>
              <a:t>Where antibiotics can be bought for human or animal use without a prescription, the emergence and spread of resistance is made worse.</a:t>
            </a:r>
          </a:p>
        </p:txBody>
      </p:sp>
      <p:sp>
        <p:nvSpPr>
          <p:cNvPr id="10" name="TextBox 9">
            <a:extLst>
              <a:ext uri="{FF2B5EF4-FFF2-40B4-BE49-F238E27FC236}">
                <a16:creationId xmlns:a16="http://schemas.microsoft.com/office/drawing/2014/main" id="{9F1FA0BB-9B4C-F511-72F3-EAE4FD163254}"/>
              </a:ext>
            </a:extLst>
          </p:cNvPr>
          <p:cNvSpPr txBox="1"/>
          <p:nvPr/>
        </p:nvSpPr>
        <p:spPr>
          <a:xfrm>
            <a:off x="838200" y="320401"/>
            <a:ext cx="10515600" cy="584775"/>
          </a:xfrm>
          <a:prstGeom prst="rect">
            <a:avLst/>
          </a:prstGeom>
          <a:noFill/>
        </p:spPr>
        <p:txBody>
          <a:bodyPr wrap="square">
            <a:spAutoFit/>
          </a:bodyPr>
          <a:lstStyle/>
          <a:p>
            <a:pPr algn="ctr"/>
            <a:r>
              <a:rPr lang="en-GB" sz="3200" b="1" dirty="0">
                <a:solidFill>
                  <a:schemeClr val="accent5">
                    <a:lumMod val="25000"/>
                  </a:schemeClr>
                </a:solidFill>
                <a:latin typeface="Bahnschrift SemiBold" panose="020B0502040204020203" pitchFamily="34" charset="0"/>
              </a:rPr>
              <a:t>Why is tackling antibiotic resistance important?? </a:t>
            </a:r>
          </a:p>
        </p:txBody>
      </p:sp>
      <p:sp>
        <p:nvSpPr>
          <p:cNvPr id="12" name="TextBox 11">
            <a:extLst>
              <a:ext uri="{FF2B5EF4-FFF2-40B4-BE49-F238E27FC236}">
                <a16:creationId xmlns:a16="http://schemas.microsoft.com/office/drawing/2014/main" id="{C0AD2618-E02B-144B-9CAA-3CF458F56672}"/>
              </a:ext>
            </a:extLst>
          </p:cNvPr>
          <p:cNvSpPr txBox="1"/>
          <p:nvPr/>
        </p:nvSpPr>
        <p:spPr>
          <a:xfrm>
            <a:off x="365187" y="4032052"/>
            <a:ext cx="3276784" cy="2031325"/>
          </a:xfrm>
          <a:prstGeom prst="rect">
            <a:avLst/>
          </a:prstGeom>
          <a:noFill/>
        </p:spPr>
        <p:txBody>
          <a:bodyPr wrap="square">
            <a:spAutoFit/>
          </a:bodyPr>
          <a:lstStyle/>
          <a:p>
            <a:r>
              <a:rPr lang="en-GB" sz="1800" b="1" i="0" dirty="0">
                <a:solidFill>
                  <a:schemeClr val="accent2">
                    <a:lumMod val="75000"/>
                  </a:schemeClr>
                </a:solidFill>
                <a:effectLst/>
                <a:latin typeface="Bahnschrift SemiLight" panose="020B0502040204020203" pitchFamily="34" charset="0"/>
                <a:cs typeface="Arial" panose="020B0604020202020204" pitchFamily="34" charset="0"/>
              </a:rPr>
              <a:t>Similarly, in countries without standard treatment guidelines, antibiotics are often over-prescribed by health workers and veterinarians and over-used by the public.</a:t>
            </a:r>
            <a:endParaRPr lang="en-GB" sz="1800" b="1" dirty="0">
              <a:solidFill>
                <a:schemeClr val="accent2">
                  <a:lumMod val="75000"/>
                </a:schemeClr>
              </a:solidFill>
              <a:latin typeface="Bahnschrift SemiLight" panose="020B0502040204020203" pitchFamily="34" charset="0"/>
              <a:cs typeface="Arial" panose="020B0604020202020204" pitchFamily="34" charset="0"/>
            </a:endParaRPr>
          </a:p>
        </p:txBody>
      </p:sp>
      <p:pic>
        <p:nvPicPr>
          <p:cNvPr id="3" name="Picture 1">
            <a:extLst>
              <a:ext uri="{FF2B5EF4-FFF2-40B4-BE49-F238E27FC236}">
                <a16:creationId xmlns:a16="http://schemas.microsoft.com/office/drawing/2014/main" id="{A7676F49-5C8B-37A8-DE3A-A151D3ECDEA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748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5DA377-540E-4FE5-5777-6233BB79F799}"/>
              </a:ext>
            </a:extLst>
          </p:cNvPr>
          <p:cNvSpPr/>
          <p:nvPr/>
        </p:nvSpPr>
        <p:spPr>
          <a:xfrm>
            <a:off x="-159657" y="-145143"/>
            <a:ext cx="12511314" cy="7148286"/>
          </a:xfrm>
          <a:prstGeom prst="rect">
            <a:avLst/>
          </a:prstGeom>
          <a:solidFill>
            <a:schemeClr val="tx1">
              <a:lumMod val="85000"/>
              <a:lumOff val="1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DD0B875-E7A2-A0B4-40EF-4D11577120CE}"/>
              </a:ext>
            </a:extLst>
          </p:cNvPr>
          <p:cNvSpPr txBox="1"/>
          <p:nvPr/>
        </p:nvSpPr>
        <p:spPr>
          <a:xfrm>
            <a:off x="1409700" y="2644170"/>
            <a:ext cx="9372600" cy="1569660"/>
          </a:xfrm>
          <a:prstGeom prst="rect">
            <a:avLst/>
          </a:prstGeom>
          <a:noFill/>
        </p:spPr>
        <p:txBody>
          <a:bodyPr wrap="square" rtlCol="0">
            <a:spAutoFit/>
          </a:bodyPr>
          <a:lstStyle/>
          <a:p>
            <a:r>
              <a:rPr lang="en-GB" sz="3200" b="1" i="0" dirty="0">
                <a:solidFill>
                  <a:schemeClr val="bg1"/>
                </a:solidFill>
                <a:effectLst/>
                <a:latin typeface="Bahnschrift SemiLight" panose="020B0502040204020203" pitchFamily="34" charset="0"/>
                <a:cs typeface="Arial" panose="020B0604020202020204" pitchFamily="34" charset="0"/>
              </a:rPr>
              <a:t>Without urgent action, we are heading for a post-antibiotic era, in which common infections and minor injuries can once again kill…</a:t>
            </a:r>
            <a:endParaRPr lang="en-GB" sz="3200" b="1" dirty="0">
              <a:solidFill>
                <a:schemeClr val="bg1"/>
              </a:solidFill>
              <a:latin typeface="Bahnschrift SemiLight" panose="020B0502040204020203"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F22B9DC-2054-5372-6345-C5BEAB3657DB}"/>
              </a:ext>
            </a:extLst>
          </p:cNvPr>
          <p:cNvCxnSpPr>
            <a:cxnSpLocks/>
          </p:cNvCxnSpPr>
          <p:nvPr/>
        </p:nvCxnSpPr>
        <p:spPr>
          <a:xfrm>
            <a:off x="7775575" y="3673475"/>
            <a:ext cx="0" cy="4699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38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80"/>
                                  </p:iterate>
                                  <p:childTnLst>
                                    <p:set>
                                      <p:cBhvr>
                                        <p:cTn id="6" dur="1" fill="hold">
                                          <p:stCondLst>
                                            <p:cond delay="149"/>
                                          </p:stCondLst>
                                        </p:cTn>
                                        <p:tgtEl>
                                          <p:spTgt spid="9"/>
                                        </p:tgtEl>
                                        <p:attrNameLst>
                                          <p:attrName>style.visibility</p:attrName>
                                        </p:attrNameLst>
                                      </p:cBhvr>
                                      <p:to>
                                        <p:strVal val="visible"/>
                                      </p:to>
                                    </p:set>
                                  </p:childTnLst>
                                </p:cTn>
                              </p:par>
                            </p:childTnLst>
                          </p:cTn>
                        </p:par>
                        <p:par>
                          <p:cTn id="7" fill="hold">
                            <p:stCondLst>
                              <p:cond delay="895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35" presetClass="emph" presetSubtype="0" repeatCount="indefinite" fill="hold" nodeType="withEffect">
                                  <p:stCondLst>
                                    <p:cond delay="0"/>
                                  </p:stCondLst>
                                  <p:childTnLst>
                                    <p:anim calcmode="discrete" valueType="str">
                                      <p:cBhvr>
                                        <p:cTn id="12"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ntibiotic resistance&#10;&#10;Description automatically generated">
            <a:extLst>
              <a:ext uri="{FF2B5EF4-FFF2-40B4-BE49-F238E27FC236}">
                <a16:creationId xmlns:a16="http://schemas.microsoft.com/office/drawing/2014/main" id="{12D2F379-A23F-49B6-AFFC-DEA80DCDBB37}"/>
              </a:ext>
            </a:extLst>
          </p:cNvPr>
          <p:cNvPicPr>
            <a:picLocks noChangeAspect="1"/>
          </p:cNvPicPr>
          <p:nvPr/>
        </p:nvPicPr>
        <p:blipFill>
          <a:blip r:embed="rId3"/>
          <a:stretch>
            <a:fillRect/>
          </a:stretch>
        </p:blipFill>
        <p:spPr>
          <a:xfrm>
            <a:off x="2243137" y="209551"/>
            <a:ext cx="7705725" cy="5779294"/>
          </a:xfrm>
          <a:prstGeom prst="rect">
            <a:avLst/>
          </a:prstGeom>
          <a:ln>
            <a:solidFill>
              <a:schemeClr val="bg1">
                <a:lumMod val="75000"/>
              </a:schemeClr>
            </a:solidFill>
          </a:ln>
        </p:spPr>
      </p:pic>
      <p:pic>
        <p:nvPicPr>
          <p:cNvPr id="7" name="Picture 1">
            <a:extLst>
              <a:ext uri="{FF2B5EF4-FFF2-40B4-BE49-F238E27FC236}">
                <a16:creationId xmlns:a16="http://schemas.microsoft.com/office/drawing/2014/main" id="{78D6561D-9AF2-01EE-C19A-30C410A3508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547732" y="4858485"/>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994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92D2-CCD0-9234-585E-E9EB13A4B49D}"/>
              </a:ext>
            </a:extLst>
          </p:cNvPr>
          <p:cNvSpPr>
            <a:spLocks noGrp="1"/>
          </p:cNvSpPr>
          <p:nvPr>
            <p:ph type="title"/>
          </p:nvPr>
        </p:nvSpPr>
        <p:spPr>
          <a:xfrm>
            <a:off x="962026" y="365125"/>
            <a:ext cx="10267949" cy="727075"/>
          </a:xfrm>
        </p:spPr>
        <p:txBody>
          <a:bodyPr>
            <a:noAutofit/>
          </a:bodyPr>
          <a:lstStyle/>
          <a:p>
            <a:r>
              <a:rPr lang="en-GB" sz="3200" dirty="0">
                <a:solidFill>
                  <a:schemeClr val="accent5">
                    <a:lumMod val="25000"/>
                  </a:schemeClr>
                </a:solidFill>
                <a:latin typeface="Bahnschrift SemiBold" panose="020B0502040204020203" pitchFamily="34" charset="0"/>
                <a:cs typeface="Arial" panose="020B0604020202020204" pitchFamily="34" charset="0"/>
              </a:rPr>
              <a:t>To prevent and control the spread of antibiotic resistance we can…</a:t>
            </a:r>
          </a:p>
        </p:txBody>
      </p:sp>
      <p:sp>
        <p:nvSpPr>
          <p:cNvPr id="3" name="Content Placeholder 2">
            <a:extLst>
              <a:ext uri="{FF2B5EF4-FFF2-40B4-BE49-F238E27FC236}">
                <a16:creationId xmlns:a16="http://schemas.microsoft.com/office/drawing/2014/main" id="{1907CE6C-9442-E199-698D-026F7A335EA7}"/>
              </a:ext>
            </a:extLst>
          </p:cNvPr>
          <p:cNvSpPr>
            <a:spLocks noGrp="1"/>
          </p:cNvSpPr>
          <p:nvPr>
            <p:ph idx="1"/>
          </p:nvPr>
        </p:nvSpPr>
        <p:spPr>
          <a:xfrm>
            <a:off x="838200" y="1362075"/>
            <a:ext cx="10515600" cy="4552949"/>
          </a:xfrm>
        </p:spPr>
        <p:txBody>
          <a:bodyPr>
            <a:normAutofit fontScale="77500" lnSpcReduction="20000"/>
          </a:bodyPr>
          <a:lstStyle/>
          <a:p>
            <a:pPr algn="l">
              <a:lnSpc>
                <a:spcPct val="150000"/>
              </a:lnSpc>
              <a:buFont typeface="Arial" panose="020B0604020202020204" pitchFamily="34" charset="0"/>
              <a:buChar char="•"/>
            </a:pPr>
            <a:r>
              <a:rPr lang="en-GB" sz="2200" b="1" i="0" dirty="0">
                <a:solidFill>
                  <a:srgbClr val="3C4245"/>
                </a:solidFill>
                <a:effectLst/>
                <a:latin typeface="Bahnschrift SemiLight" panose="020B0502040204020203" pitchFamily="34" charset="0"/>
                <a:cs typeface="Arial" panose="020B0604020202020204" pitchFamily="34" charset="0"/>
              </a:rPr>
              <a:t>Only</a:t>
            </a:r>
            <a:r>
              <a:rPr lang="en-GB" sz="2200" b="0" i="0" dirty="0">
                <a:solidFill>
                  <a:srgbClr val="3C4245"/>
                </a:solidFill>
                <a:effectLst/>
                <a:latin typeface="Bahnschrift SemiLight" panose="020B0502040204020203" pitchFamily="34" charset="0"/>
                <a:cs typeface="Arial" panose="020B0604020202020204" pitchFamily="34" charset="0"/>
              </a:rPr>
              <a:t> use antibiotics </a:t>
            </a:r>
            <a:r>
              <a:rPr lang="en-GB" sz="2200" b="1" i="0" dirty="0">
                <a:solidFill>
                  <a:srgbClr val="3C4245"/>
                </a:solidFill>
                <a:effectLst/>
                <a:latin typeface="Bahnschrift SemiLight" panose="020B0502040204020203" pitchFamily="34" charset="0"/>
                <a:cs typeface="Arial" panose="020B0604020202020204" pitchFamily="34" charset="0"/>
              </a:rPr>
              <a:t>when prescribed </a:t>
            </a:r>
            <a:r>
              <a:rPr lang="en-GB" sz="2200" b="0" i="0" dirty="0">
                <a:solidFill>
                  <a:srgbClr val="3C4245"/>
                </a:solidFill>
                <a:effectLst/>
                <a:latin typeface="Bahnschrift SemiLight" panose="020B0502040204020203" pitchFamily="34" charset="0"/>
                <a:cs typeface="Arial" panose="020B0604020202020204" pitchFamily="34" charset="0"/>
              </a:rPr>
              <a:t>by a certified health professional.</a:t>
            </a:r>
          </a:p>
          <a:p>
            <a:pPr algn="l">
              <a:lnSpc>
                <a:spcPct val="150000"/>
              </a:lnSpc>
              <a:buFont typeface="Arial" panose="020B0604020202020204" pitchFamily="34" charset="0"/>
              <a:buChar char="•"/>
            </a:pPr>
            <a:r>
              <a:rPr lang="en-GB" sz="2200" b="1" i="0" dirty="0">
                <a:solidFill>
                  <a:srgbClr val="3C4245"/>
                </a:solidFill>
                <a:effectLst/>
                <a:latin typeface="Bahnschrift SemiLight" panose="020B0502040204020203" pitchFamily="34" charset="0"/>
                <a:cs typeface="Arial" panose="020B0604020202020204" pitchFamily="34" charset="0"/>
              </a:rPr>
              <a:t>Never</a:t>
            </a:r>
            <a:r>
              <a:rPr lang="en-GB" sz="2200" b="0" i="0" dirty="0">
                <a:solidFill>
                  <a:srgbClr val="3C4245"/>
                </a:solidFill>
                <a:effectLst/>
                <a:latin typeface="Bahnschrift SemiLight" panose="020B0502040204020203" pitchFamily="34" charset="0"/>
                <a:cs typeface="Arial" panose="020B0604020202020204" pitchFamily="34" charset="0"/>
              </a:rPr>
              <a:t> </a:t>
            </a:r>
            <a:r>
              <a:rPr lang="en-GB" sz="2200" b="1" i="0" dirty="0">
                <a:solidFill>
                  <a:srgbClr val="3C4245"/>
                </a:solidFill>
                <a:effectLst/>
                <a:latin typeface="Bahnschrift SemiLight" panose="020B0502040204020203" pitchFamily="34" charset="0"/>
                <a:cs typeface="Arial" panose="020B0604020202020204" pitchFamily="34" charset="0"/>
              </a:rPr>
              <a:t>demand antibiotics </a:t>
            </a:r>
            <a:r>
              <a:rPr lang="en-GB" sz="2200" b="0" i="0" dirty="0">
                <a:solidFill>
                  <a:srgbClr val="3C4245"/>
                </a:solidFill>
                <a:effectLst/>
                <a:latin typeface="Bahnschrift SemiLight" panose="020B0502040204020203" pitchFamily="34" charset="0"/>
                <a:cs typeface="Arial" panose="020B0604020202020204" pitchFamily="34" charset="0"/>
              </a:rPr>
              <a:t>if your health worker says you </a:t>
            </a:r>
            <a:r>
              <a:rPr lang="en-GB" sz="2200" b="1" i="0" dirty="0">
                <a:solidFill>
                  <a:srgbClr val="3C4245"/>
                </a:solidFill>
                <a:effectLst/>
                <a:latin typeface="Bahnschrift SemiLight" panose="020B0502040204020203" pitchFamily="34" charset="0"/>
                <a:cs typeface="Arial" panose="020B0604020202020204" pitchFamily="34" charset="0"/>
              </a:rPr>
              <a:t>don’t need </a:t>
            </a:r>
            <a:r>
              <a:rPr lang="en-GB" sz="2200" b="0" i="0" dirty="0">
                <a:solidFill>
                  <a:srgbClr val="3C4245"/>
                </a:solidFill>
                <a:effectLst/>
                <a:latin typeface="Bahnschrift SemiLight" panose="020B0502040204020203" pitchFamily="34" charset="0"/>
                <a:cs typeface="Arial" panose="020B0604020202020204" pitchFamily="34" charset="0"/>
              </a:rPr>
              <a:t>them.</a:t>
            </a:r>
          </a:p>
          <a:p>
            <a:pPr algn="l">
              <a:lnSpc>
                <a:spcPct val="150000"/>
              </a:lnSpc>
              <a:buFont typeface="Arial" panose="020B0604020202020204" pitchFamily="34" charset="0"/>
              <a:buChar char="•"/>
            </a:pPr>
            <a:r>
              <a:rPr lang="en-GB" sz="2200" b="1" i="0" dirty="0">
                <a:solidFill>
                  <a:srgbClr val="3C4245"/>
                </a:solidFill>
                <a:effectLst/>
                <a:latin typeface="Bahnschrift SemiLight" panose="020B0502040204020203" pitchFamily="34" charset="0"/>
                <a:cs typeface="Arial" panose="020B0604020202020204" pitchFamily="34" charset="0"/>
              </a:rPr>
              <a:t>Always follow your health worker’s advice</a:t>
            </a:r>
            <a:r>
              <a:rPr lang="en-GB" sz="2200" b="0" i="0" dirty="0">
                <a:solidFill>
                  <a:srgbClr val="3C4245"/>
                </a:solidFill>
                <a:effectLst/>
                <a:latin typeface="Bahnschrift SemiLight" panose="020B0502040204020203" pitchFamily="34" charset="0"/>
                <a:cs typeface="Arial" panose="020B0604020202020204" pitchFamily="34" charset="0"/>
              </a:rPr>
              <a:t> when using antibiotics.</a:t>
            </a:r>
          </a:p>
          <a:p>
            <a:pPr algn="l">
              <a:lnSpc>
                <a:spcPct val="150000"/>
              </a:lnSpc>
              <a:buFont typeface="Arial" panose="020B0604020202020204" pitchFamily="34" charset="0"/>
              <a:buChar char="•"/>
            </a:pPr>
            <a:r>
              <a:rPr lang="en-GB" sz="2200" b="1" i="0" dirty="0">
                <a:solidFill>
                  <a:srgbClr val="3C4245"/>
                </a:solidFill>
                <a:effectLst/>
                <a:latin typeface="Bahnschrift SemiLight" panose="020B0502040204020203" pitchFamily="34" charset="0"/>
                <a:cs typeface="Arial" panose="020B0604020202020204" pitchFamily="34" charset="0"/>
              </a:rPr>
              <a:t>Never share or use leftover antibiotics</a:t>
            </a:r>
            <a:r>
              <a:rPr lang="en-GB" sz="2200" b="0" i="0" dirty="0">
                <a:solidFill>
                  <a:srgbClr val="3C4245"/>
                </a:solidFill>
                <a:effectLst/>
                <a:latin typeface="Bahnschrift SemiLight" panose="020B0502040204020203" pitchFamily="34" charset="0"/>
                <a:cs typeface="Arial" panose="020B0604020202020204" pitchFamily="34" charset="0"/>
              </a:rPr>
              <a:t>.</a:t>
            </a:r>
          </a:p>
          <a:p>
            <a:pPr algn="l">
              <a:lnSpc>
                <a:spcPct val="150000"/>
              </a:lnSpc>
              <a:buFont typeface="Arial" panose="020B0604020202020204" pitchFamily="34" charset="0"/>
              <a:buChar char="•"/>
            </a:pPr>
            <a:r>
              <a:rPr lang="en-GB" sz="2200" b="1" i="0" dirty="0">
                <a:solidFill>
                  <a:srgbClr val="3C4245"/>
                </a:solidFill>
                <a:effectLst/>
                <a:latin typeface="Bahnschrift SemiLight" panose="020B0502040204020203" pitchFamily="34" charset="0"/>
                <a:cs typeface="Arial" panose="020B0604020202020204" pitchFamily="34" charset="0"/>
              </a:rPr>
              <a:t>Prevent infections </a:t>
            </a:r>
            <a:r>
              <a:rPr lang="en-GB" sz="2200" b="0" i="0" dirty="0">
                <a:solidFill>
                  <a:srgbClr val="3C4245"/>
                </a:solidFill>
                <a:effectLst/>
                <a:latin typeface="Bahnschrift SemiLight" panose="020B0502040204020203" pitchFamily="34" charset="0"/>
                <a:cs typeface="Arial" panose="020B0604020202020204" pitchFamily="34" charset="0"/>
              </a:rPr>
              <a:t>by </a:t>
            </a:r>
            <a:r>
              <a:rPr lang="en-GB" sz="2200" b="1" i="0" dirty="0">
                <a:solidFill>
                  <a:srgbClr val="3C4245"/>
                </a:solidFill>
                <a:effectLst/>
                <a:latin typeface="Bahnschrift SemiLight" panose="020B0502040204020203" pitchFamily="34" charset="0"/>
                <a:cs typeface="Arial" panose="020B0604020202020204" pitchFamily="34" charset="0"/>
              </a:rPr>
              <a:t>regularly washing hands</a:t>
            </a:r>
            <a:r>
              <a:rPr lang="en-GB" sz="2200" b="0" i="0" dirty="0">
                <a:solidFill>
                  <a:srgbClr val="3C4245"/>
                </a:solidFill>
                <a:effectLst/>
                <a:latin typeface="Bahnschrift SemiLight" panose="020B0502040204020203" pitchFamily="34" charset="0"/>
                <a:cs typeface="Arial" panose="020B0604020202020204" pitchFamily="34" charset="0"/>
              </a:rPr>
              <a:t>, avoiding </a:t>
            </a:r>
            <a:r>
              <a:rPr lang="en-GB" sz="2200" b="1" i="0" dirty="0">
                <a:solidFill>
                  <a:srgbClr val="3C4245"/>
                </a:solidFill>
                <a:effectLst/>
                <a:latin typeface="Bahnschrift SemiLight" panose="020B0502040204020203" pitchFamily="34" charset="0"/>
                <a:cs typeface="Arial" panose="020B0604020202020204" pitchFamily="34" charset="0"/>
              </a:rPr>
              <a:t>close contact with sick people</a:t>
            </a:r>
            <a:r>
              <a:rPr lang="en-GB" sz="2200" b="0" i="0" dirty="0">
                <a:solidFill>
                  <a:srgbClr val="3C4245"/>
                </a:solidFill>
                <a:effectLst/>
                <a:latin typeface="Bahnschrift SemiLight" panose="020B0502040204020203" pitchFamily="34" charset="0"/>
                <a:cs typeface="Arial" panose="020B0604020202020204" pitchFamily="34" charset="0"/>
              </a:rPr>
              <a:t>, </a:t>
            </a:r>
            <a:r>
              <a:rPr lang="en-GB" sz="2200" b="1" i="0" dirty="0">
                <a:solidFill>
                  <a:srgbClr val="3C4245"/>
                </a:solidFill>
                <a:effectLst/>
                <a:latin typeface="Bahnschrift SemiLight" panose="020B0502040204020203" pitchFamily="34" charset="0"/>
                <a:cs typeface="Arial" panose="020B0604020202020204" pitchFamily="34" charset="0"/>
              </a:rPr>
              <a:t>practising safer sex</a:t>
            </a:r>
            <a:r>
              <a:rPr lang="en-GB" sz="2200" b="0" i="0" dirty="0">
                <a:solidFill>
                  <a:srgbClr val="3C4245"/>
                </a:solidFill>
                <a:effectLst/>
                <a:latin typeface="Bahnschrift SemiLight" panose="020B0502040204020203" pitchFamily="34" charset="0"/>
                <a:cs typeface="Arial" panose="020B0604020202020204" pitchFamily="34" charset="0"/>
              </a:rPr>
              <a:t>, and keeping </a:t>
            </a:r>
            <a:r>
              <a:rPr lang="en-GB" sz="2200" b="1" i="0" dirty="0">
                <a:solidFill>
                  <a:srgbClr val="3C4245"/>
                </a:solidFill>
                <a:effectLst/>
                <a:latin typeface="Bahnschrift SemiLight" panose="020B0502040204020203" pitchFamily="34" charset="0"/>
                <a:cs typeface="Arial" panose="020B0604020202020204" pitchFamily="34" charset="0"/>
              </a:rPr>
              <a:t>vaccinations up to date</a:t>
            </a:r>
            <a:r>
              <a:rPr lang="en-GB" sz="2200" b="0" i="0" dirty="0">
                <a:solidFill>
                  <a:srgbClr val="3C4245"/>
                </a:solidFill>
                <a:effectLst/>
                <a:latin typeface="Bahnschrift SemiLight" panose="020B0502040204020203" pitchFamily="34" charset="0"/>
                <a:cs typeface="Arial" panose="020B0604020202020204" pitchFamily="34" charset="0"/>
              </a:rPr>
              <a:t>.</a:t>
            </a:r>
          </a:p>
          <a:p>
            <a:pPr algn="l">
              <a:lnSpc>
                <a:spcPct val="150000"/>
              </a:lnSpc>
              <a:buFont typeface="Arial" panose="020B0604020202020204" pitchFamily="34" charset="0"/>
              <a:buChar char="•"/>
            </a:pPr>
            <a:r>
              <a:rPr lang="en-GB" sz="2200" b="1" i="0" dirty="0">
                <a:solidFill>
                  <a:srgbClr val="3C4245"/>
                </a:solidFill>
                <a:effectLst/>
                <a:latin typeface="Bahnschrift SemiLight" panose="020B0502040204020203" pitchFamily="34" charset="0"/>
                <a:cs typeface="Arial" panose="020B0604020202020204" pitchFamily="34" charset="0"/>
              </a:rPr>
              <a:t>Prepare food hygienically</a:t>
            </a:r>
            <a:r>
              <a:rPr lang="en-GB" sz="2200" b="0" i="0" dirty="0">
                <a:solidFill>
                  <a:srgbClr val="3C4245"/>
                </a:solidFill>
                <a:effectLst/>
                <a:latin typeface="Bahnschrift SemiLight" panose="020B0502040204020203" pitchFamily="34" charset="0"/>
                <a:cs typeface="Arial" panose="020B0604020202020204" pitchFamily="34" charset="0"/>
              </a:rPr>
              <a:t>, (keep clean, separate raw and cooked, cook thoroughly, keep food at safe temperatures, use safe water and raw materials).</a:t>
            </a:r>
          </a:p>
          <a:p>
            <a:pPr algn="l">
              <a:lnSpc>
                <a:spcPct val="150000"/>
              </a:lnSpc>
              <a:buFont typeface="Arial" panose="020B0604020202020204" pitchFamily="34" charset="0"/>
              <a:buChar char="•"/>
            </a:pPr>
            <a:r>
              <a:rPr lang="en-GB" sz="2200" b="1" i="0" dirty="0">
                <a:solidFill>
                  <a:srgbClr val="3C4245"/>
                </a:solidFill>
                <a:effectLst/>
                <a:latin typeface="Bahnschrift SemiLight" panose="020B0502040204020203" pitchFamily="34" charset="0"/>
                <a:cs typeface="Arial" panose="020B0604020202020204" pitchFamily="34" charset="0"/>
              </a:rPr>
              <a:t>Choose foods </a:t>
            </a:r>
            <a:r>
              <a:rPr lang="en-GB" sz="2200" b="0" i="0" dirty="0">
                <a:solidFill>
                  <a:srgbClr val="3C4245"/>
                </a:solidFill>
                <a:effectLst/>
                <a:latin typeface="Bahnschrift SemiLight" panose="020B0502040204020203" pitchFamily="34" charset="0"/>
                <a:cs typeface="Arial" panose="020B0604020202020204" pitchFamily="34" charset="0"/>
              </a:rPr>
              <a:t>that have been </a:t>
            </a:r>
            <a:r>
              <a:rPr lang="en-GB" sz="2200" b="1" i="0" dirty="0">
                <a:solidFill>
                  <a:srgbClr val="3C4245"/>
                </a:solidFill>
                <a:effectLst/>
                <a:latin typeface="Bahnschrift SemiLight" panose="020B0502040204020203" pitchFamily="34" charset="0"/>
                <a:cs typeface="Arial" panose="020B0604020202020204" pitchFamily="34" charset="0"/>
              </a:rPr>
              <a:t>produced without the use of antibiotics </a:t>
            </a:r>
            <a:r>
              <a:rPr lang="en-GB" sz="2200" b="0" i="0" dirty="0">
                <a:solidFill>
                  <a:srgbClr val="3C4245"/>
                </a:solidFill>
                <a:effectLst/>
                <a:latin typeface="Bahnschrift SemiLight" panose="020B0502040204020203" pitchFamily="34" charset="0"/>
                <a:cs typeface="Arial" panose="020B0604020202020204" pitchFamily="34" charset="0"/>
              </a:rPr>
              <a:t>for growth promotion or disease prevention in healthy animals.</a:t>
            </a:r>
          </a:p>
          <a:p>
            <a:endParaRPr lang="en-GB" dirty="0"/>
          </a:p>
        </p:txBody>
      </p:sp>
      <p:pic>
        <p:nvPicPr>
          <p:cNvPr id="4" name="Picture 1">
            <a:extLst>
              <a:ext uri="{FF2B5EF4-FFF2-40B4-BE49-F238E27FC236}">
                <a16:creationId xmlns:a16="http://schemas.microsoft.com/office/drawing/2014/main" id="{B4868928-DD09-35ED-4F1E-1EAF10F2EC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40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1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1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1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1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lt">
                                    <p:tmPct val="10000"/>
                                  </p:iterate>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1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F4157-A52A-1477-E90A-2768E39DF6D6}"/>
              </a:ext>
            </a:extLst>
          </p:cNvPr>
          <p:cNvSpPr>
            <a:spLocks noGrp="1"/>
          </p:cNvSpPr>
          <p:nvPr>
            <p:ph idx="1"/>
          </p:nvPr>
        </p:nvSpPr>
        <p:spPr>
          <a:xfrm>
            <a:off x="246434" y="1136438"/>
            <a:ext cx="11699132" cy="4898572"/>
          </a:xfrm>
        </p:spPr>
        <p:txBody>
          <a:bodyPr>
            <a:noAutofit/>
          </a:bodyPr>
          <a:lstStyle/>
          <a:p>
            <a:pPr marL="0" indent="0">
              <a:lnSpc>
                <a:spcPct val="150000"/>
              </a:lnSpc>
              <a:buNone/>
            </a:pPr>
            <a:r>
              <a:rPr lang="en-GB" sz="1800" b="0" i="0" dirty="0">
                <a:solidFill>
                  <a:srgbClr val="0B0C0C"/>
                </a:solidFill>
                <a:effectLst/>
                <a:latin typeface="Bahnschrift SemiLight" panose="020B0502040204020203" pitchFamily="34" charset="0"/>
              </a:rPr>
              <a:t>The second 5-year national action plan sets out ambitions and actions for the next 5 years in support of the 20-year vision for antimicrobial resistance (AMR) 2024-2029. </a:t>
            </a:r>
          </a:p>
          <a:p>
            <a:pPr marL="0" indent="0">
              <a:lnSpc>
                <a:spcPct val="150000"/>
              </a:lnSpc>
              <a:buNone/>
            </a:pPr>
            <a:r>
              <a:rPr lang="en-GB" sz="1800" b="0" i="0" dirty="0">
                <a:solidFill>
                  <a:srgbClr val="0B0C0C"/>
                </a:solidFill>
                <a:effectLst/>
                <a:latin typeface="Bahnschrift SemiLight" panose="020B0502040204020203" pitchFamily="34" charset="0"/>
              </a:rPr>
              <a:t>It includes </a:t>
            </a:r>
            <a:r>
              <a:rPr lang="en-GB" sz="1800" b="1" i="0" dirty="0">
                <a:solidFill>
                  <a:srgbClr val="0B0C0C"/>
                </a:solidFill>
                <a:effectLst/>
                <a:latin typeface="Bahnschrift SemiLight" panose="020B0502040204020203" pitchFamily="34" charset="0"/>
              </a:rPr>
              <a:t>4</a:t>
            </a:r>
            <a:r>
              <a:rPr lang="en-GB" sz="1800" b="0" i="0" dirty="0">
                <a:solidFill>
                  <a:srgbClr val="0B0C0C"/>
                </a:solidFill>
                <a:effectLst/>
                <a:latin typeface="Bahnschrift SemiLight" panose="020B0502040204020203" pitchFamily="34" charset="0"/>
              </a:rPr>
              <a:t> themes:</a:t>
            </a:r>
          </a:p>
          <a:p>
            <a:pPr>
              <a:lnSpc>
                <a:spcPct val="150000"/>
              </a:lnSpc>
            </a:pPr>
            <a:r>
              <a:rPr lang="en-GB" sz="1800" b="1" i="0" dirty="0">
                <a:solidFill>
                  <a:srgbClr val="0B0C0C"/>
                </a:solidFill>
                <a:effectLst/>
                <a:latin typeface="Bahnschrift SemiLight" panose="020B0502040204020203" pitchFamily="34" charset="0"/>
              </a:rPr>
              <a:t>Theme 1 - </a:t>
            </a:r>
            <a:r>
              <a:rPr lang="en-GB" sz="1800" b="1" i="0" u="sng" dirty="0">
                <a:solidFill>
                  <a:srgbClr val="00B0F0"/>
                </a:solidFill>
                <a:effectLst/>
                <a:latin typeface="Bahnschrift SemiLight" panose="020B0502040204020203" pitchFamily="34" charset="0"/>
              </a:rPr>
              <a:t>Reducing</a:t>
            </a:r>
            <a:r>
              <a:rPr lang="en-GB" sz="1800" b="1" i="0" dirty="0">
                <a:solidFill>
                  <a:srgbClr val="0B0C0C"/>
                </a:solidFill>
                <a:effectLst/>
                <a:latin typeface="Bahnschrift SemiLight" panose="020B0502040204020203" pitchFamily="34" charset="0"/>
              </a:rPr>
              <a:t> the need for, and unintentional exposure to, antimicrobials</a:t>
            </a:r>
          </a:p>
          <a:p>
            <a:pPr>
              <a:lnSpc>
                <a:spcPct val="150000"/>
              </a:lnSpc>
            </a:pPr>
            <a:r>
              <a:rPr lang="en-GB" sz="1800" b="1" i="0" dirty="0">
                <a:solidFill>
                  <a:srgbClr val="0B0C0C"/>
                </a:solidFill>
                <a:effectLst/>
                <a:latin typeface="Bahnschrift SemiLight" panose="020B0502040204020203" pitchFamily="34" charset="0"/>
              </a:rPr>
              <a:t>Theme 2 - </a:t>
            </a:r>
            <a:r>
              <a:rPr lang="en-GB" sz="1800" b="1" i="0" u="sng" dirty="0">
                <a:solidFill>
                  <a:srgbClr val="FF3399"/>
                </a:solidFill>
                <a:effectLst/>
                <a:latin typeface="Bahnschrift SemiLight" panose="020B0502040204020203" pitchFamily="34" charset="0"/>
              </a:rPr>
              <a:t>Optimising</a:t>
            </a:r>
            <a:r>
              <a:rPr lang="en-GB" sz="1800" b="1" i="0" dirty="0">
                <a:solidFill>
                  <a:srgbClr val="0B0C0C"/>
                </a:solidFill>
                <a:effectLst/>
                <a:latin typeface="Bahnschrift SemiLight" panose="020B0502040204020203" pitchFamily="34" charset="0"/>
              </a:rPr>
              <a:t> the use of antimicrobials</a:t>
            </a:r>
          </a:p>
          <a:p>
            <a:pPr>
              <a:lnSpc>
                <a:spcPct val="150000"/>
              </a:lnSpc>
            </a:pPr>
            <a:r>
              <a:rPr lang="en-GB" sz="1800" b="1" i="0" dirty="0">
                <a:solidFill>
                  <a:srgbClr val="0B0C0C"/>
                </a:solidFill>
                <a:effectLst/>
                <a:latin typeface="Bahnschrift SemiLight" panose="020B0502040204020203" pitchFamily="34" charset="0"/>
              </a:rPr>
              <a:t>Theme 3 - </a:t>
            </a:r>
            <a:r>
              <a:rPr lang="en-GB" sz="1800" b="1" i="0" u="sng" dirty="0">
                <a:solidFill>
                  <a:srgbClr val="00B050"/>
                </a:solidFill>
                <a:effectLst/>
                <a:latin typeface="Bahnschrift SemiLight" panose="020B0502040204020203" pitchFamily="34" charset="0"/>
              </a:rPr>
              <a:t>Investing</a:t>
            </a:r>
            <a:r>
              <a:rPr lang="en-GB" sz="1800" b="1" i="0" dirty="0">
                <a:solidFill>
                  <a:srgbClr val="0B0C0C"/>
                </a:solidFill>
                <a:effectLst/>
                <a:latin typeface="Bahnschrift SemiLight" panose="020B0502040204020203" pitchFamily="34" charset="0"/>
              </a:rPr>
              <a:t> in innovation, supply and access</a:t>
            </a:r>
          </a:p>
          <a:p>
            <a:pPr>
              <a:lnSpc>
                <a:spcPct val="150000"/>
              </a:lnSpc>
            </a:pPr>
            <a:r>
              <a:rPr lang="en-GB" sz="1800" b="1" i="0" dirty="0">
                <a:solidFill>
                  <a:srgbClr val="0B0C0C"/>
                </a:solidFill>
                <a:effectLst/>
                <a:latin typeface="Bahnschrift SemiLight" panose="020B0502040204020203" pitchFamily="34" charset="0"/>
              </a:rPr>
              <a:t>Theme 4 - Being a good global partner</a:t>
            </a:r>
          </a:p>
          <a:p>
            <a:pPr>
              <a:lnSpc>
                <a:spcPct val="150000"/>
              </a:lnSpc>
            </a:pPr>
            <a:r>
              <a:rPr lang="en-GB" sz="1800" b="1" i="0" dirty="0">
                <a:solidFill>
                  <a:srgbClr val="0B0C0C"/>
                </a:solidFill>
                <a:effectLst/>
                <a:latin typeface="Bahnschrift SemiLight" panose="020B0502040204020203" pitchFamily="34" charset="0"/>
              </a:rPr>
              <a:t>AMR</a:t>
            </a:r>
            <a:r>
              <a:rPr lang="en-GB" sz="1800" i="0" dirty="0">
                <a:solidFill>
                  <a:srgbClr val="0B0C0C"/>
                </a:solidFill>
                <a:effectLst/>
                <a:latin typeface="Bahnschrift SemiLight" panose="020B0502040204020203" pitchFamily="34" charset="0"/>
              </a:rPr>
              <a:t> is a natural phenomenon and a consequence of rapid evolution. It cannot be entirely prevented, therefore the focus is on containing, controlling and mitigating it, as set out in the UK 20-year vision for antimicrobial resistance (that by 2040 AMR is effectively contained, controlled and mitigated).</a:t>
            </a:r>
          </a:p>
        </p:txBody>
      </p:sp>
      <p:sp>
        <p:nvSpPr>
          <p:cNvPr id="4" name="Title 1">
            <a:extLst>
              <a:ext uri="{FF2B5EF4-FFF2-40B4-BE49-F238E27FC236}">
                <a16:creationId xmlns:a16="http://schemas.microsoft.com/office/drawing/2014/main" id="{014583B6-8DEA-C6E6-6C19-934E62936832}"/>
              </a:ext>
            </a:extLst>
          </p:cNvPr>
          <p:cNvSpPr txBox="1">
            <a:spLocks/>
          </p:cNvSpPr>
          <p:nvPr/>
        </p:nvSpPr>
        <p:spPr>
          <a:xfrm>
            <a:off x="962026" y="365125"/>
            <a:ext cx="10267949" cy="727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GB" sz="3200" dirty="0">
                <a:solidFill>
                  <a:schemeClr val="accent5">
                    <a:lumMod val="25000"/>
                  </a:schemeClr>
                </a:solidFill>
                <a:latin typeface="Bahnschrift SemiBold" panose="020B0502040204020203" pitchFamily="34" charset="0"/>
                <a:cs typeface="Arial" panose="020B0604020202020204" pitchFamily="34" charset="0"/>
              </a:rPr>
              <a:t>What are the government doing?</a:t>
            </a:r>
          </a:p>
        </p:txBody>
      </p:sp>
      <p:pic>
        <p:nvPicPr>
          <p:cNvPr id="5" name="Picture 1">
            <a:extLst>
              <a:ext uri="{FF2B5EF4-FFF2-40B4-BE49-F238E27FC236}">
                <a16:creationId xmlns:a16="http://schemas.microsoft.com/office/drawing/2014/main" id="{F5AF7992-8E40-431A-2B17-2DAD0E2A135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up of bacteria and virus&#10;&#10;Description automatically generated">
            <a:extLst>
              <a:ext uri="{FF2B5EF4-FFF2-40B4-BE49-F238E27FC236}">
                <a16:creationId xmlns:a16="http://schemas.microsoft.com/office/drawing/2014/main" id="{3F68CEF6-B7B3-D3EC-4F19-67ADD71C483B}"/>
              </a:ext>
            </a:extLst>
          </p:cNvPr>
          <p:cNvPicPr>
            <a:picLocks noChangeAspect="1"/>
          </p:cNvPicPr>
          <p:nvPr/>
        </p:nvPicPr>
        <p:blipFill>
          <a:blip r:embed="rId4"/>
          <a:stretch>
            <a:fillRect/>
          </a:stretch>
        </p:blipFill>
        <p:spPr>
          <a:xfrm>
            <a:off x="9223757" y="1912219"/>
            <a:ext cx="2587557" cy="2587557"/>
          </a:xfrm>
          <a:prstGeom prst="rect">
            <a:avLst/>
          </a:prstGeom>
        </p:spPr>
      </p:pic>
    </p:spTree>
    <p:extLst>
      <p:ext uri="{BB962C8B-B14F-4D97-AF65-F5344CB8AC3E}">
        <p14:creationId xmlns:p14="http://schemas.microsoft.com/office/powerpoint/2010/main" val="453243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5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5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5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15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15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10000"/>
                                  </p:iterate>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15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lt">
                                    <p:tmPct val="10000"/>
                                  </p:iterate>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1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A668-A660-9854-63BA-9D28793769FB}"/>
              </a:ext>
            </a:extLst>
          </p:cNvPr>
          <p:cNvSpPr>
            <a:spLocks noGrp="1"/>
          </p:cNvSpPr>
          <p:nvPr>
            <p:ph type="title"/>
          </p:nvPr>
        </p:nvSpPr>
        <p:spPr>
          <a:xfrm>
            <a:off x="838200" y="188405"/>
            <a:ext cx="10515600" cy="675070"/>
          </a:xfrm>
        </p:spPr>
        <p:txBody>
          <a:bodyPr>
            <a:normAutofit/>
          </a:bodyPr>
          <a:lstStyle/>
          <a:p>
            <a:pPr algn="ctr"/>
            <a:r>
              <a:rPr lang="en-GB" sz="3200" b="1" u="sng" dirty="0">
                <a:solidFill>
                  <a:schemeClr val="accent5">
                    <a:lumMod val="25000"/>
                  </a:schemeClr>
                </a:solidFill>
                <a:latin typeface="Bahnschrift SemiBold" panose="020B0502040204020203" pitchFamily="34" charset="0"/>
                <a:cs typeface="Arial" panose="020B0604020202020204" pitchFamily="34" charset="0"/>
              </a:rPr>
              <a:t>Introduction - Word game </a:t>
            </a:r>
          </a:p>
        </p:txBody>
      </p:sp>
      <p:sp>
        <p:nvSpPr>
          <p:cNvPr id="4" name="Rectangle 3">
            <a:extLst>
              <a:ext uri="{FF2B5EF4-FFF2-40B4-BE49-F238E27FC236}">
                <a16:creationId xmlns:a16="http://schemas.microsoft.com/office/drawing/2014/main" id="{B74359CC-6978-64F6-9C32-D34DEA973587}"/>
              </a:ext>
            </a:extLst>
          </p:cNvPr>
          <p:cNvSpPr/>
          <p:nvPr/>
        </p:nvSpPr>
        <p:spPr>
          <a:xfrm>
            <a:off x="752166" y="1066629"/>
            <a:ext cx="1271035" cy="839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Germs</a:t>
            </a:r>
          </a:p>
        </p:txBody>
      </p:sp>
      <p:sp>
        <p:nvSpPr>
          <p:cNvPr id="7" name="Rectangle 6">
            <a:extLst>
              <a:ext uri="{FF2B5EF4-FFF2-40B4-BE49-F238E27FC236}">
                <a16:creationId xmlns:a16="http://schemas.microsoft.com/office/drawing/2014/main" id="{9DE43146-A5B0-2019-7CED-7C48C53891F1}"/>
              </a:ext>
            </a:extLst>
          </p:cNvPr>
          <p:cNvSpPr/>
          <p:nvPr/>
        </p:nvSpPr>
        <p:spPr>
          <a:xfrm>
            <a:off x="752166" y="2131270"/>
            <a:ext cx="1231242" cy="941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Microbe</a:t>
            </a:r>
          </a:p>
        </p:txBody>
      </p:sp>
      <p:sp>
        <p:nvSpPr>
          <p:cNvPr id="8" name="Rectangle 7">
            <a:extLst>
              <a:ext uri="{FF2B5EF4-FFF2-40B4-BE49-F238E27FC236}">
                <a16:creationId xmlns:a16="http://schemas.microsoft.com/office/drawing/2014/main" id="{C5F22A16-3353-6733-FAE6-1762C1715A0E}"/>
              </a:ext>
            </a:extLst>
          </p:cNvPr>
          <p:cNvSpPr/>
          <p:nvPr/>
        </p:nvSpPr>
        <p:spPr>
          <a:xfrm rot="10800000" flipV="1">
            <a:off x="752166" y="3297913"/>
            <a:ext cx="1185000" cy="96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Bacteria</a:t>
            </a:r>
          </a:p>
        </p:txBody>
      </p:sp>
      <p:sp>
        <p:nvSpPr>
          <p:cNvPr id="9" name="Rectangle 8">
            <a:extLst>
              <a:ext uri="{FF2B5EF4-FFF2-40B4-BE49-F238E27FC236}">
                <a16:creationId xmlns:a16="http://schemas.microsoft.com/office/drawing/2014/main" id="{D5AA7274-8F7E-BABD-971C-957DE2B224F0}"/>
              </a:ext>
            </a:extLst>
          </p:cNvPr>
          <p:cNvSpPr/>
          <p:nvPr/>
        </p:nvSpPr>
        <p:spPr>
          <a:xfrm>
            <a:off x="752166" y="4625214"/>
            <a:ext cx="1185000" cy="105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Virus</a:t>
            </a:r>
          </a:p>
        </p:txBody>
      </p:sp>
      <p:sp>
        <p:nvSpPr>
          <p:cNvPr id="24" name="TextBox 23">
            <a:extLst>
              <a:ext uri="{FF2B5EF4-FFF2-40B4-BE49-F238E27FC236}">
                <a16:creationId xmlns:a16="http://schemas.microsoft.com/office/drawing/2014/main" id="{E569EAB4-2B90-DB24-9A64-248F76DAF147}"/>
              </a:ext>
            </a:extLst>
          </p:cNvPr>
          <p:cNvSpPr txBox="1"/>
          <p:nvPr/>
        </p:nvSpPr>
        <p:spPr>
          <a:xfrm>
            <a:off x="3379305" y="1286764"/>
            <a:ext cx="8099521" cy="523220"/>
          </a:xfrm>
          <a:prstGeom prst="rect">
            <a:avLst/>
          </a:prstGeom>
          <a:noFill/>
        </p:spPr>
        <p:txBody>
          <a:bodyPr wrap="square" rtlCol="0">
            <a:spAutoFit/>
          </a:bodyPr>
          <a:lstStyle/>
          <a:p>
            <a:r>
              <a:rPr lang="en-GB" sz="1400" b="0" i="0" dirty="0">
                <a:effectLst/>
                <a:latin typeface="Bahnschrift SemiLight" panose="020B0502040204020203" pitchFamily="34" charset="0"/>
                <a:cs typeface="Arial" panose="020B0604020202020204" pitchFamily="34" charset="0"/>
              </a:rPr>
              <a:t>Germs is a word used as an umbrella category which bacteria falls under. There are four major types of germs: bacteria, viruses, fungi &amp; protozoa. </a:t>
            </a:r>
          </a:p>
        </p:txBody>
      </p:sp>
      <p:sp>
        <p:nvSpPr>
          <p:cNvPr id="26" name="TextBox 25">
            <a:extLst>
              <a:ext uri="{FF2B5EF4-FFF2-40B4-BE49-F238E27FC236}">
                <a16:creationId xmlns:a16="http://schemas.microsoft.com/office/drawing/2014/main" id="{5A985837-287A-C929-A59B-3A427ACAB37F}"/>
              </a:ext>
            </a:extLst>
          </p:cNvPr>
          <p:cNvSpPr txBox="1"/>
          <p:nvPr/>
        </p:nvSpPr>
        <p:spPr>
          <a:xfrm rot="10800000" flipV="1">
            <a:off x="3497468" y="2340632"/>
            <a:ext cx="8416365" cy="523220"/>
          </a:xfrm>
          <a:prstGeom prst="rect">
            <a:avLst/>
          </a:prstGeom>
          <a:noFill/>
        </p:spPr>
        <p:txBody>
          <a:bodyPr wrap="square" rtlCol="0">
            <a:spAutoFit/>
          </a:bodyPr>
          <a:lstStyle/>
          <a:p>
            <a:r>
              <a:rPr lang="en-GB" sz="1400" dirty="0">
                <a:solidFill>
                  <a:srgbClr val="202124"/>
                </a:solidFill>
                <a:latin typeface="Bahnschrift SemiLight" panose="020B0502040204020203" pitchFamily="34" charset="0"/>
                <a:cs typeface="Arial" panose="020B0604020202020204" pitchFamily="34" charset="0"/>
              </a:rPr>
              <a:t>A</a:t>
            </a:r>
            <a:r>
              <a:rPr lang="en-GB" sz="1400" b="0" i="0" dirty="0">
                <a:solidFill>
                  <a:srgbClr val="202124"/>
                </a:solidFill>
                <a:effectLst/>
                <a:latin typeface="Bahnschrift SemiLight" panose="020B0502040204020203" pitchFamily="34" charset="0"/>
                <a:cs typeface="Arial" panose="020B0604020202020204" pitchFamily="34" charset="0"/>
              </a:rPr>
              <a:t>re </a:t>
            </a:r>
            <a:r>
              <a:rPr lang="en-GB" sz="1400" b="0" i="0" dirty="0">
                <a:solidFill>
                  <a:srgbClr val="040C28"/>
                </a:solidFill>
                <a:effectLst/>
                <a:latin typeface="Bahnschrift SemiLight" panose="020B0502040204020203" pitchFamily="34" charset="0"/>
                <a:cs typeface="Arial" panose="020B0604020202020204" pitchFamily="34" charset="0"/>
              </a:rPr>
              <a:t>living organisms too small to be seen with the naked eye; they are microscopic</a:t>
            </a:r>
            <a:r>
              <a:rPr lang="en-GB" sz="1400" b="0" i="0" dirty="0">
                <a:solidFill>
                  <a:srgbClr val="202124"/>
                </a:solidFill>
                <a:effectLst/>
                <a:latin typeface="Bahnschrift SemiLight" panose="020B0502040204020203" pitchFamily="34" charset="0"/>
                <a:cs typeface="Arial" panose="020B0604020202020204" pitchFamily="34" charset="0"/>
              </a:rPr>
              <a:t>. Micro-organisms are found almost everywhere on Earth and can be both useful and harmful to humans. </a:t>
            </a:r>
            <a:endParaRPr lang="en-GB" sz="1400" dirty="0">
              <a:latin typeface="Bahnschrift SemiLight" panose="020B0502040204020203" pitchFamily="34" charset="0"/>
              <a:cs typeface="Arial" panose="020B0604020202020204" pitchFamily="34" charset="0"/>
            </a:endParaRPr>
          </a:p>
        </p:txBody>
      </p:sp>
      <p:sp>
        <p:nvSpPr>
          <p:cNvPr id="27" name="TextBox 26">
            <a:extLst>
              <a:ext uri="{FF2B5EF4-FFF2-40B4-BE49-F238E27FC236}">
                <a16:creationId xmlns:a16="http://schemas.microsoft.com/office/drawing/2014/main" id="{AA61B1FF-E49D-A08E-6FB5-D71C0C86B186}"/>
              </a:ext>
            </a:extLst>
          </p:cNvPr>
          <p:cNvSpPr txBox="1"/>
          <p:nvPr/>
        </p:nvSpPr>
        <p:spPr>
          <a:xfrm>
            <a:off x="3497468" y="3507956"/>
            <a:ext cx="8300955" cy="523220"/>
          </a:xfrm>
          <a:prstGeom prst="rect">
            <a:avLst/>
          </a:prstGeom>
          <a:noFill/>
        </p:spPr>
        <p:txBody>
          <a:bodyPr wrap="square" rtlCol="0">
            <a:spAutoFit/>
          </a:bodyPr>
          <a:lstStyle/>
          <a:p>
            <a:r>
              <a:rPr lang="en-GB" sz="1400" dirty="0">
                <a:solidFill>
                  <a:srgbClr val="202124"/>
                </a:solidFill>
                <a:latin typeface="Bahnschrift SemiLight" panose="020B0502040204020203" pitchFamily="34" charset="0"/>
                <a:cs typeface="Arial" panose="020B0604020202020204" pitchFamily="34" charset="0"/>
              </a:rPr>
              <a:t>Bacteria are among the smallest living things, </a:t>
            </a:r>
            <a:r>
              <a:rPr lang="en-GB" sz="1400" b="0" i="0" dirty="0">
                <a:solidFill>
                  <a:srgbClr val="040C28"/>
                </a:solidFill>
                <a:effectLst/>
                <a:latin typeface="Bahnschrift SemiLight" panose="020B0502040204020203" pitchFamily="34" charset="0"/>
                <a:cs typeface="Arial" panose="020B0604020202020204" pitchFamily="34" charset="0"/>
              </a:rPr>
              <a:t>the tiniest type of organism</a:t>
            </a:r>
            <a:r>
              <a:rPr lang="en-GB" sz="1400" b="0" i="0" dirty="0">
                <a:solidFill>
                  <a:srgbClr val="202124"/>
                </a:solidFill>
                <a:effectLst/>
                <a:latin typeface="Bahnschrift SemiLight" panose="020B0502040204020203" pitchFamily="34" charset="0"/>
                <a:cs typeface="Arial" panose="020B0604020202020204" pitchFamily="34" charset="0"/>
              </a:rPr>
              <a:t>. They are microscopic, single-celled (or unicellular) organisms. They can survive on their own inside or outside the body.</a:t>
            </a:r>
          </a:p>
        </p:txBody>
      </p:sp>
      <p:sp>
        <p:nvSpPr>
          <p:cNvPr id="30" name="TextBox 29">
            <a:extLst>
              <a:ext uri="{FF2B5EF4-FFF2-40B4-BE49-F238E27FC236}">
                <a16:creationId xmlns:a16="http://schemas.microsoft.com/office/drawing/2014/main" id="{1B0DD20A-6811-F777-3B60-E206D8CA0330}"/>
              </a:ext>
            </a:extLst>
          </p:cNvPr>
          <p:cNvSpPr txBox="1"/>
          <p:nvPr/>
        </p:nvSpPr>
        <p:spPr>
          <a:xfrm rot="10800000" flipV="1">
            <a:off x="3497467" y="4675555"/>
            <a:ext cx="8389780" cy="954107"/>
          </a:xfrm>
          <a:prstGeom prst="rect">
            <a:avLst/>
          </a:prstGeom>
          <a:noFill/>
        </p:spPr>
        <p:txBody>
          <a:bodyPr wrap="square" rtlCol="0">
            <a:spAutoFit/>
          </a:bodyPr>
          <a:lstStyle/>
          <a:p>
            <a:r>
              <a:rPr lang="en-GB" sz="1400" b="0" i="0" dirty="0">
                <a:solidFill>
                  <a:srgbClr val="231F20"/>
                </a:solidFill>
                <a:effectLst/>
                <a:latin typeface="Bahnschrift SemiLight" panose="020B0502040204020203" pitchFamily="34" charset="0"/>
                <a:cs typeface="Arial" panose="020B0604020202020204" pitchFamily="34" charset="0"/>
              </a:rPr>
              <a:t>Viruses are very small particles that can infect people and make them sick. Viruses invade a body’s cells and begin to multiply, they make the host sick, Viruses can cause all sorts of diseases.  One of the most common is influenza which causes people to get flu. Other diseases caused by viruses include the common cold, measles, mumps, yellow fever, and hepatitis. </a:t>
            </a:r>
            <a:endParaRPr lang="en-GB" sz="1000" dirty="0">
              <a:latin typeface="Bahnschrift SemiLight" panose="020B0502040204020203" pitchFamily="34" charset="0"/>
              <a:cs typeface="Arial" panose="020B0604020202020204" pitchFamily="34" charset="0"/>
            </a:endParaRPr>
          </a:p>
        </p:txBody>
      </p:sp>
      <p:pic>
        <p:nvPicPr>
          <p:cNvPr id="6" name="Picture 5">
            <a:extLst>
              <a:ext uri="{FF2B5EF4-FFF2-40B4-BE49-F238E27FC236}">
                <a16:creationId xmlns:a16="http://schemas.microsoft.com/office/drawing/2014/main" id="{37E85F4B-8E30-ABE0-EE5B-BD0E88673D94}"/>
              </a:ext>
            </a:extLst>
          </p:cNvPr>
          <p:cNvPicPr>
            <a:picLocks noChangeAspect="1"/>
          </p:cNvPicPr>
          <p:nvPr/>
        </p:nvPicPr>
        <p:blipFill>
          <a:blip r:embed="rId3"/>
          <a:stretch>
            <a:fillRect/>
          </a:stretch>
        </p:blipFill>
        <p:spPr>
          <a:xfrm>
            <a:off x="2115465" y="1066629"/>
            <a:ext cx="1171575" cy="963490"/>
          </a:xfrm>
          <a:prstGeom prst="rect">
            <a:avLst/>
          </a:prstGeom>
        </p:spPr>
      </p:pic>
      <p:pic>
        <p:nvPicPr>
          <p:cNvPr id="11" name="Picture 10">
            <a:extLst>
              <a:ext uri="{FF2B5EF4-FFF2-40B4-BE49-F238E27FC236}">
                <a16:creationId xmlns:a16="http://schemas.microsoft.com/office/drawing/2014/main" id="{50DE013E-4628-C8F4-D884-CAC2FC38A48A}"/>
              </a:ext>
            </a:extLst>
          </p:cNvPr>
          <p:cNvPicPr>
            <a:picLocks noChangeAspect="1"/>
          </p:cNvPicPr>
          <p:nvPr/>
        </p:nvPicPr>
        <p:blipFill>
          <a:blip r:embed="rId4"/>
          <a:stretch>
            <a:fillRect/>
          </a:stretch>
        </p:blipFill>
        <p:spPr>
          <a:xfrm>
            <a:off x="2047359" y="2131269"/>
            <a:ext cx="1323975" cy="941946"/>
          </a:xfrm>
          <a:prstGeom prst="rect">
            <a:avLst/>
          </a:prstGeom>
        </p:spPr>
      </p:pic>
      <p:pic>
        <p:nvPicPr>
          <p:cNvPr id="19" name="Picture 18">
            <a:extLst>
              <a:ext uri="{FF2B5EF4-FFF2-40B4-BE49-F238E27FC236}">
                <a16:creationId xmlns:a16="http://schemas.microsoft.com/office/drawing/2014/main" id="{EBBA839E-4800-1F1C-79EA-1C130BD4257A}"/>
              </a:ext>
            </a:extLst>
          </p:cNvPr>
          <p:cNvPicPr>
            <a:picLocks noChangeAspect="1"/>
          </p:cNvPicPr>
          <p:nvPr/>
        </p:nvPicPr>
        <p:blipFill>
          <a:blip r:embed="rId5"/>
          <a:stretch>
            <a:fillRect/>
          </a:stretch>
        </p:blipFill>
        <p:spPr>
          <a:xfrm>
            <a:off x="2085397" y="4625213"/>
            <a:ext cx="1263840" cy="1054793"/>
          </a:xfrm>
          <a:prstGeom prst="rect">
            <a:avLst/>
          </a:prstGeom>
        </p:spPr>
      </p:pic>
      <p:pic>
        <p:nvPicPr>
          <p:cNvPr id="10" name="Picture 9">
            <a:extLst>
              <a:ext uri="{FF2B5EF4-FFF2-40B4-BE49-F238E27FC236}">
                <a16:creationId xmlns:a16="http://schemas.microsoft.com/office/drawing/2014/main" id="{7513B857-0FBD-1B33-7C5B-127E5F339F25}"/>
              </a:ext>
            </a:extLst>
          </p:cNvPr>
          <p:cNvPicPr>
            <a:picLocks noChangeAspect="1"/>
          </p:cNvPicPr>
          <p:nvPr/>
        </p:nvPicPr>
        <p:blipFill>
          <a:blip r:embed="rId6"/>
          <a:stretch>
            <a:fillRect/>
          </a:stretch>
        </p:blipFill>
        <p:spPr>
          <a:xfrm>
            <a:off x="2115466" y="3277486"/>
            <a:ext cx="1263840" cy="984160"/>
          </a:xfrm>
          <a:prstGeom prst="rect">
            <a:avLst/>
          </a:prstGeom>
        </p:spPr>
      </p:pic>
      <p:pic>
        <p:nvPicPr>
          <p:cNvPr id="5" name="Picture 1">
            <a:extLst>
              <a:ext uri="{FF2B5EF4-FFF2-40B4-BE49-F238E27FC236}">
                <a16:creationId xmlns:a16="http://schemas.microsoft.com/office/drawing/2014/main" id="{6DF849D7-17DB-4D0D-E8E1-5A0921BAFCB0}"/>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501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9" grpId="0" animBg="1"/>
      <p:bldP spid="24" grpId="0"/>
      <p:bldP spid="26" grpId="0"/>
      <p:bldP spid="2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A668-A660-9854-63BA-9D28793769FB}"/>
              </a:ext>
            </a:extLst>
          </p:cNvPr>
          <p:cNvSpPr>
            <a:spLocks noGrp="1"/>
          </p:cNvSpPr>
          <p:nvPr>
            <p:ph type="title"/>
          </p:nvPr>
        </p:nvSpPr>
        <p:spPr>
          <a:xfrm>
            <a:off x="838200" y="188405"/>
            <a:ext cx="10515600" cy="675070"/>
          </a:xfrm>
        </p:spPr>
        <p:txBody>
          <a:bodyPr>
            <a:normAutofit/>
          </a:bodyPr>
          <a:lstStyle/>
          <a:p>
            <a:pPr algn="ctr"/>
            <a:r>
              <a:rPr lang="en-GB" sz="3200" b="1" u="sng" dirty="0">
                <a:solidFill>
                  <a:schemeClr val="accent5">
                    <a:lumMod val="25000"/>
                  </a:schemeClr>
                </a:solidFill>
                <a:latin typeface="Bahnschrift SemiBold" panose="020B0502040204020203" pitchFamily="34" charset="0"/>
                <a:cs typeface="Arial" panose="020B0604020202020204" pitchFamily="34" charset="0"/>
              </a:rPr>
              <a:t>Introduction - Word game </a:t>
            </a:r>
          </a:p>
        </p:txBody>
      </p:sp>
      <p:sp>
        <p:nvSpPr>
          <p:cNvPr id="10" name="Rectangle 9">
            <a:extLst>
              <a:ext uri="{FF2B5EF4-FFF2-40B4-BE49-F238E27FC236}">
                <a16:creationId xmlns:a16="http://schemas.microsoft.com/office/drawing/2014/main" id="{F52ABAF5-E690-0B0B-5934-7A406B3F372F}"/>
              </a:ext>
            </a:extLst>
          </p:cNvPr>
          <p:cNvSpPr/>
          <p:nvPr/>
        </p:nvSpPr>
        <p:spPr>
          <a:xfrm rot="10800000" flipV="1">
            <a:off x="838197" y="1109709"/>
            <a:ext cx="124561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Infection</a:t>
            </a:r>
          </a:p>
        </p:txBody>
      </p:sp>
      <p:sp>
        <p:nvSpPr>
          <p:cNvPr id="12" name="Rectangle 11">
            <a:extLst>
              <a:ext uri="{FF2B5EF4-FFF2-40B4-BE49-F238E27FC236}">
                <a16:creationId xmlns:a16="http://schemas.microsoft.com/office/drawing/2014/main" id="{B2E08F1A-4D36-D7D2-3239-941EDF57AE16}"/>
              </a:ext>
            </a:extLst>
          </p:cNvPr>
          <p:cNvSpPr/>
          <p:nvPr/>
        </p:nvSpPr>
        <p:spPr>
          <a:xfrm>
            <a:off x="838200" y="2268365"/>
            <a:ext cx="1245617" cy="86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DNA</a:t>
            </a:r>
          </a:p>
        </p:txBody>
      </p:sp>
      <p:sp>
        <p:nvSpPr>
          <p:cNvPr id="13" name="Rectangle 12">
            <a:extLst>
              <a:ext uri="{FF2B5EF4-FFF2-40B4-BE49-F238E27FC236}">
                <a16:creationId xmlns:a16="http://schemas.microsoft.com/office/drawing/2014/main" id="{55530883-4D0C-BD53-4900-2EF99A0BE0F4}"/>
              </a:ext>
            </a:extLst>
          </p:cNvPr>
          <p:cNvSpPr/>
          <p:nvPr/>
        </p:nvSpPr>
        <p:spPr>
          <a:xfrm>
            <a:off x="823188" y="3429000"/>
            <a:ext cx="1260629" cy="885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Antibiotic</a:t>
            </a:r>
          </a:p>
        </p:txBody>
      </p:sp>
      <p:sp>
        <p:nvSpPr>
          <p:cNvPr id="14" name="Rectangle 13">
            <a:extLst>
              <a:ext uri="{FF2B5EF4-FFF2-40B4-BE49-F238E27FC236}">
                <a16:creationId xmlns:a16="http://schemas.microsoft.com/office/drawing/2014/main" id="{0DBF69A0-E5F1-16E8-19FB-667699D37C7D}"/>
              </a:ext>
            </a:extLst>
          </p:cNvPr>
          <p:cNvSpPr/>
          <p:nvPr/>
        </p:nvSpPr>
        <p:spPr>
          <a:xfrm>
            <a:off x="809133" y="4607511"/>
            <a:ext cx="1274684" cy="1065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Antibiotic resistance</a:t>
            </a:r>
          </a:p>
        </p:txBody>
      </p:sp>
      <p:sp>
        <p:nvSpPr>
          <p:cNvPr id="4" name="TextBox 3">
            <a:extLst>
              <a:ext uri="{FF2B5EF4-FFF2-40B4-BE49-F238E27FC236}">
                <a16:creationId xmlns:a16="http://schemas.microsoft.com/office/drawing/2014/main" id="{6D51CB0C-FCFF-494C-82A2-226AD7D35C00}"/>
              </a:ext>
            </a:extLst>
          </p:cNvPr>
          <p:cNvSpPr txBox="1"/>
          <p:nvPr/>
        </p:nvSpPr>
        <p:spPr>
          <a:xfrm>
            <a:off x="3902476" y="1153986"/>
            <a:ext cx="7767961" cy="830997"/>
          </a:xfrm>
          <a:prstGeom prst="rect">
            <a:avLst/>
          </a:prstGeom>
          <a:noFill/>
        </p:spPr>
        <p:txBody>
          <a:bodyPr wrap="square" rtlCol="0">
            <a:spAutoFit/>
          </a:bodyPr>
          <a:lstStyle/>
          <a:p>
            <a:r>
              <a:rPr lang="en-GB" sz="1600" dirty="0">
                <a:latin typeface="Bahnschrift SemiLight" panose="020B0502040204020203" pitchFamily="34" charset="0"/>
                <a:cs typeface="Arial" panose="020B0604020202020204" pitchFamily="34" charset="0"/>
              </a:rPr>
              <a:t>Communicable diseases are those which are infectious. This means they can be spread from one person to another. The spread often happens via airborne viruses or bacteria. An example of this is the common cold. </a:t>
            </a:r>
          </a:p>
        </p:txBody>
      </p:sp>
      <p:sp>
        <p:nvSpPr>
          <p:cNvPr id="5" name="TextBox 4">
            <a:extLst>
              <a:ext uri="{FF2B5EF4-FFF2-40B4-BE49-F238E27FC236}">
                <a16:creationId xmlns:a16="http://schemas.microsoft.com/office/drawing/2014/main" id="{73615F41-795D-AF0E-8D03-55E10963CBB0}"/>
              </a:ext>
            </a:extLst>
          </p:cNvPr>
          <p:cNvSpPr txBox="1"/>
          <p:nvPr/>
        </p:nvSpPr>
        <p:spPr>
          <a:xfrm>
            <a:off x="3902476" y="2409811"/>
            <a:ext cx="7439487" cy="584775"/>
          </a:xfrm>
          <a:prstGeom prst="rect">
            <a:avLst/>
          </a:prstGeom>
          <a:noFill/>
        </p:spPr>
        <p:txBody>
          <a:bodyPr wrap="square" rtlCol="0">
            <a:spAutoFit/>
          </a:bodyPr>
          <a:lstStyle/>
          <a:p>
            <a:pPr algn="l"/>
            <a:r>
              <a:rPr lang="en-GB" sz="1600" b="0" i="0" dirty="0">
                <a:solidFill>
                  <a:srgbClr val="231F20"/>
                </a:solidFill>
                <a:effectLst/>
                <a:latin typeface="Bahnschrift SemiLight" panose="020B0502040204020203" pitchFamily="34" charset="0"/>
                <a:cs typeface="Arial" panose="020B0604020202020204" pitchFamily="34" charset="0"/>
              </a:rPr>
              <a:t>DNA is the genetic code which makes up genes, which are responsible for giving an organism a specific characteristic.</a:t>
            </a:r>
          </a:p>
        </p:txBody>
      </p:sp>
      <p:sp>
        <p:nvSpPr>
          <p:cNvPr id="6" name="TextBox 5">
            <a:extLst>
              <a:ext uri="{FF2B5EF4-FFF2-40B4-BE49-F238E27FC236}">
                <a16:creationId xmlns:a16="http://schemas.microsoft.com/office/drawing/2014/main" id="{1A58C3B4-CCAC-8923-8B51-9048B8D392FF}"/>
              </a:ext>
            </a:extLst>
          </p:cNvPr>
          <p:cNvSpPr txBox="1"/>
          <p:nvPr/>
        </p:nvSpPr>
        <p:spPr>
          <a:xfrm>
            <a:off x="3902476" y="3694138"/>
            <a:ext cx="7439487" cy="338554"/>
          </a:xfrm>
          <a:prstGeom prst="rect">
            <a:avLst/>
          </a:prstGeom>
          <a:noFill/>
        </p:spPr>
        <p:txBody>
          <a:bodyPr wrap="square" rtlCol="0">
            <a:spAutoFit/>
          </a:bodyPr>
          <a:lstStyle/>
          <a:p>
            <a:r>
              <a:rPr lang="en-GB" sz="1600" dirty="0">
                <a:latin typeface="Bahnschrift SemiLight" panose="020B0502040204020203" pitchFamily="34" charset="0"/>
                <a:cs typeface="Arial" panose="020B0604020202020204" pitchFamily="34" charset="0"/>
              </a:rPr>
              <a:t>Antibiotics are medicines which kill bacterial infections. </a:t>
            </a:r>
          </a:p>
        </p:txBody>
      </p:sp>
      <p:sp>
        <p:nvSpPr>
          <p:cNvPr id="7" name="TextBox 6">
            <a:extLst>
              <a:ext uri="{FF2B5EF4-FFF2-40B4-BE49-F238E27FC236}">
                <a16:creationId xmlns:a16="http://schemas.microsoft.com/office/drawing/2014/main" id="{E39F37B5-8490-E96B-8F2C-CEEAE6B3B21D}"/>
              </a:ext>
            </a:extLst>
          </p:cNvPr>
          <p:cNvSpPr txBox="1"/>
          <p:nvPr/>
        </p:nvSpPr>
        <p:spPr>
          <a:xfrm>
            <a:off x="3902476" y="4847783"/>
            <a:ext cx="7527523" cy="584775"/>
          </a:xfrm>
          <a:prstGeom prst="rect">
            <a:avLst/>
          </a:prstGeom>
          <a:noFill/>
        </p:spPr>
        <p:txBody>
          <a:bodyPr wrap="square" rtlCol="0">
            <a:spAutoFit/>
          </a:bodyPr>
          <a:lstStyle/>
          <a:p>
            <a:r>
              <a:rPr lang="en-GB" sz="1600" dirty="0">
                <a:latin typeface="Bahnschrift SemiLight" panose="020B0502040204020203" pitchFamily="34" charset="0"/>
              </a:rPr>
              <a:t>Antibiotic resistance happens when bacteria change and become resistant to the antibiotics used to treat the infections they cause. </a:t>
            </a:r>
          </a:p>
        </p:txBody>
      </p:sp>
      <p:pic>
        <p:nvPicPr>
          <p:cNvPr id="9" name="Picture 8">
            <a:extLst>
              <a:ext uri="{FF2B5EF4-FFF2-40B4-BE49-F238E27FC236}">
                <a16:creationId xmlns:a16="http://schemas.microsoft.com/office/drawing/2014/main" id="{3769CFEB-E4DF-4C95-1F1D-B71FCE3881F8}"/>
              </a:ext>
            </a:extLst>
          </p:cNvPr>
          <p:cNvPicPr>
            <a:picLocks noChangeAspect="1"/>
          </p:cNvPicPr>
          <p:nvPr/>
        </p:nvPicPr>
        <p:blipFill>
          <a:blip r:embed="rId3"/>
          <a:stretch>
            <a:fillRect/>
          </a:stretch>
        </p:blipFill>
        <p:spPr>
          <a:xfrm>
            <a:off x="2373197" y="1109709"/>
            <a:ext cx="1438064" cy="914400"/>
          </a:xfrm>
          <a:prstGeom prst="rect">
            <a:avLst/>
          </a:prstGeom>
        </p:spPr>
      </p:pic>
      <p:pic>
        <p:nvPicPr>
          <p:cNvPr id="15" name="Picture 14">
            <a:extLst>
              <a:ext uri="{FF2B5EF4-FFF2-40B4-BE49-F238E27FC236}">
                <a16:creationId xmlns:a16="http://schemas.microsoft.com/office/drawing/2014/main" id="{A32EF2C3-99F3-4197-A5D5-5E68D69EB983}"/>
              </a:ext>
            </a:extLst>
          </p:cNvPr>
          <p:cNvPicPr>
            <a:picLocks noChangeAspect="1"/>
          </p:cNvPicPr>
          <p:nvPr/>
        </p:nvPicPr>
        <p:blipFill>
          <a:blip r:embed="rId4"/>
          <a:stretch>
            <a:fillRect/>
          </a:stretch>
        </p:blipFill>
        <p:spPr>
          <a:xfrm>
            <a:off x="2308194" y="2268364"/>
            <a:ext cx="1503067" cy="867671"/>
          </a:xfrm>
          <a:prstGeom prst="rect">
            <a:avLst/>
          </a:prstGeom>
        </p:spPr>
      </p:pic>
      <p:pic>
        <p:nvPicPr>
          <p:cNvPr id="17" name="Picture 16">
            <a:extLst>
              <a:ext uri="{FF2B5EF4-FFF2-40B4-BE49-F238E27FC236}">
                <a16:creationId xmlns:a16="http://schemas.microsoft.com/office/drawing/2014/main" id="{51B190AD-75DB-C83C-71A9-C5824EE8C78B}"/>
              </a:ext>
            </a:extLst>
          </p:cNvPr>
          <p:cNvPicPr>
            <a:picLocks noChangeAspect="1"/>
          </p:cNvPicPr>
          <p:nvPr/>
        </p:nvPicPr>
        <p:blipFill>
          <a:blip r:embed="rId5"/>
          <a:stretch>
            <a:fillRect/>
          </a:stretch>
        </p:blipFill>
        <p:spPr>
          <a:xfrm>
            <a:off x="2308195" y="3429000"/>
            <a:ext cx="1503068" cy="885547"/>
          </a:xfrm>
          <a:prstGeom prst="rect">
            <a:avLst/>
          </a:prstGeom>
        </p:spPr>
      </p:pic>
      <p:pic>
        <p:nvPicPr>
          <p:cNvPr id="23" name="Picture 22">
            <a:extLst>
              <a:ext uri="{FF2B5EF4-FFF2-40B4-BE49-F238E27FC236}">
                <a16:creationId xmlns:a16="http://schemas.microsoft.com/office/drawing/2014/main" id="{398569EB-86E2-9B4E-39A5-D160729D0AED}"/>
              </a:ext>
            </a:extLst>
          </p:cNvPr>
          <p:cNvPicPr>
            <a:picLocks noChangeAspect="1"/>
          </p:cNvPicPr>
          <p:nvPr/>
        </p:nvPicPr>
        <p:blipFill>
          <a:blip r:embed="rId6"/>
          <a:stretch>
            <a:fillRect/>
          </a:stretch>
        </p:blipFill>
        <p:spPr>
          <a:xfrm>
            <a:off x="2308195" y="4467495"/>
            <a:ext cx="1503067" cy="1484296"/>
          </a:xfrm>
          <a:prstGeom prst="rect">
            <a:avLst/>
          </a:prstGeom>
        </p:spPr>
      </p:pic>
      <p:pic>
        <p:nvPicPr>
          <p:cNvPr id="8" name="Picture 1">
            <a:extLst>
              <a:ext uri="{FF2B5EF4-FFF2-40B4-BE49-F238E27FC236}">
                <a16:creationId xmlns:a16="http://schemas.microsoft.com/office/drawing/2014/main" id="{AECDABD2-F876-E561-31A5-D8062D704885}"/>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76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F22B-0E5B-FB57-F639-9D37823D5228}"/>
              </a:ext>
            </a:extLst>
          </p:cNvPr>
          <p:cNvSpPr>
            <a:spLocks noGrp="1"/>
          </p:cNvSpPr>
          <p:nvPr>
            <p:ph type="title"/>
          </p:nvPr>
        </p:nvSpPr>
        <p:spPr/>
        <p:txBody>
          <a:bodyPr>
            <a:normAutofit fontScale="90000"/>
          </a:bodyPr>
          <a:lstStyle/>
          <a:p>
            <a:pPr algn="ctr"/>
            <a:br>
              <a:rPr lang="en-GB" dirty="0"/>
            </a:br>
            <a:r>
              <a:rPr lang="en-GB" dirty="0"/>
              <a:t>RIGHT or Wrong</a:t>
            </a:r>
            <a:br>
              <a:rPr lang="en-GB" dirty="0"/>
            </a:br>
            <a:endParaRPr lang="en-GB" dirty="0"/>
          </a:p>
        </p:txBody>
      </p:sp>
      <p:sp>
        <p:nvSpPr>
          <p:cNvPr id="3" name="Content Placeholder 2">
            <a:extLst>
              <a:ext uri="{FF2B5EF4-FFF2-40B4-BE49-F238E27FC236}">
                <a16:creationId xmlns:a16="http://schemas.microsoft.com/office/drawing/2014/main" id="{9C00D609-0398-BE09-B7FD-4A6D0BC94A7E}"/>
              </a:ext>
            </a:extLst>
          </p:cNvPr>
          <p:cNvSpPr>
            <a:spLocks noGrp="1"/>
          </p:cNvSpPr>
          <p:nvPr>
            <p:ph idx="1"/>
          </p:nvPr>
        </p:nvSpPr>
        <p:spPr/>
        <p:txBody>
          <a:bodyPr/>
          <a:lstStyle/>
          <a:p>
            <a:endParaRPr lang="en-GB" dirty="0"/>
          </a:p>
          <a:p>
            <a:endParaRPr lang="en-GB" dirty="0"/>
          </a:p>
        </p:txBody>
      </p:sp>
      <p:pic>
        <p:nvPicPr>
          <p:cNvPr id="2050" name="Picture 2">
            <a:extLst>
              <a:ext uri="{FF2B5EF4-FFF2-40B4-BE49-F238E27FC236}">
                <a16:creationId xmlns:a16="http://schemas.microsoft.com/office/drawing/2014/main" id="{9952F555-FD6A-13A7-AF5A-B3347684324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162175" y="1374776"/>
            <a:ext cx="7867650" cy="4285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736C3282-F2E6-DC40-753F-94C3880B427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41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E6FE4-2C33-74E6-9EDB-3E0D02855BE6}"/>
              </a:ext>
            </a:extLst>
          </p:cNvPr>
          <p:cNvPicPr>
            <a:picLocks noChangeAspect="1"/>
          </p:cNvPicPr>
          <p:nvPr/>
        </p:nvPicPr>
        <p:blipFill>
          <a:blip r:embed="rId3"/>
          <a:stretch>
            <a:fillRect/>
          </a:stretch>
        </p:blipFill>
        <p:spPr>
          <a:xfrm>
            <a:off x="197998" y="5958213"/>
            <a:ext cx="1066800" cy="571500"/>
          </a:xfrm>
          <a:prstGeom prst="rect">
            <a:avLst/>
          </a:prstGeom>
        </p:spPr>
      </p:pic>
      <p:grpSp>
        <p:nvGrpSpPr>
          <p:cNvPr id="5" name="Group 4">
            <a:extLst>
              <a:ext uri="{FF2B5EF4-FFF2-40B4-BE49-F238E27FC236}">
                <a16:creationId xmlns:a16="http://schemas.microsoft.com/office/drawing/2014/main" id="{F8EF8D15-2D02-2EDB-1E9F-3F18923CB103}"/>
              </a:ext>
              <a:ext uri="{C183D7F6-B498-43B3-948B-1728B52AA6E4}">
                <adec:decorative xmlns:adec="http://schemas.microsoft.com/office/drawing/2017/decorative" val="1"/>
              </a:ext>
            </a:extLst>
          </p:cNvPr>
          <p:cNvGrpSpPr/>
          <p:nvPr/>
        </p:nvGrpSpPr>
        <p:grpSpPr>
          <a:xfrm>
            <a:off x="817123" y="457201"/>
            <a:ext cx="10359958" cy="5302616"/>
            <a:chOff x="376446" y="495491"/>
            <a:chExt cx="6187208" cy="9051317"/>
          </a:xfrm>
        </p:grpSpPr>
        <p:sp>
          <p:nvSpPr>
            <p:cNvPr id="6" name="Rectangle: Rounded Corners 5">
              <a:extLst>
                <a:ext uri="{FF2B5EF4-FFF2-40B4-BE49-F238E27FC236}">
                  <a16:creationId xmlns:a16="http://schemas.microsoft.com/office/drawing/2014/main" id="{0E2E42F4-BE97-AAB7-087D-68FCBB653EBE}"/>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7" name="Oval 6">
              <a:extLst>
                <a:ext uri="{FF2B5EF4-FFF2-40B4-BE49-F238E27FC236}">
                  <a16:creationId xmlns:a16="http://schemas.microsoft.com/office/drawing/2014/main" id="{1CE08B82-AAC4-2813-F6C3-1A9F921AC5BE}"/>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8" name="Picture 7">
              <a:extLst>
                <a:ext uri="{FF2B5EF4-FFF2-40B4-BE49-F238E27FC236}">
                  <a16:creationId xmlns:a16="http://schemas.microsoft.com/office/drawing/2014/main" id="{75FD8324-797E-A7FB-F865-1C6801D581A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9" name="Picture 8">
            <a:extLst>
              <a:ext uri="{FF2B5EF4-FFF2-40B4-BE49-F238E27FC236}">
                <a16:creationId xmlns:a16="http://schemas.microsoft.com/office/drawing/2014/main" id="{736608CB-B4F9-88B9-85C4-18B470BA10ED}"/>
              </a:ext>
            </a:extLst>
          </p:cNvPr>
          <p:cNvPicPr>
            <a:picLocks noChangeAspect="1"/>
          </p:cNvPicPr>
          <p:nvPr/>
        </p:nvPicPr>
        <p:blipFill>
          <a:blip r:embed="rId5"/>
          <a:stretch>
            <a:fillRect/>
          </a:stretch>
        </p:blipFill>
        <p:spPr>
          <a:xfrm>
            <a:off x="1350523" y="1115367"/>
            <a:ext cx="3444539" cy="2847079"/>
          </a:xfrm>
          <a:prstGeom prst="rect">
            <a:avLst/>
          </a:prstGeom>
        </p:spPr>
      </p:pic>
      <p:sp>
        <p:nvSpPr>
          <p:cNvPr id="10" name="Speech Bubble: Oval 9">
            <a:extLst>
              <a:ext uri="{FF2B5EF4-FFF2-40B4-BE49-F238E27FC236}">
                <a16:creationId xmlns:a16="http://schemas.microsoft.com/office/drawing/2014/main" id="{837A5C4C-9CA5-26F5-E310-CC24BCF3FEBD}"/>
              </a:ext>
            </a:extLst>
          </p:cNvPr>
          <p:cNvSpPr/>
          <p:nvPr/>
        </p:nvSpPr>
        <p:spPr>
          <a:xfrm>
            <a:off x="6595584" y="2044187"/>
            <a:ext cx="3226057" cy="2516649"/>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2 My doctor told me to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take my antibiotics for 5 days so that is what I did.</a:t>
            </a:r>
          </a:p>
        </p:txBody>
      </p:sp>
      <p:pic>
        <p:nvPicPr>
          <p:cNvPr id="12" name="Picture 11">
            <a:extLst>
              <a:ext uri="{FF2B5EF4-FFF2-40B4-BE49-F238E27FC236}">
                <a16:creationId xmlns:a16="http://schemas.microsoft.com/office/drawing/2014/main" id="{602A1261-81E3-EE78-7BA3-D162204547D8}"/>
              </a:ext>
            </a:extLst>
          </p:cNvPr>
          <p:cNvPicPr>
            <a:picLocks noChangeAspect="1"/>
          </p:cNvPicPr>
          <p:nvPr/>
        </p:nvPicPr>
        <p:blipFill>
          <a:blip r:embed="rId6"/>
          <a:stretch>
            <a:fillRect/>
          </a:stretch>
        </p:blipFill>
        <p:spPr>
          <a:xfrm>
            <a:off x="6096000" y="1903746"/>
            <a:ext cx="4146783" cy="3050507"/>
          </a:xfrm>
          <a:prstGeom prst="rect">
            <a:avLst/>
          </a:prstGeom>
        </p:spPr>
      </p:pic>
      <p:pic>
        <p:nvPicPr>
          <p:cNvPr id="3" name="Picture 2">
            <a:extLst>
              <a:ext uri="{FF2B5EF4-FFF2-40B4-BE49-F238E27FC236}">
                <a16:creationId xmlns:a16="http://schemas.microsoft.com/office/drawing/2014/main" id="{D6E9A33B-8CD4-21BE-6F09-9E53C2815B59}"/>
              </a:ext>
            </a:extLst>
          </p:cNvPr>
          <p:cNvPicPr>
            <a:picLocks noChangeAspect="1"/>
          </p:cNvPicPr>
          <p:nvPr/>
        </p:nvPicPr>
        <p:blipFill>
          <a:blip r:embed="rId7"/>
          <a:stretch>
            <a:fillRect/>
          </a:stretch>
        </p:blipFill>
        <p:spPr>
          <a:xfrm>
            <a:off x="1105879" y="930906"/>
            <a:ext cx="3933825" cy="3924300"/>
          </a:xfrm>
          <a:prstGeom prst="rect">
            <a:avLst/>
          </a:prstGeom>
        </p:spPr>
      </p:pic>
      <p:pic>
        <p:nvPicPr>
          <p:cNvPr id="2" name="Picture 1">
            <a:extLst>
              <a:ext uri="{FF2B5EF4-FFF2-40B4-BE49-F238E27FC236}">
                <a16:creationId xmlns:a16="http://schemas.microsoft.com/office/drawing/2014/main" id="{E72D3A61-3865-1613-9633-3820BE571422}"/>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51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FC7A5-6720-5AFE-9320-FBB28AA12763}"/>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183338" y="4248098"/>
            <a:ext cx="5876071" cy="166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0B877BBA-198B-45BC-9C6A-BA7C24A2E9B9}"/>
              </a:ext>
            </a:extLst>
          </p:cNvPr>
          <p:cNvSpPr>
            <a:spLocks noGrp="1" noChangeArrowheads="1"/>
          </p:cNvSpPr>
          <p:nvPr>
            <p:ph type="title"/>
          </p:nvPr>
        </p:nvSpPr>
        <p:spPr>
          <a:xfrm>
            <a:off x="504825" y="3705318"/>
            <a:ext cx="4278536" cy="2452687"/>
          </a:xfrm>
        </p:spPr>
        <p:txBody>
          <a:bodyPr anchor="ctr">
            <a:noAutofit/>
          </a:bodyPr>
          <a:lstStyle/>
          <a:p>
            <a:r>
              <a:rPr lang="en-GB" altLang="en-US" sz="4800" b="1" dirty="0">
                <a:latin typeface="Bahnschrift SemiBold" panose="020B0502040204020203" pitchFamily="34" charset="0"/>
                <a:cs typeface="Arial" panose="020B0604020202020204" pitchFamily="34" charset="0"/>
              </a:rPr>
              <a:t>KS3 Antimicrobial Resistance</a:t>
            </a:r>
            <a:endParaRPr lang="en-GB" altLang="en-US" sz="4800" b="1" dirty="0">
              <a:latin typeface="Bahnschrift SemiBold" panose="020B0502040204020203" pitchFamily="34" charset="0"/>
              <a:cs typeface="Calibri" panose="020F0502020204030204" pitchFamily="34" charset="0"/>
            </a:endParaRPr>
          </a:p>
        </p:txBody>
      </p:sp>
      <p:pic>
        <p:nvPicPr>
          <p:cNvPr id="7" name="Picture 1">
            <a:extLst>
              <a:ext uri="{FF2B5EF4-FFF2-40B4-BE49-F238E27FC236}">
                <a16:creationId xmlns:a16="http://schemas.microsoft.com/office/drawing/2014/main" id="{CBBC439D-59B0-4C04-B9BC-3F6DCB97F594}"/>
              </a:ext>
            </a:extLst>
          </p:cNvPr>
          <p:cNvPicPr>
            <a:picLocks noChangeAspect="1" noChangeArrowheads="1"/>
          </p:cNvPicPr>
          <p:nvPr/>
        </p:nvPicPr>
        <p:blipFill rotWithShape="1">
          <a:blip r:embed="rId4"/>
          <a:srcRect l="15475" r="2383"/>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9" name="TextBox 8">
            <a:extLst>
              <a:ext uri="{FF2B5EF4-FFF2-40B4-BE49-F238E27FC236}">
                <a16:creationId xmlns:a16="http://schemas.microsoft.com/office/drawing/2014/main" id="{53CC976D-D88A-4F04-9228-9D93C2E51693}"/>
              </a:ext>
            </a:extLst>
          </p:cNvPr>
          <p:cNvSpPr txBox="1"/>
          <p:nvPr/>
        </p:nvSpPr>
        <p:spPr>
          <a:xfrm>
            <a:off x="5355674" y="3872158"/>
            <a:ext cx="6331501" cy="400110"/>
          </a:xfrm>
          <a:prstGeom prst="rect">
            <a:avLst/>
          </a:prstGeom>
          <a:noFill/>
        </p:spPr>
        <p:txBody>
          <a:bodyPr wrap="square" rtlCol="0">
            <a:spAutoFit/>
          </a:bodyPr>
          <a:lstStyle/>
          <a:p>
            <a:r>
              <a:rPr lang="en-GB" altLang="en-US" sz="2000" dirty="0">
                <a:latin typeface="Bahnschrift SemiLight" panose="020B0502040204020203" pitchFamily="34" charset="0"/>
                <a:cs typeface="Arial" panose="020B0604020202020204" pitchFamily="34" charset="0"/>
              </a:rPr>
              <a:t>This year's focus from World Health Organisation is:</a:t>
            </a:r>
            <a:endParaRPr lang="en-GB" sz="2000" dirty="0">
              <a:solidFill>
                <a:srgbClr val="0070C0"/>
              </a:solidFill>
              <a:latin typeface="Bahnschrift SemiLight" panose="020B0502040204020203" pitchFamily="34" charset="0"/>
              <a:cs typeface="Arial" panose="020B0604020202020204" pitchFamily="34" charset="0"/>
            </a:endParaRPr>
          </a:p>
        </p:txBody>
      </p:sp>
      <p:pic>
        <p:nvPicPr>
          <p:cNvPr id="6" name="Picture 1">
            <a:extLst>
              <a:ext uri="{FF2B5EF4-FFF2-40B4-BE49-F238E27FC236}">
                <a16:creationId xmlns:a16="http://schemas.microsoft.com/office/drawing/2014/main" id="{AE7F30BF-A139-92A1-8B65-BC145B8AEB8F}"/>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46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03CA9A-C621-CF25-8477-67EC5FC9077F}"/>
              </a:ext>
              <a:ext uri="{C183D7F6-B498-43B3-948B-1728B52AA6E4}">
                <adec:decorative xmlns:adec="http://schemas.microsoft.com/office/drawing/2017/decorative" val="1"/>
              </a:ext>
            </a:extLst>
          </p:cNvPr>
          <p:cNvGrpSpPr/>
          <p:nvPr/>
        </p:nvGrpSpPr>
        <p:grpSpPr>
          <a:xfrm>
            <a:off x="817123" y="457201"/>
            <a:ext cx="10359958" cy="5302616"/>
            <a:chOff x="376446" y="495491"/>
            <a:chExt cx="6187208" cy="9051317"/>
          </a:xfrm>
        </p:grpSpPr>
        <p:sp>
          <p:nvSpPr>
            <p:cNvPr id="9" name="Rectangle: Rounded Corners 8">
              <a:extLst>
                <a:ext uri="{FF2B5EF4-FFF2-40B4-BE49-F238E27FC236}">
                  <a16:creationId xmlns:a16="http://schemas.microsoft.com/office/drawing/2014/main" id="{3E999689-D9F5-D420-11F9-AFE47A201237}"/>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0" name="Oval 9">
              <a:extLst>
                <a:ext uri="{FF2B5EF4-FFF2-40B4-BE49-F238E27FC236}">
                  <a16:creationId xmlns:a16="http://schemas.microsoft.com/office/drawing/2014/main" id="{A5F63A52-2174-EC41-0AB4-8BB2B8E097F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1" name="Picture 10">
              <a:extLst>
                <a:ext uri="{FF2B5EF4-FFF2-40B4-BE49-F238E27FC236}">
                  <a16:creationId xmlns:a16="http://schemas.microsoft.com/office/drawing/2014/main" id="{279C10B1-1768-DB63-7A4E-BAF53CE371F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3" name="Picture 12">
            <a:extLst>
              <a:ext uri="{FF2B5EF4-FFF2-40B4-BE49-F238E27FC236}">
                <a16:creationId xmlns:a16="http://schemas.microsoft.com/office/drawing/2014/main" id="{FFAABACA-38E0-F1BB-F959-A358E3CC5D8C}"/>
              </a:ext>
            </a:extLst>
          </p:cNvPr>
          <p:cNvPicPr>
            <a:picLocks noChangeAspect="1"/>
          </p:cNvPicPr>
          <p:nvPr/>
        </p:nvPicPr>
        <p:blipFill>
          <a:blip r:embed="rId4"/>
          <a:stretch>
            <a:fillRect/>
          </a:stretch>
        </p:blipFill>
        <p:spPr>
          <a:xfrm>
            <a:off x="1350523" y="1098183"/>
            <a:ext cx="3535986" cy="2865368"/>
          </a:xfrm>
          <a:prstGeom prst="rect">
            <a:avLst/>
          </a:prstGeom>
        </p:spPr>
      </p:pic>
      <p:sp>
        <p:nvSpPr>
          <p:cNvPr id="14" name="Speech Bubble: Oval 13">
            <a:extLst>
              <a:ext uri="{FF2B5EF4-FFF2-40B4-BE49-F238E27FC236}">
                <a16:creationId xmlns:a16="http://schemas.microsoft.com/office/drawing/2014/main" id="{5FA03834-979F-2CD0-81B6-32BFABE06780}"/>
              </a:ext>
            </a:extLst>
          </p:cNvPr>
          <p:cNvSpPr/>
          <p:nvPr/>
        </p:nvSpPr>
        <p:spPr>
          <a:xfrm>
            <a:off x="6370586" y="2082282"/>
            <a:ext cx="3491424" cy="2693435"/>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a:defRPr/>
            </a:pPr>
            <a:r>
              <a:rPr lang="en-GB" kern="0" dirty="0">
                <a:solidFill>
                  <a:prstClr val="black"/>
                </a:solidFill>
                <a:latin typeface="Arial" panose="020B0604020202020204" pitchFamily="34" charset="0"/>
                <a:cs typeface="Arial" panose="020B0604020202020204" pitchFamily="34" charset="0"/>
              </a:rPr>
              <a:t>4. Antibiotics don’t help</a:t>
            </a:r>
          </a:p>
          <a:p>
            <a:pPr>
              <a:defRPr/>
            </a:pPr>
            <a:r>
              <a:rPr lang="en-GB" kern="0" dirty="0">
                <a:solidFill>
                  <a:prstClr val="black"/>
                </a:solidFill>
                <a:latin typeface="Arial" panose="020B0604020202020204" pitchFamily="34" charset="0"/>
                <a:cs typeface="Arial" panose="020B0604020202020204" pitchFamily="34" charset="0"/>
              </a:rPr>
              <a:t>coughs and colds; you</a:t>
            </a:r>
          </a:p>
          <a:p>
            <a:pPr>
              <a:defRPr/>
            </a:pPr>
            <a:r>
              <a:rPr lang="en-GB" kern="0" dirty="0">
                <a:solidFill>
                  <a:prstClr val="black"/>
                </a:solidFill>
                <a:latin typeface="Arial" panose="020B0604020202020204" pitchFamily="34" charset="0"/>
                <a:cs typeface="Arial" panose="020B0604020202020204" pitchFamily="34" charset="0"/>
              </a:rPr>
              <a:t>just need bed rest, lots</a:t>
            </a:r>
          </a:p>
          <a:p>
            <a:pPr>
              <a:defRPr/>
            </a:pPr>
            <a:r>
              <a:rPr lang="en-GB" kern="0" dirty="0">
                <a:solidFill>
                  <a:prstClr val="black"/>
                </a:solidFill>
                <a:latin typeface="Arial" panose="020B0604020202020204" pitchFamily="34" charset="0"/>
                <a:cs typeface="Arial" panose="020B0604020202020204" pitchFamily="34" charset="0"/>
              </a:rPr>
              <a:t>of fluids and eat healthily.</a:t>
            </a:r>
          </a:p>
        </p:txBody>
      </p:sp>
      <p:sp>
        <p:nvSpPr>
          <p:cNvPr id="15" name="Speech Bubble: Rectangle with Corners Rounded 14">
            <a:extLst>
              <a:ext uri="{FF2B5EF4-FFF2-40B4-BE49-F238E27FC236}">
                <a16:creationId xmlns:a16="http://schemas.microsoft.com/office/drawing/2014/main" id="{ADB34BCF-D898-DECA-5C6F-CEE9061F0FD7}"/>
              </a:ext>
            </a:extLst>
          </p:cNvPr>
          <p:cNvSpPr/>
          <p:nvPr/>
        </p:nvSpPr>
        <p:spPr>
          <a:xfrm>
            <a:off x="1219897" y="1011006"/>
            <a:ext cx="3815566" cy="3110057"/>
          </a:xfrm>
          <a:prstGeom prst="wedgeRoundRectCallout">
            <a:avLst/>
          </a:prstGeom>
          <a:solidFill>
            <a:srgbClr val="712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Wrong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 must not use other people’s or any leftover antibiotics. </a:t>
            </a:r>
          </a:p>
        </p:txBody>
      </p:sp>
      <p:pic>
        <p:nvPicPr>
          <p:cNvPr id="16" name="Picture 15">
            <a:extLst>
              <a:ext uri="{FF2B5EF4-FFF2-40B4-BE49-F238E27FC236}">
                <a16:creationId xmlns:a16="http://schemas.microsoft.com/office/drawing/2014/main" id="{214948F5-2082-EB1D-AF73-82FB82C75E75}"/>
              </a:ext>
            </a:extLst>
          </p:cNvPr>
          <p:cNvPicPr>
            <a:picLocks noChangeAspect="1"/>
          </p:cNvPicPr>
          <p:nvPr/>
        </p:nvPicPr>
        <p:blipFill>
          <a:blip r:embed="rId5"/>
          <a:stretch>
            <a:fillRect/>
          </a:stretch>
        </p:blipFill>
        <p:spPr>
          <a:xfrm>
            <a:off x="6096000" y="1456055"/>
            <a:ext cx="4096867" cy="4121253"/>
          </a:xfrm>
          <a:prstGeom prst="rect">
            <a:avLst/>
          </a:prstGeom>
        </p:spPr>
      </p:pic>
      <p:pic>
        <p:nvPicPr>
          <p:cNvPr id="2" name="Picture 1">
            <a:extLst>
              <a:ext uri="{FF2B5EF4-FFF2-40B4-BE49-F238E27FC236}">
                <a16:creationId xmlns:a16="http://schemas.microsoft.com/office/drawing/2014/main" id="{FBA7410F-E40C-187A-528E-4EDB746CC44A}"/>
              </a:ext>
            </a:extLst>
          </p:cNvPr>
          <p:cNvPicPr>
            <a:picLocks noChangeAspect="1"/>
          </p:cNvPicPr>
          <p:nvPr/>
        </p:nvPicPr>
        <p:blipFill>
          <a:blip r:embed="rId6"/>
          <a:stretch>
            <a:fillRect/>
          </a:stretch>
        </p:blipFill>
        <p:spPr>
          <a:xfrm>
            <a:off x="197998" y="5958213"/>
            <a:ext cx="1066800" cy="571500"/>
          </a:xfrm>
          <a:prstGeom prst="rect">
            <a:avLst/>
          </a:prstGeom>
        </p:spPr>
      </p:pic>
      <p:pic>
        <p:nvPicPr>
          <p:cNvPr id="3" name="Picture 1">
            <a:extLst>
              <a:ext uri="{FF2B5EF4-FFF2-40B4-BE49-F238E27FC236}">
                <a16:creationId xmlns:a16="http://schemas.microsoft.com/office/drawing/2014/main" id="{08CCB124-A26B-13CC-414D-B5C9EE9BAD3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96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03CA9A-C621-CF25-8477-67EC5FC9077F}"/>
              </a:ext>
              <a:ext uri="{C183D7F6-B498-43B3-948B-1728B52AA6E4}">
                <adec:decorative xmlns:adec="http://schemas.microsoft.com/office/drawing/2017/decorative" val="1"/>
              </a:ext>
            </a:extLst>
          </p:cNvPr>
          <p:cNvGrpSpPr/>
          <p:nvPr/>
        </p:nvGrpSpPr>
        <p:grpSpPr>
          <a:xfrm>
            <a:off x="817123" y="457201"/>
            <a:ext cx="10359958" cy="5302616"/>
            <a:chOff x="376446" y="495491"/>
            <a:chExt cx="6187208" cy="9051317"/>
          </a:xfrm>
        </p:grpSpPr>
        <p:sp>
          <p:nvSpPr>
            <p:cNvPr id="9" name="Rectangle: Rounded Corners 8">
              <a:extLst>
                <a:ext uri="{FF2B5EF4-FFF2-40B4-BE49-F238E27FC236}">
                  <a16:creationId xmlns:a16="http://schemas.microsoft.com/office/drawing/2014/main" id="{3E999689-D9F5-D420-11F9-AFE47A201237}"/>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0" name="Oval 9">
              <a:extLst>
                <a:ext uri="{FF2B5EF4-FFF2-40B4-BE49-F238E27FC236}">
                  <a16:creationId xmlns:a16="http://schemas.microsoft.com/office/drawing/2014/main" id="{A5F63A52-2174-EC41-0AB4-8BB2B8E097F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1" name="Picture 10">
              <a:extLst>
                <a:ext uri="{FF2B5EF4-FFF2-40B4-BE49-F238E27FC236}">
                  <a16:creationId xmlns:a16="http://schemas.microsoft.com/office/drawing/2014/main" id="{279C10B1-1768-DB63-7A4E-BAF53CE371F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Speech Bubble: Oval 1">
            <a:extLst>
              <a:ext uri="{FF2B5EF4-FFF2-40B4-BE49-F238E27FC236}">
                <a16:creationId xmlns:a16="http://schemas.microsoft.com/office/drawing/2014/main" id="{1ED52B3C-E698-5608-C646-A7CE4AC3E1DB}"/>
              </a:ext>
            </a:extLst>
          </p:cNvPr>
          <p:cNvSpPr/>
          <p:nvPr/>
        </p:nvSpPr>
        <p:spPr>
          <a:xfrm>
            <a:off x="1485782" y="1098183"/>
            <a:ext cx="3524629" cy="2907262"/>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a:defRPr/>
            </a:pPr>
            <a:r>
              <a:rPr lang="en-GB" sz="1900" kern="0" dirty="0">
                <a:solidFill>
                  <a:prstClr val="black"/>
                </a:solidFill>
                <a:latin typeface="Arial" panose="020B0604020202020204" pitchFamily="34" charset="0"/>
                <a:cs typeface="Arial" panose="020B0604020202020204" pitchFamily="34" charset="0"/>
              </a:rPr>
              <a:t>5 All drugs are bad for you. I can’t see the point in taking antibiotics.</a:t>
            </a:r>
          </a:p>
        </p:txBody>
      </p:sp>
      <p:sp>
        <p:nvSpPr>
          <p:cNvPr id="3" name="Speech Bubble: Oval 2">
            <a:extLst>
              <a:ext uri="{FF2B5EF4-FFF2-40B4-BE49-F238E27FC236}">
                <a16:creationId xmlns:a16="http://schemas.microsoft.com/office/drawing/2014/main" id="{6343B50A-3CD3-5776-F016-91656C34D9D0}"/>
              </a:ext>
            </a:extLst>
          </p:cNvPr>
          <p:cNvSpPr/>
          <p:nvPr/>
        </p:nvSpPr>
        <p:spPr>
          <a:xfrm>
            <a:off x="6612355" y="2064531"/>
            <a:ext cx="3524629" cy="2907262"/>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a:defRPr/>
            </a:pPr>
            <a:r>
              <a:rPr lang="en-GB" sz="1900" kern="0" dirty="0">
                <a:solidFill>
                  <a:prstClr val="black"/>
                </a:solidFill>
                <a:latin typeface="Arial" panose="020B0604020202020204" pitchFamily="34" charset="0"/>
                <a:cs typeface="Arial" panose="020B0604020202020204" pitchFamily="34" charset="0"/>
              </a:rPr>
              <a:t>6 My doctor gave me</a:t>
            </a:r>
          </a:p>
          <a:p>
            <a:pPr>
              <a:defRPr/>
            </a:pPr>
            <a:r>
              <a:rPr lang="en-GB" sz="1900" kern="0" dirty="0">
                <a:solidFill>
                  <a:prstClr val="black"/>
                </a:solidFill>
                <a:latin typeface="Arial" panose="020B0604020202020204" pitchFamily="34" charset="0"/>
                <a:cs typeface="Arial" panose="020B0604020202020204" pitchFamily="34" charset="0"/>
              </a:rPr>
              <a:t>antibiotics to take for 10 days but I feel better after 3 days so I’m going to stop taking them.</a:t>
            </a:r>
          </a:p>
        </p:txBody>
      </p:sp>
      <p:sp>
        <p:nvSpPr>
          <p:cNvPr id="4" name="Speech Bubble: Rectangle with Corners Rounded 3">
            <a:extLst>
              <a:ext uri="{FF2B5EF4-FFF2-40B4-BE49-F238E27FC236}">
                <a16:creationId xmlns:a16="http://schemas.microsoft.com/office/drawing/2014/main" id="{286121F8-4D01-3D90-0813-95F4944C5CF1}"/>
              </a:ext>
            </a:extLst>
          </p:cNvPr>
          <p:cNvSpPr/>
          <p:nvPr/>
        </p:nvSpPr>
        <p:spPr>
          <a:xfrm>
            <a:off x="1350522" y="930907"/>
            <a:ext cx="4010617" cy="3350843"/>
          </a:xfrm>
          <a:prstGeom prst="wedgeRoundRectCallout">
            <a:avLst/>
          </a:prstGeom>
          <a:solidFill>
            <a:srgbClr val="712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Wrong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Antibiotics can help severe bacterial infections such as pneumonia or kidney/ urine infections. </a:t>
            </a:r>
          </a:p>
        </p:txBody>
      </p:sp>
      <p:sp>
        <p:nvSpPr>
          <p:cNvPr id="5" name="Speech Bubble: Rectangle with Corners Rounded 4">
            <a:extLst>
              <a:ext uri="{FF2B5EF4-FFF2-40B4-BE49-F238E27FC236}">
                <a16:creationId xmlns:a16="http://schemas.microsoft.com/office/drawing/2014/main" id="{ACF7AE49-1AFB-4778-8D22-E4BFCCC2574E}"/>
              </a:ext>
            </a:extLst>
          </p:cNvPr>
          <p:cNvSpPr/>
          <p:nvPr/>
        </p:nvSpPr>
        <p:spPr>
          <a:xfrm>
            <a:off x="6172196" y="1799438"/>
            <a:ext cx="4269406" cy="3259123"/>
          </a:xfrm>
          <a:prstGeom prst="wedgeRoundRectCallout">
            <a:avLst/>
          </a:prstGeom>
          <a:solidFill>
            <a:srgbClr val="712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Wrong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Antibiotics should be taken exactly as advised by your healthcare professional. </a:t>
            </a:r>
          </a:p>
        </p:txBody>
      </p:sp>
      <p:pic>
        <p:nvPicPr>
          <p:cNvPr id="6" name="Picture 5">
            <a:extLst>
              <a:ext uri="{FF2B5EF4-FFF2-40B4-BE49-F238E27FC236}">
                <a16:creationId xmlns:a16="http://schemas.microsoft.com/office/drawing/2014/main" id="{4682275B-A3D8-5CD4-3F1F-41A768C6B81E}"/>
              </a:ext>
            </a:extLst>
          </p:cNvPr>
          <p:cNvPicPr>
            <a:picLocks noChangeAspect="1"/>
          </p:cNvPicPr>
          <p:nvPr/>
        </p:nvPicPr>
        <p:blipFill>
          <a:blip r:embed="rId4"/>
          <a:stretch>
            <a:fillRect/>
          </a:stretch>
        </p:blipFill>
        <p:spPr>
          <a:xfrm>
            <a:off x="197998" y="5958213"/>
            <a:ext cx="1066800" cy="571500"/>
          </a:xfrm>
          <a:prstGeom prst="rect">
            <a:avLst/>
          </a:prstGeom>
        </p:spPr>
      </p:pic>
      <p:pic>
        <p:nvPicPr>
          <p:cNvPr id="7" name="Picture 1">
            <a:extLst>
              <a:ext uri="{FF2B5EF4-FFF2-40B4-BE49-F238E27FC236}">
                <a16:creationId xmlns:a16="http://schemas.microsoft.com/office/drawing/2014/main" id="{D907E90C-A89C-01BE-0BE9-D4CF288954A6}"/>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509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903CA9A-C621-CF25-8477-67EC5FC9077F}"/>
              </a:ext>
              <a:ext uri="{C183D7F6-B498-43B3-948B-1728B52AA6E4}">
                <adec:decorative xmlns:adec="http://schemas.microsoft.com/office/drawing/2017/decorative" val="1"/>
              </a:ext>
            </a:extLst>
          </p:cNvPr>
          <p:cNvGrpSpPr/>
          <p:nvPr/>
        </p:nvGrpSpPr>
        <p:grpSpPr>
          <a:xfrm>
            <a:off x="817123" y="457201"/>
            <a:ext cx="10359958" cy="5302616"/>
            <a:chOff x="376446" y="495491"/>
            <a:chExt cx="6187208" cy="9051317"/>
          </a:xfrm>
        </p:grpSpPr>
        <p:sp>
          <p:nvSpPr>
            <p:cNvPr id="9" name="Rectangle: Rounded Corners 8">
              <a:extLst>
                <a:ext uri="{FF2B5EF4-FFF2-40B4-BE49-F238E27FC236}">
                  <a16:creationId xmlns:a16="http://schemas.microsoft.com/office/drawing/2014/main" id="{3E999689-D9F5-D420-11F9-AFE47A201237}"/>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10" name="Oval 9">
              <a:extLst>
                <a:ext uri="{FF2B5EF4-FFF2-40B4-BE49-F238E27FC236}">
                  <a16:creationId xmlns:a16="http://schemas.microsoft.com/office/drawing/2014/main" id="{A5F63A52-2174-EC41-0AB4-8BB2B8E097F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1" name="Picture 10">
              <a:extLst>
                <a:ext uri="{FF2B5EF4-FFF2-40B4-BE49-F238E27FC236}">
                  <a16:creationId xmlns:a16="http://schemas.microsoft.com/office/drawing/2014/main" id="{279C10B1-1768-DB63-7A4E-BAF53CE371F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4" name="Speech Bubble: Oval 3">
            <a:extLst>
              <a:ext uri="{FF2B5EF4-FFF2-40B4-BE49-F238E27FC236}">
                <a16:creationId xmlns:a16="http://schemas.microsoft.com/office/drawing/2014/main" id="{D6EEDF49-9E9F-ED83-100A-604045201F68}"/>
              </a:ext>
            </a:extLst>
          </p:cNvPr>
          <p:cNvSpPr/>
          <p:nvPr/>
        </p:nvSpPr>
        <p:spPr>
          <a:xfrm>
            <a:off x="1539036" y="1098183"/>
            <a:ext cx="3413542" cy="3056927"/>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a:defRPr/>
            </a:pPr>
            <a:r>
              <a:rPr lang="en-GB" sz="1900" kern="0" dirty="0">
                <a:solidFill>
                  <a:prstClr val="black"/>
                </a:solidFill>
                <a:latin typeface="Arial" panose="020B0604020202020204" pitchFamily="34" charset="0"/>
                <a:cs typeface="Arial" panose="020B0604020202020204" pitchFamily="34" charset="0"/>
              </a:rPr>
              <a:t>7 My headache and flu</a:t>
            </a:r>
          </a:p>
          <a:p>
            <a:pPr>
              <a:defRPr/>
            </a:pPr>
            <a:r>
              <a:rPr lang="en-GB" sz="1900" kern="0" dirty="0">
                <a:solidFill>
                  <a:prstClr val="black"/>
                </a:solidFill>
                <a:latin typeface="Arial" panose="020B0604020202020204" pitchFamily="34" charset="0"/>
                <a:cs typeface="Arial" panose="020B0604020202020204" pitchFamily="34" charset="0"/>
              </a:rPr>
              <a:t>symptoms are really</a:t>
            </a:r>
          </a:p>
          <a:p>
            <a:pPr>
              <a:defRPr/>
            </a:pPr>
            <a:r>
              <a:rPr lang="en-GB" sz="1900" kern="0" dirty="0">
                <a:solidFill>
                  <a:prstClr val="black"/>
                </a:solidFill>
                <a:latin typeface="Arial" panose="020B0604020202020204" pitchFamily="34" charset="0"/>
                <a:cs typeface="Arial" panose="020B0604020202020204" pitchFamily="34" charset="0"/>
              </a:rPr>
              <a:t>getting me down. I think I need antibiotics!</a:t>
            </a:r>
          </a:p>
        </p:txBody>
      </p:sp>
      <p:sp>
        <p:nvSpPr>
          <p:cNvPr id="5" name="Speech Bubble: Oval 4">
            <a:extLst>
              <a:ext uri="{FF2B5EF4-FFF2-40B4-BE49-F238E27FC236}">
                <a16:creationId xmlns:a16="http://schemas.microsoft.com/office/drawing/2014/main" id="{E989D1B1-17D7-8C3C-930E-952D8FDCF801}"/>
              </a:ext>
            </a:extLst>
          </p:cNvPr>
          <p:cNvSpPr/>
          <p:nvPr/>
        </p:nvSpPr>
        <p:spPr>
          <a:xfrm>
            <a:off x="6454333" y="1639388"/>
            <a:ext cx="3413542" cy="3056927"/>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a:defRPr/>
            </a:pPr>
            <a:r>
              <a:rPr lang="en-GB" sz="1900" kern="0" dirty="0">
                <a:solidFill>
                  <a:prstClr val="black"/>
                </a:solidFill>
                <a:latin typeface="Arial" panose="020B0604020202020204" pitchFamily="34" charset="0"/>
                <a:cs typeface="Arial" panose="020B0604020202020204" pitchFamily="34" charset="0"/>
              </a:rPr>
              <a:t>8 I don’t take antibiotics unless I really need them</a:t>
            </a:r>
          </a:p>
          <a:p>
            <a:pPr>
              <a:defRPr/>
            </a:pPr>
            <a:r>
              <a:rPr lang="en-GB" sz="1900" kern="0" dirty="0">
                <a:solidFill>
                  <a:prstClr val="black"/>
                </a:solidFill>
                <a:latin typeface="Arial" panose="020B0604020202020204" pitchFamily="34" charset="0"/>
                <a:cs typeface="Arial" panose="020B0604020202020204" pitchFamily="34" charset="0"/>
              </a:rPr>
              <a:t>as they might not work in the future.</a:t>
            </a:r>
          </a:p>
        </p:txBody>
      </p:sp>
      <p:sp>
        <p:nvSpPr>
          <p:cNvPr id="7" name="Speech Bubble: Rectangle with Corners Rounded 6">
            <a:extLst>
              <a:ext uri="{FF2B5EF4-FFF2-40B4-BE49-F238E27FC236}">
                <a16:creationId xmlns:a16="http://schemas.microsoft.com/office/drawing/2014/main" id="{37ABBA5F-E85B-439C-93A1-2E4FCE68484B}"/>
              </a:ext>
            </a:extLst>
          </p:cNvPr>
          <p:cNvSpPr/>
          <p:nvPr/>
        </p:nvSpPr>
        <p:spPr>
          <a:xfrm>
            <a:off x="6253565" y="1356443"/>
            <a:ext cx="4171203" cy="3622816"/>
          </a:xfrm>
          <a:prstGeom prst="wedgeRoundRectCallout">
            <a:avLst/>
          </a:prstGeom>
          <a:solidFill>
            <a:srgbClr val="712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Right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you over-use antibiotics they might not work when you really need them for a severe infection.</a:t>
            </a:r>
          </a:p>
        </p:txBody>
      </p:sp>
      <p:pic>
        <p:nvPicPr>
          <p:cNvPr id="13" name="Picture 12">
            <a:extLst>
              <a:ext uri="{FF2B5EF4-FFF2-40B4-BE49-F238E27FC236}">
                <a16:creationId xmlns:a16="http://schemas.microsoft.com/office/drawing/2014/main" id="{EEFA12F3-41A2-49CC-144E-B95BD9D34B8D}"/>
              </a:ext>
            </a:extLst>
          </p:cNvPr>
          <p:cNvPicPr>
            <a:picLocks noChangeAspect="1"/>
          </p:cNvPicPr>
          <p:nvPr/>
        </p:nvPicPr>
        <p:blipFill>
          <a:blip r:embed="rId4"/>
          <a:stretch>
            <a:fillRect/>
          </a:stretch>
        </p:blipFill>
        <p:spPr>
          <a:xfrm>
            <a:off x="1417008" y="1088455"/>
            <a:ext cx="3866754" cy="3765408"/>
          </a:xfrm>
          <a:prstGeom prst="rect">
            <a:avLst/>
          </a:prstGeom>
        </p:spPr>
      </p:pic>
      <p:pic>
        <p:nvPicPr>
          <p:cNvPr id="2" name="Picture 1">
            <a:extLst>
              <a:ext uri="{FF2B5EF4-FFF2-40B4-BE49-F238E27FC236}">
                <a16:creationId xmlns:a16="http://schemas.microsoft.com/office/drawing/2014/main" id="{9998594F-CA24-F453-D2AA-AA331ED86C3A}"/>
              </a:ext>
            </a:extLst>
          </p:cNvPr>
          <p:cNvPicPr>
            <a:picLocks noChangeAspect="1"/>
          </p:cNvPicPr>
          <p:nvPr/>
        </p:nvPicPr>
        <p:blipFill>
          <a:blip r:embed="rId5"/>
          <a:stretch>
            <a:fillRect/>
          </a:stretch>
        </p:blipFill>
        <p:spPr>
          <a:xfrm>
            <a:off x="197998" y="5958213"/>
            <a:ext cx="1066800" cy="571500"/>
          </a:xfrm>
          <a:prstGeom prst="rect">
            <a:avLst/>
          </a:prstGeom>
        </p:spPr>
      </p:pic>
      <p:pic>
        <p:nvPicPr>
          <p:cNvPr id="3" name="Picture 1">
            <a:extLst>
              <a:ext uri="{FF2B5EF4-FFF2-40B4-BE49-F238E27FC236}">
                <a16:creationId xmlns:a16="http://schemas.microsoft.com/office/drawing/2014/main" id="{F036E458-CEE7-69CC-3EEA-257B030F888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864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CA08-7456-EEB8-1093-043EAADF03FE}"/>
              </a:ext>
            </a:extLst>
          </p:cNvPr>
          <p:cNvSpPr>
            <a:spLocks noGrp="1"/>
          </p:cNvSpPr>
          <p:nvPr>
            <p:ph type="title"/>
          </p:nvPr>
        </p:nvSpPr>
        <p:spPr>
          <a:xfrm>
            <a:off x="838200" y="157014"/>
            <a:ext cx="10515600" cy="1060450"/>
          </a:xfrm>
        </p:spPr>
        <p:txBody>
          <a:bodyPr/>
          <a:lstStyle/>
          <a:p>
            <a:pPr algn="ctr"/>
            <a:r>
              <a:rPr lang="en-GB" b="1" dirty="0">
                <a:solidFill>
                  <a:schemeClr val="accent5">
                    <a:lumMod val="25000"/>
                  </a:schemeClr>
                </a:solidFill>
                <a:latin typeface="Bahnschrift SemiBold" panose="020B0502040204020203" pitchFamily="34" charset="0"/>
              </a:rPr>
              <a:t>UV Light box activity</a:t>
            </a:r>
          </a:p>
        </p:txBody>
      </p:sp>
      <p:pic>
        <p:nvPicPr>
          <p:cNvPr id="4" name="Picture 3" descr="Breakthrough ultraviolet light development could help kill COVID-19 virus">
            <a:extLst>
              <a:ext uri="{FF2B5EF4-FFF2-40B4-BE49-F238E27FC236}">
                <a16:creationId xmlns:a16="http://schemas.microsoft.com/office/drawing/2014/main" id="{9D2792CF-00A9-0CFE-21B7-42B7CC6166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9330" y="1555569"/>
            <a:ext cx="4411115" cy="4293405"/>
          </a:xfrm>
          <a:prstGeom prst="flowChartConnector">
            <a:avLst/>
          </a:prstGeom>
          <a:noFill/>
          <a:ln>
            <a:noFill/>
          </a:ln>
        </p:spPr>
      </p:pic>
      <p:pic>
        <p:nvPicPr>
          <p:cNvPr id="5" name="Picture 4" descr="A picture containing shape&#10;&#10;Description automatically generated">
            <a:extLst>
              <a:ext uri="{FF2B5EF4-FFF2-40B4-BE49-F238E27FC236}">
                <a16:creationId xmlns:a16="http://schemas.microsoft.com/office/drawing/2014/main" id="{1DFE27B1-F896-835B-FC04-E2B99474089F}"/>
              </a:ext>
            </a:extLst>
          </p:cNvPr>
          <p:cNvPicPr>
            <a:picLocks noChangeAspect="1"/>
          </p:cNvPicPr>
          <p:nvPr/>
        </p:nvPicPr>
        <p:blipFill>
          <a:blip r:embed="rId3"/>
          <a:stretch>
            <a:fillRect/>
          </a:stretch>
        </p:blipFill>
        <p:spPr>
          <a:xfrm>
            <a:off x="1429330" y="3179255"/>
            <a:ext cx="1458939" cy="1046032"/>
          </a:xfrm>
          <a:prstGeom prst="rect">
            <a:avLst/>
          </a:prstGeom>
        </p:spPr>
      </p:pic>
      <p:pic>
        <p:nvPicPr>
          <p:cNvPr id="8" name="Picture 7">
            <a:extLst>
              <a:ext uri="{FF2B5EF4-FFF2-40B4-BE49-F238E27FC236}">
                <a16:creationId xmlns:a16="http://schemas.microsoft.com/office/drawing/2014/main" id="{7C21E16A-011A-D948-B09C-5522E62B8AE7}"/>
              </a:ext>
            </a:extLst>
          </p:cNvPr>
          <p:cNvPicPr>
            <a:picLocks noChangeAspect="1"/>
          </p:cNvPicPr>
          <p:nvPr/>
        </p:nvPicPr>
        <p:blipFill>
          <a:blip r:embed="rId4"/>
          <a:stretch>
            <a:fillRect/>
          </a:stretch>
        </p:blipFill>
        <p:spPr>
          <a:xfrm>
            <a:off x="6718703" y="1886744"/>
            <a:ext cx="4411115" cy="3084511"/>
          </a:xfrm>
          <a:prstGeom prst="rect">
            <a:avLst/>
          </a:prstGeom>
        </p:spPr>
      </p:pic>
      <p:pic>
        <p:nvPicPr>
          <p:cNvPr id="6" name="Picture 1">
            <a:extLst>
              <a:ext uri="{FF2B5EF4-FFF2-40B4-BE49-F238E27FC236}">
                <a16:creationId xmlns:a16="http://schemas.microsoft.com/office/drawing/2014/main" id="{E4C6C9F4-8E4B-0D2E-CEFB-09AF3F7286FE}"/>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734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8" presetClass="emph" presetSubtype="0" fill="hold" nodeType="afterEffect">
                                  <p:stCondLst>
                                    <p:cond delay="0"/>
                                  </p:stCondLst>
                                  <p:childTnLst>
                                    <p:animRot by="21600000">
                                      <p:cBhvr>
                                        <p:cTn id="2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BBC3-0DBF-56CE-68EB-7CAC3DBD0C3F}"/>
              </a:ext>
            </a:extLst>
          </p:cNvPr>
          <p:cNvSpPr>
            <a:spLocks noGrp="1"/>
          </p:cNvSpPr>
          <p:nvPr>
            <p:ph type="title"/>
          </p:nvPr>
        </p:nvSpPr>
        <p:spPr>
          <a:xfrm>
            <a:off x="838200" y="365125"/>
            <a:ext cx="10515600" cy="655493"/>
          </a:xfrm>
        </p:spPr>
        <p:txBody>
          <a:bodyPr>
            <a:normAutofit/>
          </a:bodyPr>
          <a:lstStyle/>
          <a:p>
            <a:pPr algn="ctr"/>
            <a:r>
              <a:rPr lang="en-GB" sz="3600" dirty="0">
                <a:solidFill>
                  <a:schemeClr val="accent5">
                    <a:lumMod val="25000"/>
                  </a:schemeClr>
                </a:solidFill>
                <a:latin typeface="Bahnschrift SemiBold" panose="020B0502040204020203" pitchFamily="34" charset="0"/>
              </a:rPr>
              <a:t>Any Questions?</a:t>
            </a:r>
          </a:p>
        </p:txBody>
      </p:sp>
      <p:pic>
        <p:nvPicPr>
          <p:cNvPr id="12" name="Picture 11" descr="A hand with many bacteria on it&#10;&#10;Description automatically generated">
            <a:extLst>
              <a:ext uri="{FF2B5EF4-FFF2-40B4-BE49-F238E27FC236}">
                <a16:creationId xmlns:a16="http://schemas.microsoft.com/office/drawing/2014/main" id="{B594F8D0-2A76-43BF-7024-E7907188D349}"/>
              </a:ext>
            </a:extLst>
          </p:cNvPr>
          <p:cNvPicPr>
            <a:picLocks noChangeAspect="1"/>
          </p:cNvPicPr>
          <p:nvPr/>
        </p:nvPicPr>
        <p:blipFill>
          <a:blip r:embed="rId2"/>
          <a:stretch>
            <a:fillRect/>
          </a:stretch>
        </p:blipFill>
        <p:spPr>
          <a:xfrm>
            <a:off x="3724275" y="1057275"/>
            <a:ext cx="4743450" cy="4743450"/>
          </a:xfrm>
          <a:prstGeom prst="rect">
            <a:avLst/>
          </a:prstGeom>
        </p:spPr>
      </p:pic>
      <p:pic>
        <p:nvPicPr>
          <p:cNvPr id="13" name="Picture 1">
            <a:extLst>
              <a:ext uri="{FF2B5EF4-FFF2-40B4-BE49-F238E27FC236}">
                <a16:creationId xmlns:a16="http://schemas.microsoft.com/office/drawing/2014/main" id="{3471E87C-707C-75FE-D8E4-1A15FDF2D6F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463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D46F-66D4-CF4E-E854-5A73A507B71A}"/>
              </a:ext>
            </a:extLst>
          </p:cNvPr>
          <p:cNvSpPr>
            <a:spLocks noGrp="1"/>
          </p:cNvSpPr>
          <p:nvPr>
            <p:ph type="title"/>
          </p:nvPr>
        </p:nvSpPr>
        <p:spPr>
          <a:xfrm>
            <a:off x="838200" y="365125"/>
            <a:ext cx="10515600" cy="499579"/>
          </a:xfrm>
        </p:spPr>
        <p:txBody>
          <a:bodyPr>
            <a:normAutofit fontScale="90000"/>
          </a:bodyPr>
          <a:lstStyle/>
          <a:p>
            <a:r>
              <a:rPr lang="en-GB" dirty="0"/>
              <a:t>References</a:t>
            </a:r>
          </a:p>
        </p:txBody>
      </p:sp>
      <p:sp>
        <p:nvSpPr>
          <p:cNvPr id="3" name="Content Placeholder 2">
            <a:extLst>
              <a:ext uri="{FF2B5EF4-FFF2-40B4-BE49-F238E27FC236}">
                <a16:creationId xmlns:a16="http://schemas.microsoft.com/office/drawing/2014/main" id="{DD770A17-ECD4-858F-D5E6-2DE146B45E96}"/>
              </a:ext>
            </a:extLst>
          </p:cNvPr>
          <p:cNvSpPr>
            <a:spLocks noGrp="1"/>
          </p:cNvSpPr>
          <p:nvPr>
            <p:ph idx="1"/>
          </p:nvPr>
        </p:nvSpPr>
        <p:spPr>
          <a:xfrm>
            <a:off x="838200" y="864705"/>
            <a:ext cx="10515600" cy="4901096"/>
          </a:xfrm>
        </p:spPr>
        <p:txBody>
          <a:bodyPr>
            <a:normAutofit/>
          </a:bodyPr>
          <a:lstStyle/>
          <a:p>
            <a:pPr marL="0" indent="0">
              <a:buNone/>
            </a:pPr>
            <a:endParaRPr lang="en-GB" sz="1600" dirty="0">
              <a:latin typeface="Arial" panose="020B0604020202020204" pitchFamily="34" charset="0"/>
              <a:cs typeface="Arial" panose="020B0604020202020204" pitchFamily="34" charset="0"/>
              <a:hlinkClick r:id="rId2"/>
            </a:endParaRPr>
          </a:p>
          <a:p>
            <a:r>
              <a:rPr lang="en-GB" sz="1400" dirty="0">
                <a:latin typeface="Arial" panose="020B0604020202020204" pitchFamily="34" charset="0"/>
                <a:cs typeface="Arial" panose="020B0604020202020204" pitchFamily="34" charset="0"/>
                <a:hlinkClick r:id="rId2"/>
              </a:rPr>
              <a:t>Introduction to Microbes (e-bug.eu)</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Antibiotic Awareness (</a:t>
            </a:r>
            <a:r>
              <a:rPr lang="en-GB" sz="1400" b="1" dirty="0">
                <a:effectLst/>
                <a:latin typeface="Arial" panose="020B0604020202020204" pitchFamily="34" charset="0"/>
                <a:ea typeface="MS Mincho" panose="02020609040205080304" pitchFamily="49" charset="-128"/>
                <a:cs typeface="Arial" panose="020B0604020202020204" pitchFamily="34" charset="0"/>
              </a:rPr>
              <a:t>Catherine E Rowland &amp; Anna York) The university of Warwick.</a:t>
            </a:r>
          </a:p>
          <a:p>
            <a:endParaRPr lang="en-GB" sz="1400" b="1" dirty="0">
              <a:effectLst/>
              <a:latin typeface="Arial" panose="020B0604020202020204" pitchFamily="34" charset="0"/>
              <a:ea typeface="MS Mincho" panose="02020609040205080304" pitchFamily="49" charset="-128"/>
              <a:cs typeface="Arial" panose="020B0604020202020204" pitchFamily="34" charset="0"/>
            </a:endParaRPr>
          </a:p>
          <a:p>
            <a:r>
              <a:rPr lang="en-GB" sz="1400" b="1" dirty="0">
                <a:latin typeface="Arial" panose="020B0604020202020204" pitchFamily="34" charset="0"/>
                <a:ea typeface="MS Mincho" panose="02020609040205080304" pitchFamily="49" charset="-128"/>
                <a:cs typeface="Arial" panose="020B0604020202020204" pitchFamily="34" charset="0"/>
              </a:rPr>
              <a:t>World Health Organisation: </a:t>
            </a:r>
            <a:r>
              <a:rPr lang="en-GB" sz="1400" b="1" dirty="0">
                <a:effectLst/>
                <a:latin typeface="Arial" panose="020B0604020202020204" pitchFamily="34" charset="0"/>
                <a:ea typeface="MS Mincho" panose="02020609040205080304" pitchFamily="49" charset="-128"/>
                <a:cs typeface="Arial" panose="020B0604020202020204" pitchFamily="34" charset="0"/>
              </a:rPr>
              <a:t> </a:t>
            </a:r>
            <a:r>
              <a:rPr lang="en-GB" sz="1400" dirty="0">
                <a:latin typeface="Arial" panose="020B0604020202020204" pitchFamily="34" charset="0"/>
                <a:cs typeface="Arial" panose="020B0604020202020204" pitchFamily="34" charset="0"/>
                <a:hlinkClick r:id="rId3"/>
              </a:rPr>
              <a:t>World Health Organization (WHO)</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hlinkClick r:id="rId4"/>
              </a:rPr>
              <a:t>Antimicrobial resistance - 2020 STUDENT FILM PRIZE of the Health for All Film Festival – YouTube</a:t>
            </a: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r>
              <a:rPr lang="en-GB" sz="1400" dirty="0">
                <a:hlinkClick r:id="rId5"/>
              </a:rPr>
              <a:t>GCSE Biology - What is Antibiotic Resistance? Why Antibiotic Resistance is a HUGE issue #81 - YouTube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1F4E2678-8AD6-A27C-5BD4-8D1ED6F5FF2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719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AF52-66CB-4B42-92C5-EA8DA942F74E}"/>
              </a:ext>
            </a:extLst>
          </p:cNvPr>
          <p:cNvSpPr>
            <a:spLocks noGrp="1"/>
          </p:cNvSpPr>
          <p:nvPr>
            <p:ph type="title"/>
          </p:nvPr>
        </p:nvSpPr>
        <p:spPr>
          <a:xfrm>
            <a:off x="838200" y="217499"/>
            <a:ext cx="10515600" cy="717951"/>
          </a:xfrm>
        </p:spPr>
        <p:txBody>
          <a:bodyPr>
            <a:normAutofit/>
          </a:bodyPr>
          <a:lstStyle/>
          <a:p>
            <a:pPr algn="ctr"/>
            <a:r>
              <a:rPr lang="en-US" sz="3200" b="1" dirty="0">
                <a:solidFill>
                  <a:schemeClr val="accent6">
                    <a:lumMod val="25000"/>
                  </a:schemeClr>
                </a:solidFill>
                <a:latin typeface="Bahnschrift SemiBold" panose="020B0502040204020203" pitchFamily="34" charset="0"/>
                <a:cs typeface="Arial" panose="020B0604020202020204" pitchFamily="34" charset="0"/>
              </a:rPr>
              <a:t>Learning objectives</a:t>
            </a:r>
          </a:p>
        </p:txBody>
      </p:sp>
      <p:sp>
        <p:nvSpPr>
          <p:cNvPr id="4" name="Rectangle 3">
            <a:extLst>
              <a:ext uri="{FF2B5EF4-FFF2-40B4-BE49-F238E27FC236}">
                <a16:creationId xmlns:a16="http://schemas.microsoft.com/office/drawing/2014/main" id="{50F04704-47CA-77BA-BFAF-7E923C6C27D5}"/>
              </a:ext>
            </a:extLst>
          </p:cNvPr>
          <p:cNvSpPr/>
          <p:nvPr/>
        </p:nvSpPr>
        <p:spPr>
          <a:xfrm>
            <a:off x="1247775" y="1100831"/>
            <a:ext cx="2996216" cy="9144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Bahnschrift SemiLight" panose="020B0502040204020203" pitchFamily="34" charset="0"/>
                <a:cs typeface="Arial" panose="020B0604020202020204" pitchFamily="34" charset="0"/>
              </a:rPr>
              <a:t>What are antibiotics? </a:t>
            </a:r>
          </a:p>
        </p:txBody>
      </p:sp>
      <p:sp>
        <p:nvSpPr>
          <p:cNvPr id="5" name="Rectangle 4">
            <a:extLst>
              <a:ext uri="{FF2B5EF4-FFF2-40B4-BE49-F238E27FC236}">
                <a16:creationId xmlns:a16="http://schemas.microsoft.com/office/drawing/2014/main" id="{1BEBB6D6-226F-227C-DD6C-641988B3C5B1}"/>
              </a:ext>
            </a:extLst>
          </p:cNvPr>
          <p:cNvSpPr/>
          <p:nvPr/>
        </p:nvSpPr>
        <p:spPr>
          <a:xfrm>
            <a:off x="696158" y="2636669"/>
            <a:ext cx="2757255"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Bahnschrift SemiLight" panose="020B0502040204020203" pitchFamily="34" charset="0"/>
                <a:cs typeface="Arial" panose="020B0604020202020204" pitchFamily="34" charset="0"/>
              </a:rPr>
              <a:t>Why does it matter?</a:t>
            </a:r>
          </a:p>
        </p:txBody>
      </p:sp>
      <p:sp>
        <p:nvSpPr>
          <p:cNvPr id="6" name="Rectangle 5">
            <a:extLst>
              <a:ext uri="{FF2B5EF4-FFF2-40B4-BE49-F238E27FC236}">
                <a16:creationId xmlns:a16="http://schemas.microsoft.com/office/drawing/2014/main" id="{363842FA-8AEA-B749-B516-DC9AD0B9774A}"/>
              </a:ext>
            </a:extLst>
          </p:cNvPr>
          <p:cNvSpPr/>
          <p:nvPr/>
        </p:nvSpPr>
        <p:spPr>
          <a:xfrm>
            <a:off x="4086225" y="4696719"/>
            <a:ext cx="4028884" cy="11088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a:latin typeface="Bahnschrift SemiBold" panose="020B0502040204020203" pitchFamily="34" charset="0"/>
                <a:cs typeface="Arial" panose="020B0604020202020204" pitchFamily="34" charset="0"/>
              </a:rPr>
              <a:t>How can we prevent antibiotic resistance getting worse?</a:t>
            </a:r>
          </a:p>
        </p:txBody>
      </p:sp>
      <p:sp>
        <p:nvSpPr>
          <p:cNvPr id="8" name="Rectangle 7">
            <a:extLst>
              <a:ext uri="{FF2B5EF4-FFF2-40B4-BE49-F238E27FC236}">
                <a16:creationId xmlns:a16="http://schemas.microsoft.com/office/drawing/2014/main" id="{BCF3309E-EF6B-4857-591B-8A0B622B577F}"/>
              </a:ext>
            </a:extLst>
          </p:cNvPr>
          <p:cNvSpPr/>
          <p:nvPr/>
        </p:nvSpPr>
        <p:spPr>
          <a:xfrm>
            <a:off x="7948011" y="1100831"/>
            <a:ext cx="2739039" cy="9144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Bahnschrift SemiLight" panose="020B0502040204020203" pitchFamily="34" charset="0"/>
                <a:cs typeface="Arial" panose="020B0604020202020204" pitchFamily="34" charset="0"/>
              </a:rPr>
              <a:t>How does antibiotic resistance occur?</a:t>
            </a:r>
          </a:p>
        </p:txBody>
      </p:sp>
      <p:pic>
        <p:nvPicPr>
          <p:cNvPr id="9" name="Picture 8">
            <a:extLst>
              <a:ext uri="{FF2B5EF4-FFF2-40B4-BE49-F238E27FC236}">
                <a16:creationId xmlns:a16="http://schemas.microsoft.com/office/drawing/2014/main" id="{86835D0A-AE04-C96C-ABF0-80BA7CAAAD3B}"/>
              </a:ext>
            </a:extLst>
          </p:cNvPr>
          <p:cNvPicPr>
            <a:picLocks noChangeAspect="1"/>
          </p:cNvPicPr>
          <p:nvPr/>
        </p:nvPicPr>
        <p:blipFill>
          <a:blip r:embed="rId3"/>
          <a:stretch>
            <a:fillRect/>
          </a:stretch>
        </p:blipFill>
        <p:spPr>
          <a:xfrm>
            <a:off x="934336" y="4089790"/>
            <a:ext cx="2519077" cy="1408303"/>
          </a:xfrm>
          <a:prstGeom prst="rect">
            <a:avLst/>
          </a:prstGeom>
        </p:spPr>
      </p:pic>
      <p:pic>
        <p:nvPicPr>
          <p:cNvPr id="11" name="Picture 10">
            <a:extLst>
              <a:ext uri="{FF2B5EF4-FFF2-40B4-BE49-F238E27FC236}">
                <a16:creationId xmlns:a16="http://schemas.microsoft.com/office/drawing/2014/main" id="{6AA70192-DF62-91CF-7E01-A3CD639221C9}"/>
              </a:ext>
            </a:extLst>
          </p:cNvPr>
          <p:cNvPicPr>
            <a:picLocks noChangeAspect="1"/>
          </p:cNvPicPr>
          <p:nvPr/>
        </p:nvPicPr>
        <p:blipFill>
          <a:blip r:embed="rId4"/>
          <a:stretch>
            <a:fillRect/>
          </a:stretch>
        </p:blipFill>
        <p:spPr>
          <a:xfrm>
            <a:off x="4809084" y="2102728"/>
            <a:ext cx="2573832" cy="2271544"/>
          </a:xfrm>
          <a:prstGeom prst="rect">
            <a:avLst/>
          </a:prstGeom>
        </p:spPr>
      </p:pic>
      <p:sp>
        <p:nvSpPr>
          <p:cNvPr id="7" name="Rectangle 6">
            <a:extLst>
              <a:ext uri="{FF2B5EF4-FFF2-40B4-BE49-F238E27FC236}">
                <a16:creationId xmlns:a16="http://schemas.microsoft.com/office/drawing/2014/main" id="{0B84AB90-107A-F04E-4291-B02837094E37}"/>
              </a:ext>
            </a:extLst>
          </p:cNvPr>
          <p:cNvSpPr/>
          <p:nvPr/>
        </p:nvSpPr>
        <p:spPr>
          <a:xfrm>
            <a:off x="8526241" y="2546259"/>
            <a:ext cx="2969601" cy="100481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latin typeface="Bahnschrift SemiLight" panose="020B0502040204020203" pitchFamily="34" charset="0"/>
              </a:rPr>
              <a:t>What are we doing to confront AMR?</a:t>
            </a:r>
          </a:p>
        </p:txBody>
      </p:sp>
      <p:pic>
        <p:nvPicPr>
          <p:cNvPr id="13" name="Picture 12" descr="A blue and white capsules spilling out of a blue bowl&#10;&#10;Description automatically generated">
            <a:extLst>
              <a:ext uri="{FF2B5EF4-FFF2-40B4-BE49-F238E27FC236}">
                <a16:creationId xmlns:a16="http://schemas.microsoft.com/office/drawing/2014/main" id="{3886641B-14B4-6A1D-D355-BF915F5D1FB6}"/>
              </a:ext>
            </a:extLst>
          </p:cNvPr>
          <p:cNvPicPr>
            <a:picLocks noChangeAspect="1"/>
          </p:cNvPicPr>
          <p:nvPr/>
        </p:nvPicPr>
        <p:blipFill>
          <a:blip r:embed="rId5"/>
          <a:stretch>
            <a:fillRect/>
          </a:stretch>
        </p:blipFill>
        <p:spPr>
          <a:xfrm>
            <a:off x="8738587" y="3946661"/>
            <a:ext cx="2340864" cy="1551432"/>
          </a:xfrm>
          <a:prstGeom prst="rect">
            <a:avLst/>
          </a:prstGeom>
        </p:spPr>
      </p:pic>
      <p:pic>
        <p:nvPicPr>
          <p:cNvPr id="10" name="Picture 1">
            <a:extLst>
              <a:ext uri="{FF2B5EF4-FFF2-40B4-BE49-F238E27FC236}">
                <a16:creationId xmlns:a16="http://schemas.microsoft.com/office/drawing/2014/main" id="{3F6BF3C2-45A0-FA32-BCAE-B0F655E98ECF}"/>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729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C8063-927F-DD28-3859-A9968F8B739F}"/>
              </a:ext>
            </a:extLst>
          </p:cNvPr>
          <p:cNvSpPr>
            <a:spLocks noGrp="1"/>
          </p:cNvSpPr>
          <p:nvPr>
            <p:ph type="title"/>
          </p:nvPr>
        </p:nvSpPr>
        <p:spPr>
          <a:xfrm>
            <a:off x="630936" y="411617"/>
            <a:ext cx="6093714" cy="871263"/>
          </a:xfrm>
        </p:spPr>
        <p:txBody>
          <a:bodyPr anchor="b">
            <a:normAutofit/>
          </a:bodyPr>
          <a:lstStyle/>
          <a:p>
            <a:r>
              <a:rPr lang="en-GB" sz="5400" b="1" u="sng" dirty="0">
                <a:solidFill>
                  <a:schemeClr val="accent5">
                    <a:lumMod val="25000"/>
                  </a:schemeClr>
                </a:solidFill>
                <a:latin typeface="Bahnschrift SemiBold" panose="020B0502040204020203" pitchFamily="34" charset="0"/>
              </a:rPr>
              <a:t>Immune system </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17888" y="1567360"/>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FDF973-63AD-7FF6-AF1A-2A089B2362F6}"/>
              </a:ext>
            </a:extLst>
          </p:cNvPr>
          <p:cNvSpPr>
            <a:spLocks noGrp="1"/>
          </p:cNvSpPr>
          <p:nvPr>
            <p:ph idx="1"/>
          </p:nvPr>
        </p:nvSpPr>
        <p:spPr>
          <a:xfrm>
            <a:off x="630936" y="2028159"/>
            <a:ext cx="5768638" cy="4423293"/>
          </a:xfrm>
        </p:spPr>
        <p:txBody>
          <a:bodyPr anchor="t">
            <a:normAutofit/>
          </a:bodyPr>
          <a:lstStyle/>
          <a:p>
            <a:r>
              <a:rPr lang="en-GB" sz="2200" dirty="0">
                <a:latin typeface="Bahnschrift SemiLight" panose="020B0502040204020203" pitchFamily="34" charset="0"/>
              </a:rPr>
              <a:t>The word </a:t>
            </a:r>
            <a:r>
              <a:rPr lang="en-GB" sz="2200" i="1" dirty="0">
                <a:latin typeface="Bahnschrift SemiLight" panose="020B0502040204020203" pitchFamily="34" charset="0"/>
              </a:rPr>
              <a:t>“</a:t>
            </a:r>
            <a:r>
              <a:rPr lang="en-GB" sz="2200" b="1" i="1" dirty="0">
                <a:latin typeface="Bahnschrift SemiLight" panose="020B0502040204020203" pitchFamily="34" charset="0"/>
              </a:rPr>
              <a:t>immune</a:t>
            </a:r>
            <a:r>
              <a:rPr lang="en-GB" sz="2200" i="1" dirty="0">
                <a:latin typeface="Bahnschrift SemiLight" panose="020B0502040204020203" pitchFamily="34" charset="0"/>
              </a:rPr>
              <a:t>” </a:t>
            </a:r>
            <a:r>
              <a:rPr lang="en-GB" sz="2200" dirty="0">
                <a:latin typeface="Bahnschrift SemiLight" panose="020B0502040204020203" pitchFamily="34" charset="0"/>
              </a:rPr>
              <a:t>means to be </a:t>
            </a:r>
            <a:r>
              <a:rPr lang="en-GB" sz="2200" b="1" dirty="0">
                <a:latin typeface="Bahnschrift SemiLight" panose="020B0502040204020203" pitchFamily="34" charset="0"/>
              </a:rPr>
              <a:t>protected.</a:t>
            </a:r>
          </a:p>
          <a:p>
            <a:endParaRPr lang="en-GB" sz="2200" b="1" dirty="0">
              <a:latin typeface="Bahnschrift SemiLight" panose="020B0502040204020203" pitchFamily="34" charset="0"/>
            </a:endParaRPr>
          </a:p>
          <a:p>
            <a:r>
              <a:rPr lang="en-GB" sz="2200" b="1" dirty="0">
                <a:latin typeface="Bahnschrift SemiLight" panose="020B0502040204020203" pitchFamily="34" charset="0"/>
              </a:rPr>
              <a:t>I</a:t>
            </a:r>
            <a:r>
              <a:rPr lang="en-GB" sz="2200" dirty="0">
                <a:latin typeface="Bahnschrift SemiLight" panose="020B0502040204020203" pitchFamily="34" charset="0"/>
              </a:rPr>
              <a:t>t would make sense that the body’s defences would fight off sicknesses, hence it is called the </a:t>
            </a:r>
            <a:r>
              <a:rPr lang="en-GB" sz="2200" b="1" dirty="0">
                <a:latin typeface="Bahnschrift SemiLight" panose="020B0502040204020203" pitchFamily="34" charset="0"/>
              </a:rPr>
              <a:t>immune system</a:t>
            </a:r>
            <a:r>
              <a:rPr lang="en-GB" sz="2200" dirty="0">
                <a:latin typeface="Bahnschrift SemiLight" panose="020B0502040204020203" pitchFamily="34" charset="0"/>
              </a:rPr>
              <a:t>.</a:t>
            </a:r>
          </a:p>
          <a:p>
            <a:endParaRPr lang="en-GB" sz="2200" dirty="0">
              <a:latin typeface="Bahnschrift SemiLight" panose="020B0502040204020203" pitchFamily="34" charset="0"/>
            </a:endParaRPr>
          </a:p>
          <a:p>
            <a:r>
              <a:rPr lang="en-GB" sz="2200" dirty="0">
                <a:latin typeface="Bahnschrift SemiLight" panose="020B0502040204020203" pitchFamily="34" charset="0"/>
              </a:rPr>
              <a:t>The immune system is made up of </a:t>
            </a:r>
            <a:r>
              <a:rPr lang="en-GB" sz="2200" dirty="0">
                <a:solidFill>
                  <a:srgbClr val="00B0F0"/>
                </a:solidFill>
                <a:latin typeface="Bahnschrift SemiLight" panose="020B0502040204020203" pitchFamily="34" charset="0"/>
              </a:rPr>
              <a:t>cells</a:t>
            </a:r>
            <a:r>
              <a:rPr lang="en-GB" sz="2200" dirty="0">
                <a:latin typeface="Bahnschrift SemiLight" panose="020B0502040204020203" pitchFamily="34" charset="0"/>
              </a:rPr>
              <a:t>, </a:t>
            </a:r>
            <a:r>
              <a:rPr lang="en-GB" sz="2200" dirty="0">
                <a:solidFill>
                  <a:srgbClr val="FF3399"/>
                </a:solidFill>
                <a:latin typeface="Bahnschrift SemiLight" panose="020B0502040204020203" pitchFamily="34" charset="0"/>
              </a:rPr>
              <a:t>tissues</a:t>
            </a:r>
            <a:r>
              <a:rPr lang="en-GB" sz="2200" dirty="0">
                <a:latin typeface="Bahnschrift SemiLight" panose="020B0502040204020203" pitchFamily="34" charset="0"/>
              </a:rPr>
              <a:t>, and </a:t>
            </a:r>
            <a:r>
              <a:rPr lang="en-GB" sz="2200" dirty="0">
                <a:solidFill>
                  <a:srgbClr val="00B050"/>
                </a:solidFill>
                <a:latin typeface="Bahnschrift SemiLight" panose="020B0502040204020203" pitchFamily="34" charset="0"/>
              </a:rPr>
              <a:t>organs</a:t>
            </a:r>
            <a:r>
              <a:rPr lang="en-GB" sz="2200" dirty="0">
                <a:latin typeface="Bahnschrift SemiLight" panose="020B0502040204020203" pitchFamily="34" charset="0"/>
              </a:rPr>
              <a:t> that work  together to make sure your body is protected.</a:t>
            </a:r>
          </a:p>
        </p:txBody>
      </p:sp>
      <p:pic>
        <p:nvPicPr>
          <p:cNvPr id="1026" name="Picture 2">
            <a:extLst>
              <a:ext uri="{FF2B5EF4-FFF2-40B4-BE49-F238E27FC236}">
                <a16:creationId xmlns:a16="http://schemas.microsoft.com/office/drawing/2014/main" id="{7455AF6B-F128-B1D8-881F-FAB012706F9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89944" y="1223157"/>
            <a:ext cx="4411685" cy="441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43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15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1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E3DA5D-87C2-C02C-F5DE-06D59D6FAF07}"/>
              </a:ext>
            </a:extLst>
          </p:cNvPr>
          <p:cNvSpPr txBox="1"/>
          <p:nvPr/>
        </p:nvSpPr>
        <p:spPr>
          <a:xfrm>
            <a:off x="4967594" y="1532275"/>
            <a:ext cx="6633856" cy="3477875"/>
          </a:xfrm>
          <a:prstGeom prst="rect">
            <a:avLst/>
          </a:prstGeom>
          <a:noFill/>
        </p:spPr>
        <p:txBody>
          <a:bodyPr wrap="square" rtlCol="0">
            <a:spAutoFit/>
          </a:bodyPr>
          <a:lstStyle/>
          <a:p>
            <a:r>
              <a:rPr lang="en-GB" sz="2000" b="1" dirty="0">
                <a:solidFill>
                  <a:srgbClr val="FF0000"/>
                </a:solidFill>
                <a:latin typeface="Bahnschrift SemiLight" panose="020B0502040204020203" pitchFamily="34" charset="0"/>
              </a:rPr>
              <a:t>Antibiotics</a:t>
            </a:r>
            <a:r>
              <a:rPr lang="en-GB" sz="2000" dirty="0">
                <a:latin typeface="Bahnschrift SemiLight" panose="020B0502040204020203" pitchFamily="34" charset="0"/>
              </a:rPr>
              <a:t> are drugs that kill </a:t>
            </a:r>
            <a:r>
              <a:rPr lang="en-GB" sz="2000" dirty="0">
                <a:solidFill>
                  <a:srgbClr val="0070C0"/>
                </a:solidFill>
                <a:latin typeface="Bahnschrift SemiLight" panose="020B0502040204020203" pitchFamily="34" charset="0"/>
              </a:rPr>
              <a:t>bacteria</a:t>
            </a:r>
            <a:r>
              <a:rPr lang="en-GB" sz="2000" dirty="0">
                <a:latin typeface="Bahnschrift SemiLight" panose="020B0502040204020203" pitchFamily="34" charset="0"/>
              </a:rPr>
              <a:t> germs. They</a:t>
            </a:r>
            <a:r>
              <a:rPr lang="en-GB" sz="2000" b="0" i="0" dirty="0">
                <a:effectLst/>
                <a:latin typeface="Bahnschrift SemiLight" panose="020B0502040204020203" pitchFamily="34" charset="0"/>
              </a:rPr>
              <a:t> can only treat sickness caused by bacteria, also known as a bacterial infection.</a:t>
            </a:r>
          </a:p>
          <a:p>
            <a:endParaRPr lang="en-GB" sz="2000" dirty="0">
              <a:latin typeface="Bahnschrift SemiLight" panose="020B0502040204020203" pitchFamily="34" charset="0"/>
            </a:endParaRPr>
          </a:p>
          <a:p>
            <a:r>
              <a:rPr lang="en-GB" sz="2000" b="0" i="0" dirty="0">
                <a:effectLst/>
                <a:latin typeface="Bahnschrift SemiLight" panose="020B0502040204020203" pitchFamily="34" charset="0"/>
              </a:rPr>
              <a:t>This includes strep throat, urinary tract infections (UTI) and many skin infections. </a:t>
            </a:r>
          </a:p>
          <a:p>
            <a:endParaRPr lang="en-GB" sz="2000" dirty="0">
              <a:solidFill>
                <a:srgbClr val="4D5156"/>
              </a:solidFill>
              <a:latin typeface="Bahnschrift SemiLight" panose="020B0502040204020203" pitchFamily="34" charset="0"/>
            </a:endParaRPr>
          </a:p>
          <a:p>
            <a:r>
              <a:rPr lang="en-GB" sz="2000" b="0" i="0" dirty="0">
                <a:effectLst/>
                <a:latin typeface="Bahnschrift SemiLight" panose="020B0502040204020203" pitchFamily="34" charset="0"/>
              </a:rPr>
              <a:t>Antibiotics </a:t>
            </a:r>
            <a:r>
              <a:rPr lang="en-GB" sz="2000" b="1" i="0" dirty="0">
                <a:effectLst/>
                <a:latin typeface="Bahnschrift SemiLight" panose="020B0502040204020203" pitchFamily="34" charset="0"/>
              </a:rPr>
              <a:t>don't</a:t>
            </a:r>
            <a:r>
              <a:rPr lang="en-GB" sz="2000" b="0" i="0" dirty="0">
                <a:effectLst/>
                <a:latin typeface="Bahnschrift SemiLight" panose="020B0502040204020203" pitchFamily="34" charset="0"/>
              </a:rPr>
              <a:t> work on sickness caused by </a:t>
            </a:r>
            <a:r>
              <a:rPr lang="en-GB" sz="2000" b="0" i="0" dirty="0">
                <a:solidFill>
                  <a:srgbClr val="FF3399"/>
                </a:solidFill>
                <a:effectLst/>
                <a:latin typeface="Bahnschrift SemiLight" panose="020B0502040204020203" pitchFamily="34" charset="0"/>
              </a:rPr>
              <a:t>virus</a:t>
            </a:r>
            <a:r>
              <a:rPr lang="en-GB" sz="2000" b="0" i="0" dirty="0">
                <a:effectLst/>
                <a:latin typeface="Bahnschrift SemiLight" panose="020B0502040204020203" pitchFamily="34" charset="0"/>
              </a:rPr>
              <a:t> germs, also known as a viral infection</a:t>
            </a:r>
            <a:r>
              <a:rPr lang="en-GB" sz="2000" dirty="0">
                <a:latin typeface="Bahnschrift SemiLight" panose="020B0502040204020203" pitchFamily="34" charset="0"/>
              </a:rPr>
              <a:t> s</a:t>
            </a:r>
            <a:r>
              <a:rPr lang="en-GB" sz="2000" b="0" i="0" dirty="0">
                <a:effectLst/>
                <a:latin typeface="Bahnschrift SemiLight" panose="020B0502040204020203" pitchFamily="34" charset="0"/>
              </a:rPr>
              <a:t>uch as common colds, flu, chickenpox, measles etc. </a:t>
            </a:r>
            <a:endParaRPr lang="en-GB" sz="2000" dirty="0">
              <a:latin typeface="Bahnschrift SemiLight" panose="020B0502040204020203" pitchFamily="34" charset="0"/>
            </a:endParaRPr>
          </a:p>
          <a:p>
            <a:endParaRPr lang="en-GB" sz="2000" dirty="0"/>
          </a:p>
        </p:txBody>
      </p:sp>
      <p:sp>
        <p:nvSpPr>
          <p:cNvPr id="3" name="TextBox 2">
            <a:extLst>
              <a:ext uri="{FF2B5EF4-FFF2-40B4-BE49-F238E27FC236}">
                <a16:creationId xmlns:a16="http://schemas.microsoft.com/office/drawing/2014/main" id="{0863821F-EDE5-E9E6-F246-D3E9DEC94ABB}"/>
              </a:ext>
            </a:extLst>
          </p:cNvPr>
          <p:cNvSpPr txBox="1"/>
          <p:nvPr/>
        </p:nvSpPr>
        <p:spPr>
          <a:xfrm>
            <a:off x="717285" y="5195825"/>
            <a:ext cx="3639844" cy="400110"/>
          </a:xfrm>
          <a:prstGeom prst="rect">
            <a:avLst/>
          </a:prstGeom>
          <a:noFill/>
        </p:spPr>
        <p:txBody>
          <a:bodyPr wrap="square" rtlCol="0">
            <a:spAutoFit/>
          </a:bodyPr>
          <a:lstStyle/>
          <a:p>
            <a:r>
              <a:rPr lang="en-GB" sz="2000" b="1" dirty="0">
                <a:solidFill>
                  <a:srgbClr val="FF0000"/>
                </a:solidFill>
                <a:latin typeface="Bahnschrift SemiLight" panose="020B0502040204020203" pitchFamily="34" charset="0"/>
                <a:cs typeface="Arial" panose="020B0604020202020204" pitchFamily="34" charset="0"/>
              </a:rPr>
              <a:t>Antibiotics</a:t>
            </a:r>
            <a:r>
              <a:rPr lang="en-GB" sz="2000" b="1" dirty="0">
                <a:latin typeface="Bahnschrift SemiLight" panose="020B0502040204020203" pitchFamily="34" charset="0"/>
                <a:cs typeface="Arial" panose="020B0604020202020204" pitchFamily="34" charset="0"/>
              </a:rPr>
              <a:t> work on </a:t>
            </a:r>
            <a:r>
              <a:rPr lang="en-GB" sz="2000" b="1" dirty="0">
                <a:solidFill>
                  <a:srgbClr val="0070C0"/>
                </a:solidFill>
                <a:latin typeface="Bahnschrift SemiLight" panose="020B0502040204020203" pitchFamily="34" charset="0"/>
                <a:cs typeface="Arial" panose="020B0604020202020204" pitchFamily="34" charset="0"/>
              </a:rPr>
              <a:t>bacteria</a:t>
            </a:r>
          </a:p>
        </p:txBody>
      </p:sp>
      <p:pic>
        <p:nvPicPr>
          <p:cNvPr id="24" name="Content Placeholder 23" descr="A colorful design with different shapes&#10;&#10;Description automatically generated with medium confidence">
            <a:extLst>
              <a:ext uri="{FF2B5EF4-FFF2-40B4-BE49-F238E27FC236}">
                <a16:creationId xmlns:a16="http://schemas.microsoft.com/office/drawing/2014/main" id="{E6B6EC98-5D68-0FD3-6CEC-35604538D76D}"/>
              </a:ext>
            </a:extLst>
          </p:cNvPr>
          <p:cNvPicPr>
            <a:picLocks noGrp="1" noChangeAspect="1"/>
          </p:cNvPicPr>
          <p:nvPr>
            <p:ph idx="1"/>
          </p:nvPr>
        </p:nvPicPr>
        <p:blipFill>
          <a:blip r:embed="rId3"/>
          <a:stretch>
            <a:fillRect/>
          </a:stretch>
        </p:blipFill>
        <p:spPr>
          <a:xfrm>
            <a:off x="717285" y="1101725"/>
            <a:ext cx="3940175" cy="3940175"/>
          </a:xfrm>
        </p:spPr>
      </p:pic>
      <p:sp>
        <p:nvSpPr>
          <p:cNvPr id="26" name="TextBox 25">
            <a:extLst>
              <a:ext uri="{FF2B5EF4-FFF2-40B4-BE49-F238E27FC236}">
                <a16:creationId xmlns:a16="http://schemas.microsoft.com/office/drawing/2014/main" id="{3C28B8BB-0C18-E5FB-6866-BA703AD76A28}"/>
              </a:ext>
            </a:extLst>
          </p:cNvPr>
          <p:cNvSpPr txBox="1"/>
          <p:nvPr/>
        </p:nvSpPr>
        <p:spPr>
          <a:xfrm>
            <a:off x="3048000" y="277300"/>
            <a:ext cx="6096000" cy="584775"/>
          </a:xfrm>
          <a:prstGeom prst="rect">
            <a:avLst/>
          </a:prstGeom>
          <a:noFill/>
        </p:spPr>
        <p:txBody>
          <a:bodyPr wrap="square">
            <a:spAutoFit/>
          </a:bodyPr>
          <a:lstStyle/>
          <a:p>
            <a:pPr algn="ctr"/>
            <a:r>
              <a:rPr lang="en-GB" sz="3200" b="1" dirty="0">
                <a:solidFill>
                  <a:schemeClr val="accent5">
                    <a:lumMod val="25000"/>
                  </a:schemeClr>
                </a:solidFill>
                <a:latin typeface="Bahnschrift SemiBold" panose="020B0502040204020203" pitchFamily="34" charset="0"/>
                <a:cs typeface="Arial" panose="020B0604020202020204" pitchFamily="34" charset="0"/>
              </a:rPr>
              <a:t>What are antibiotics? </a:t>
            </a:r>
          </a:p>
        </p:txBody>
      </p:sp>
      <p:pic>
        <p:nvPicPr>
          <p:cNvPr id="4" name="Picture 1">
            <a:extLst>
              <a:ext uri="{FF2B5EF4-FFF2-40B4-BE49-F238E27FC236}">
                <a16:creationId xmlns:a16="http://schemas.microsoft.com/office/drawing/2014/main" id="{3D66B16B-1A29-209B-79C9-BCE65DBF0B29}"/>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900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1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15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5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lt">
                                    <p:tmPct val="10000"/>
                                  </p:iterate>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1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3A2B-AA8F-7C7E-24BA-C86CF453E375}"/>
              </a:ext>
            </a:extLst>
          </p:cNvPr>
          <p:cNvSpPr>
            <a:spLocks noGrp="1"/>
          </p:cNvSpPr>
          <p:nvPr>
            <p:ph type="title"/>
          </p:nvPr>
        </p:nvSpPr>
        <p:spPr>
          <a:xfrm>
            <a:off x="838200" y="365126"/>
            <a:ext cx="10515600" cy="469376"/>
          </a:xfrm>
        </p:spPr>
        <p:txBody>
          <a:bodyPr>
            <a:noAutofit/>
          </a:bodyPr>
          <a:lstStyle/>
          <a:p>
            <a:pPr algn="ctr"/>
            <a:r>
              <a:rPr lang="en-GB" sz="3200" b="1" dirty="0">
                <a:solidFill>
                  <a:schemeClr val="accent5">
                    <a:lumMod val="25000"/>
                  </a:schemeClr>
                </a:solidFill>
                <a:latin typeface="Bahnschrift SemiBold" panose="020B0502040204020203" pitchFamily="34" charset="0"/>
                <a:cs typeface="Arial" panose="020B0604020202020204" pitchFamily="34" charset="0"/>
              </a:rPr>
              <a:t>Antibiotics</a:t>
            </a:r>
          </a:p>
        </p:txBody>
      </p:sp>
      <p:pic>
        <p:nvPicPr>
          <p:cNvPr id="13" name="Content Placeholder 12">
            <a:extLst>
              <a:ext uri="{FF2B5EF4-FFF2-40B4-BE49-F238E27FC236}">
                <a16:creationId xmlns:a16="http://schemas.microsoft.com/office/drawing/2014/main" id="{092EBD2A-AA66-B152-9028-D218FA58B75D}"/>
              </a:ext>
            </a:extLst>
          </p:cNvPr>
          <p:cNvPicPr>
            <a:picLocks noGrp="1" noChangeAspect="1"/>
          </p:cNvPicPr>
          <p:nvPr>
            <p:ph idx="1"/>
          </p:nvPr>
        </p:nvPicPr>
        <p:blipFill>
          <a:blip r:embed="rId3"/>
          <a:stretch>
            <a:fillRect/>
          </a:stretch>
        </p:blipFill>
        <p:spPr>
          <a:xfrm>
            <a:off x="4686925" y="2303804"/>
            <a:ext cx="2818150" cy="2250392"/>
          </a:xfrm>
        </p:spPr>
      </p:pic>
      <p:pic>
        <p:nvPicPr>
          <p:cNvPr id="16" name="Graphic 15" descr="Skeleton with solid fill">
            <a:extLst>
              <a:ext uri="{FF2B5EF4-FFF2-40B4-BE49-F238E27FC236}">
                <a16:creationId xmlns:a16="http://schemas.microsoft.com/office/drawing/2014/main" id="{5647E786-0888-E6BD-0F37-C022E1EC21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501" y="983272"/>
            <a:ext cx="1857836" cy="1896199"/>
          </a:xfrm>
          <a:prstGeom prst="rect">
            <a:avLst/>
          </a:prstGeom>
        </p:spPr>
      </p:pic>
      <p:sp>
        <p:nvSpPr>
          <p:cNvPr id="17" name="TextBox 16">
            <a:extLst>
              <a:ext uri="{FF2B5EF4-FFF2-40B4-BE49-F238E27FC236}">
                <a16:creationId xmlns:a16="http://schemas.microsoft.com/office/drawing/2014/main" id="{F1598191-7FBC-22FA-A286-B9DCDE86D55A}"/>
              </a:ext>
            </a:extLst>
          </p:cNvPr>
          <p:cNvSpPr txBox="1"/>
          <p:nvPr/>
        </p:nvSpPr>
        <p:spPr>
          <a:xfrm>
            <a:off x="1676002" y="1583004"/>
            <a:ext cx="2818150" cy="369332"/>
          </a:xfrm>
          <a:prstGeom prst="rect">
            <a:avLst/>
          </a:prstGeom>
          <a:noFill/>
        </p:spPr>
        <p:txBody>
          <a:bodyPr wrap="square" rtlCol="0">
            <a:spAutoFit/>
          </a:bodyPr>
          <a:lstStyle/>
          <a:p>
            <a:r>
              <a:rPr lang="en-GB" dirty="0">
                <a:solidFill>
                  <a:schemeClr val="accent4"/>
                </a:solidFill>
                <a:latin typeface="Bahnschrift SemiLight" panose="020B0502040204020203" pitchFamily="34" charset="0"/>
              </a:rPr>
              <a:t>Work in different ways. </a:t>
            </a:r>
          </a:p>
        </p:txBody>
      </p:sp>
      <p:sp>
        <p:nvSpPr>
          <p:cNvPr id="20" name="TextBox 19">
            <a:extLst>
              <a:ext uri="{FF2B5EF4-FFF2-40B4-BE49-F238E27FC236}">
                <a16:creationId xmlns:a16="http://schemas.microsoft.com/office/drawing/2014/main" id="{1654C783-908A-517C-6E05-8983F6BDF13A}"/>
              </a:ext>
            </a:extLst>
          </p:cNvPr>
          <p:cNvSpPr txBox="1"/>
          <p:nvPr/>
        </p:nvSpPr>
        <p:spPr>
          <a:xfrm>
            <a:off x="984424" y="5071369"/>
            <a:ext cx="2818150" cy="923330"/>
          </a:xfrm>
          <a:prstGeom prst="rect">
            <a:avLst/>
          </a:prstGeom>
          <a:noFill/>
        </p:spPr>
        <p:txBody>
          <a:bodyPr wrap="square" rtlCol="0">
            <a:spAutoFit/>
          </a:bodyPr>
          <a:lstStyle/>
          <a:p>
            <a:r>
              <a:rPr lang="en-GB" dirty="0">
                <a:solidFill>
                  <a:srgbClr val="00B0F0"/>
                </a:solidFill>
                <a:latin typeface="Bahnschrift SemiLight" panose="020B0502040204020203" pitchFamily="34" charset="0"/>
              </a:rPr>
              <a:t>May not work on some because of difference in bacteria </a:t>
            </a:r>
          </a:p>
        </p:txBody>
      </p:sp>
      <p:pic>
        <p:nvPicPr>
          <p:cNvPr id="22" name="Picture 21">
            <a:extLst>
              <a:ext uri="{FF2B5EF4-FFF2-40B4-BE49-F238E27FC236}">
                <a16:creationId xmlns:a16="http://schemas.microsoft.com/office/drawing/2014/main" id="{0B291160-DD9E-4BAF-F646-22B391D903F2}"/>
              </a:ext>
            </a:extLst>
          </p:cNvPr>
          <p:cNvPicPr>
            <a:picLocks noChangeAspect="1"/>
          </p:cNvPicPr>
          <p:nvPr/>
        </p:nvPicPr>
        <p:blipFill>
          <a:blip r:embed="rId6"/>
          <a:stretch>
            <a:fillRect/>
          </a:stretch>
        </p:blipFill>
        <p:spPr>
          <a:xfrm>
            <a:off x="8229601" y="983272"/>
            <a:ext cx="3409024" cy="2535696"/>
          </a:xfrm>
          <a:prstGeom prst="rect">
            <a:avLst/>
          </a:prstGeom>
          <a:ln>
            <a:solidFill>
              <a:schemeClr val="bg2">
                <a:lumMod val="90000"/>
              </a:schemeClr>
            </a:solidFill>
          </a:ln>
        </p:spPr>
      </p:pic>
      <p:sp>
        <p:nvSpPr>
          <p:cNvPr id="23" name="TextBox 22">
            <a:extLst>
              <a:ext uri="{FF2B5EF4-FFF2-40B4-BE49-F238E27FC236}">
                <a16:creationId xmlns:a16="http://schemas.microsoft.com/office/drawing/2014/main" id="{7AC51B45-C555-1B9C-490D-74E2BD8651C5}"/>
              </a:ext>
            </a:extLst>
          </p:cNvPr>
          <p:cNvSpPr txBox="1"/>
          <p:nvPr/>
        </p:nvSpPr>
        <p:spPr>
          <a:xfrm>
            <a:off x="8229600" y="3548217"/>
            <a:ext cx="3409026" cy="1200329"/>
          </a:xfrm>
          <a:prstGeom prst="rect">
            <a:avLst/>
          </a:prstGeom>
          <a:noFill/>
        </p:spPr>
        <p:txBody>
          <a:bodyPr wrap="square" rtlCol="0">
            <a:spAutoFit/>
          </a:bodyPr>
          <a:lstStyle/>
          <a:p>
            <a:r>
              <a:rPr lang="en-GB" dirty="0">
                <a:latin typeface="Bahnschrift SemiLight" panose="020B0502040204020203" pitchFamily="34" charset="0"/>
              </a:rPr>
              <a:t>Different antibiotics target different parts of bacterial cells  - The cell wall is a major target. </a:t>
            </a:r>
          </a:p>
        </p:txBody>
      </p:sp>
      <p:pic>
        <p:nvPicPr>
          <p:cNvPr id="4" name="Picture 3">
            <a:extLst>
              <a:ext uri="{FF2B5EF4-FFF2-40B4-BE49-F238E27FC236}">
                <a16:creationId xmlns:a16="http://schemas.microsoft.com/office/drawing/2014/main" id="{35AC66C8-8ED4-11EA-29A9-1F111FC74E40}"/>
              </a:ext>
            </a:extLst>
          </p:cNvPr>
          <p:cNvPicPr>
            <a:picLocks noChangeAspect="1"/>
          </p:cNvPicPr>
          <p:nvPr/>
        </p:nvPicPr>
        <p:blipFill>
          <a:blip r:embed="rId7"/>
          <a:stretch>
            <a:fillRect/>
          </a:stretch>
        </p:blipFill>
        <p:spPr>
          <a:xfrm>
            <a:off x="1119419" y="3188325"/>
            <a:ext cx="2548161" cy="1756282"/>
          </a:xfrm>
          <a:prstGeom prst="rect">
            <a:avLst/>
          </a:prstGeom>
        </p:spPr>
      </p:pic>
      <p:pic>
        <p:nvPicPr>
          <p:cNvPr id="5" name="Picture 1">
            <a:extLst>
              <a:ext uri="{FF2B5EF4-FFF2-40B4-BE49-F238E27FC236}">
                <a16:creationId xmlns:a16="http://schemas.microsoft.com/office/drawing/2014/main" id="{BA4CEFE2-0F59-DC23-E1E8-5C5810791927}"/>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38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34DA-2637-D230-C958-3B903934178C}"/>
              </a:ext>
            </a:extLst>
          </p:cNvPr>
          <p:cNvSpPr>
            <a:spLocks noGrp="1"/>
          </p:cNvSpPr>
          <p:nvPr>
            <p:ph type="title"/>
          </p:nvPr>
        </p:nvSpPr>
        <p:spPr>
          <a:xfrm>
            <a:off x="838200" y="365126"/>
            <a:ext cx="10515600" cy="638051"/>
          </a:xfrm>
        </p:spPr>
        <p:txBody>
          <a:bodyPr>
            <a:normAutofit/>
          </a:bodyPr>
          <a:lstStyle/>
          <a:p>
            <a:pPr algn="ctr"/>
            <a:r>
              <a:rPr lang="en-GB" sz="3200" b="1" dirty="0">
                <a:solidFill>
                  <a:schemeClr val="accent5">
                    <a:lumMod val="25000"/>
                  </a:schemeClr>
                </a:solidFill>
                <a:latin typeface="Bahnschrift SemiBold" panose="020B0502040204020203" pitchFamily="34" charset="0"/>
                <a:cs typeface="Arial" panose="020B0604020202020204" pitchFamily="34" charset="0"/>
              </a:rPr>
              <a:t>What is Antimicrobial Resistance?</a:t>
            </a:r>
          </a:p>
        </p:txBody>
      </p:sp>
      <p:sp>
        <p:nvSpPr>
          <p:cNvPr id="3" name="Content Placeholder 2">
            <a:extLst>
              <a:ext uri="{FF2B5EF4-FFF2-40B4-BE49-F238E27FC236}">
                <a16:creationId xmlns:a16="http://schemas.microsoft.com/office/drawing/2014/main" id="{EDC8A43B-4F82-8FFE-79EA-4B2ADDA2130E}"/>
              </a:ext>
            </a:extLst>
          </p:cNvPr>
          <p:cNvSpPr>
            <a:spLocks noGrp="1"/>
          </p:cNvSpPr>
          <p:nvPr>
            <p:ph idx="1"/>
          </p:nvPr>
        </p:nvSpPr>
        <p:spPr>
          <a:xfrm>
            <a:off x="838200" y="1127465"/>
            <a:ext cx="9457174" cy="4596868"/>
          </a:xfrm>
        </p:spPr>
        <p:txBody>
          <a:bodyPr>
            <a:normAutofit/>
          </a:bodyPr>
          <a:lstStyle/>
          <a:p>
            <a:endParaRPr lang="en-GB" dirty="0"/>
          </a:p>
          <a:p>
            <a:endParaRPr lang="en-GB" dirty="0"/>
          </a:p>
          <a:p>
            <a:endParaRPr lang="en-GB" dirty="0"/>
          </a:p>
          <a:p>
            <a:endParaRPr lang="en-GB" dirty="0"/>
          </a:p>
          <a:p>
            <a:pPr marL="0" indent="0">
              <a:buNone/>
            </a:pPr>
            <a:r>
              <a:rPr lang="en-GB" sz="1800" dirty="0">
                <a:latin typeface="Bahnschrift SemiLight" panose="020B0502040204020203" pitchFamily="34" charset="0"/>
              </a:rPr>
              <a:t>When bacteria evolves new characteristics that mean they cannot be killed by antibiotics, </a:t>
            </a:r>
            <a:r>
              <a:rPr lang="en-GB" sz="1800" b="1" u="sng" dirty="0">
                <a:latin typeface="Bahnschrift SemiLight" panose="020B0502040204020203" pitchFamily="34" charset="0"/>
              </a:rPr>
              <a:t>the bacteria have developed antibacterial resistance</a:t>
            </a:r>
            <a:r>
              <a:rPr lang="en-GB" sz="1800" b="1" dirty="0">
                <a:latin typeface="Bahnschrift SemiLight" panose="020B0502040204020203" pitchFamily="34" charset="0"/>
              </a:rPr>
              <a:t>.</a:t>
            </a:r>
          </a:p>
          <a:p>
            <a:pPr marL="0" indent="0">
              <a:buNone/>
            </a:pPr>
            <a:endParaRPr lang="en-GB" dirty="0"/>
          </a:p>
          <a:p>
            <a:pPr marL="0" indent="0">
              <a:buNone/>
            </a:pPr>
            <a:endParaRPr lang="en-GB" sz="1400" dirty="0">
              <a:latin typeface="Arial" panose="020B0604020202020204" pitchFamily="34" charset="0"/>
              <a:cs typeface="Arial" panose="020B0604020202020204" pitchFamily="34" charset="0"/>
            </a:endParaRPr>
          </a:p>
          <a:p>
            <a:r>
              <a:rPr lang="en-GB" sz="1400" dirty="0">
                <a:hlinkClick r:id="rId4"/>
              </a:rPr>
              <a:t>GCSE Biology - What is Antibiotic Resistance? Why Antibiotic Resistance is a HUGE issue #81 - YouTube</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A919C36-3021-5742-F4BE-0448388C5D39}"/>
              </a:ext>
            </a:extLst>
          </p:cNvPr>
          <p:cNvSpPr txBox="1"/>
          <p:nvPr/>
        </p:nvSpPr>
        <p:spPr>
          <a:xfrm>
            <a:off x="4018861" y="1464193"/>
            <a:ext cx="6276513" cy="923330"/>
          </a:xfrm>
          <a:prstGeom prst="rect">
            <a:avLst/>
          </a:prstGeom>
          <a:noFill/>
        </p:spPr>
        <p:txBody>
          <a:bodyPr wrap="square" rtlCol="0">
            <a:spAutoFit/>
          </a:bodyPr>
          <a:lstStyle/>
          <a:p>
            <a:r>
              <a:rPr lang="en-GB" dirty="0">
                <a:latin typeface="Bahnschrift SemiLight" panose="020B0502040204020203" pitchFamily="34" charset="0"/>
              </a:rPr>
              <a:t>Every living thing, including bacteria, undergoes natural changes to its DNA.  Sometimes these changes give bacteria mechanisms that protect them from antibiotics. </a:t>
            </a:r>
          </a:p>
        </p:txBody>
      </p:sp>
      <p:pic>
        <p:nvPicPr>
          <p:cNvPr id="6" name="Picture 2">
            <a:extLst>
              <a:ext uri="{FF2B5EF4-FFF2-40B4-BE49-F238E27FC236}">
                <a16:creationId xmlns:a16="http://schemas.microsoft.com/office/drawing/2014/main" id="{49AE7224-33C8-79D6-7382-133E3DD1B49C}"/>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42925" y="931801"/>
            <a:ext cx="3180661" cy="18788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CD07296-4BFC-A817-A4AB-F46B7BC6F81E}"/>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410700" y="3647580"/>
            <a:ext cx="2168093" cy="21680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6C22C9CE-F871-CF37-4BB2-734EC2DC9FC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24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5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audiomass-output.wav"/>
                                        </p:tgtEl>
                                      </p:cMediaNode>
                                    </p:audio>
                                  </p:subTnLst>
                                </p:cTn>
                              </p:par>
                            </p:childTnLst>
                          </p:cTn>
                        </p:par>
                        <p:par>
                          <p:cTn id="13" fill="hold">
                            <p:stCondLst>
                              <p:cond delay="150"/>
                            </p:stCondLst>
                            <p:childTnLst>
                              <p:par>
                                <p:cTn id="14" presetID="22" presetClass="entr" presetSubtype="8"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wipe(left)">
                                      <p:cBhvr>
                                        <p:cTn id="16" dur="1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5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75C-37B9-4416-50C7-73ACD0BD90CA}"/>
              </a:ext>
            </a:extLst>
          </p:cNvPr>
          <p:cNvSpPr>
            <a:spLocks noGrp="1"/>
          </p:cNvSpPr>
          <p:nvPr>
            <p:ph type="title"/>
          </p:nvPr>
        </p:nvSpPr>
        <p:spPr>
          <a:xfrm>
            <a:off x="838200" y="365126"/>
            <a:ext cx="10515600" cy="513764"/>
          </a:xfrm>
        </p:spPr>
        <p:txBody>
          <a:bodyPr>
            <a:noAutofit/>
          </a:bodyPr>
          <a:lstStyle/>
          <a:p>
            <a:pPr algn="ctr"/>
            <a:r>
              <a:rPr lang="en-GB" sz="3200" b="1" dirty="0">
                <a:solidFill>
                  <a:schemeClr val="accent5">
                    <a:lumMod val="25000"/>
                  </a:schemeClr>
                </a:solidFill>
                <a:latin typeface="Bahnschrift SemiBold" panose="020B0502040204020203" pitchFamily="34" charset="0"/>
              </a:rPr>
              <a:t>Causes of Antibiotic Resistance</a:t>
            </a:r>
          </a:p>
        </p:txBody>
      </p:sp>
      <p:pic>
        <p:nvPicPr>
          <p:cNvPr id="5" name="Content Placeholder 4">
            <a:extLst>
              <a:ext uri="{FF2B5EF4-FFF2-40B4-BE49-F238E27FC236}">
                <a16:creationId xmlns:a16="http://schemas.microsoft.com/office/drawing/2014/main" id="{F130DCB3-E49C-31BF-3834-86905F816ACE}"/>
              </a:ext>
            </a:extLst>
          </p:cNvPr>
          <p:cNvPicPr>
            <a:picLocks noGrp="1" noChangeAspect="1"/>
          </p:cNvPicPr>
          <p:nvPr>
            <p:ph idx="1"/>
          </p:nvPr>
        </p:nvPicPr>
        <p:blipFill>
          <a:blip r:embed="rId3"/>
          <a:stretch>
            <a:fillRect/>
          </a:stretch>
        </p:blipFill>
        <p:spPr>
          <a:xfrm>
            <a:off x="533401" y="1337575"/>
            <a:ext cx="2965556" cy="1624484"/>
          </a:xfrm>
        </p:spPr>
      </p:pic>
      <p:sp>
        <p:nvSpPr>
          <p:cNvPr id="6" name="TextBox 5">
            <a:extLst>
              <a:ext uri="{FF2B5EF4-FFF2-40B4-BE49-F238E27FC236}">
                <a16:creationId xmlns:a16="http://schemas.microsoft.com/office/drawing/2014/main" id="{511C189D-E28C-AEB3-EFB9-D0241BAD3834}"/>
              </a:ext>
            </a:extLst>
          </p:cNvPr>
          <p:cNvSpPr txBox="1"/>
          <p:nvPr/>
        </p:nvSpPr>
        <p:spPr>
          <a:xfrm>
            <a:off x="3328990" y="1631091"/>
            <a:ext cx="1814509" cy="1200329"/>
          </a:xfrm>
          <a:prstGeom prst="rect">
            <a:avLst/>
          </a:prstGeom>
          <a:noFill/>
        </p:spPr>
        <p:txBody>
          <a:bodyPr wrap="square" rtlCol="0">
            <a:spAutoFit/>
          </a:bodyPr>
          <a:lstStyle/>
          <a:p>
            <a:r>
              <a:rPr lang="en-GB" b="1" dirty="0">
                <a:solidFill>
                  <a:srgbClr val="00B050"/>
                </a:solidFill>
              </a:rPr>
              <a:t>Prescribing antibiotics when they are not needed. </a:t>
            </a:r>
          </a:p>
        </p:txBody>
      </p:sp>
      <p:pic>
        <p:nvPicPr>
          <p:cNvPr id="8" name="Picture 7">
            <a:extLst>
              <a:ext uri="{FF2B5EF4-FFF2-40B4-BE49-F238E27FC236}">
                <a16:creationId xmlns:a16="http://schemas.microsoft.com/office/drawing/2014/main" id="{5DE47F1E-9E7B-2216-D44F-FDD8C0FD14B1}"/>
              </a:ext>
            </a:extLst>
          </p:cNvPr>
          <p:cNvPicPr>
            <a:picLocks noChangeAspect="1"/>
          </p:cNvPicPr>
          <p:nvPr/>
        </p:nvPicPr>
        <p:blipFill rotWithShape="1">
          <a:blip r:embed="rId4"/>
          <a:srcRect l="16615" r="13835"/>
          <a:stretch/>
        </p:blipFill>
        <p:spPr>
          <a:xfrm>
            <a:off x="906516" y="3555335"/>
            <a:ext cx="2219325" cy="2134266"/>
          </a:xfrm>
          <a:prstGeom prst="rect">
            <a:avLst/>
          </a:prstGeom>
        </p:spPr>
      </p:pic>
      <p:sp>
        <p:nvSpPr>
          <p:cNvPr id="9" name="TextBox 8">
            <a:extLst>
              <a:ext uri="{FF2B5EF4-FFF2-40B4-BE49-F238E27FC236}">
                <a16:creationId xmlns:a16="http://schemas.microsoft.com/office/drawing/2014/main" id="{F759FA5A-A023-D3E6-BC6B-16E0549963BE}"/>
              </a:ext>
            </a:extLst>
          </p:cNvPr>
          <p:cNvSpPr txBox="1"/>
          <p:nvPr/>
        </p:nvSpPr>
        <p:spPr>
          <a:xfrm>
            <a:off x="3262315" y="4129142"/>
            <a:ext cx="1662110" cy="923330"/>
          </a:xfrm>
          <a:prstGeom prst="rect">
            <a:avLst/>
          </a:prstGeom>
          <a:noFill/>
        </p:spPr>
        <p:txBody>
          <a:bodyPr wrap="square" rtlCol="0">
            <a:spAutoFit/>
          </a:bodyPr>
          <a:lstStyle/>
          <a:p>
            <a:r>
              <a:rPr lang="en-GB" b="1" dirty="0">
                <a:solidFill>
                  <a:srgbClr val="00B050"/>
                </a:solidFill>
              </a:rPr>
              <a:t>Patients not finishing their treatment</a:t>
            </a:r>
            <a:r>
              <a:rPr lang="en-GB" dirty="0"/>
              <a:t>. </a:t>
            </a:r>
          </a:p>
        </p:txBody>
      </p:sp>
      <p:pic>
        <p:nvPicPr>
          <p:cNvPr id="11" name="Picture 10">
            <a:extLst>
              <a:ext uri="{FF2B5EF4-FFF2-40B4-BE49-F238E27FC236}">
                <a16:creationId xmlns:a16="http://schemas.microsoft.com/office/drawing/2014/main" id="{100FBD57-A08E-657A-227D-9CA4F5FEF8DE}"/>
              </a:ext>
            </a:extLst>
          </p:cNvPr>
          <p:cNvPicPr>
            <a:picLocks noChangeAspect="1"/>
          </p:cNvPicPr>
          <p:nvPr/>
        </p:nvPicPr>
        <p:blipFill>
          <a:blip r:embed="rId5"/>
          <a:stretch>
            <a:fillRect/>
          </a:stretch>
        </p:blipFill>
        <p:spPr>
          <a:xfrm>
            <a:off x="5361118" y="1252844"/>
            <a:ext cx="2803263" cy="1793946"/>
          </a:xfrm>
          <a:prstGeom prst="rect">
            <a:avLst/>
          </a:prstGeom>
        </p:spPr>
      </p:pic>
      <p:sp>
        <p:nvSpPr>
          <p:cNvPr id="12" name="TextBox 11">
            <a:extLst>
              <a:ext uri="{FF2B5EF4-FFF2-40B4-BE49-F238E27FC236}">
                <a16:creationId xmlns:a16="http://schemas.microsoft.com/office/drawing/2014/main" id="{701493FD-79AF-2B61-8E87-8DF7EF6E3227}"/>
              </a:ext>
            </a:extLst>
          </p:cNvPr>
          <p:cNvSpPr txBox="1"/>
          <p:nvPr/>
        </p:nvSpPr>
        <p:spPr>
          <a:xfrm>
            <a:off x="8215094" y="1549652"/>
            <a:ext cx="3622896" cy="1200329"/>
          </a:xfrm>
          <a:prstGeom prst="rect">
            <a:avLst/>
          </a:prstGeom>
          <a:noFill/>
        </p:spPr>
        <p:txBody>
          <a:bodyPr wrap="square" rtlCol="0">
            <a:spAutoFit/>
          </a:bodyPr>
          <a:lstStyle/>
          <a:p>
            <a:r>
              <a:rPr lang="en-GB" b="1" dirty="0">
                <a:solidFill>
                  <a:srgbClr val="00B050"/>
                </a:solidFill>
              </a:rPr>
              <a:t>Bad personal hygiene (e.g., not washing your hands properly) makes it more likely that you and other people will get sick. </a:t>
            </a:r>
          </a:p>
        </p:txBody>
      </p:sp>
      <p:pic>
        <p:nvPicPr>
          <p:cNvPr id="4" name="Picture 3">
            <a:extLst>
              <a:ext uri="{FF2B5EF4-FFF2-40B4-BE49-F238E27FC236}">
                <a16:creationId xmlns:a16="http://schemas.microsoft.com/office/drawing/2014/main" id="{DFD1654E-C675-872E-C5B5-B597AA431ADB}"/>
              </a:ext>
            </a:extLst>
          </p:cNvPr>
          <p:cNvPicPr>
            <a:picLocks noChangeAspect="1"/>
          </p:cNvPicPr>
          <p:nvPr/>
        </p:nvPicPr>
        <p:blipFill>
          <a:blip r:embed="rId6"/>
          <a:stretch>
            <a:fillRect/>
          </a:stretch>
        </p:blipFill>
        <p:spPr>
          <a:xfrm>
            <a:off x="5361117" y="3555335"/>
            <a:ext cx="2803263" cy="1793946"/>
          </a:xfrm>
          <a:prstGeom prst="rect">
            <a:avLst/>
          </a:prstGeom>
        </p:spPr>
      </p:pic>
      <p:sp>
        <p:nvSpPr>
          <p:cNvPr id="7" name="TextBox 6">
            <a:extLst>
              <a:ext uri="{FF2B5EF4-FFF2-40B4-BE49-F238E27FC236}">
                <a16:creationId xmlns:a16="http://schemas.microsoft.com/office/drawing/2014/main" id="{6B8571E3-F7C1-6206-7233-786CEFB1F813}"/>
              </a:ext>
            </a:extLst>
          </p:cNvPr>
          <p:cNvSpPr txBox="1"/>
          <p:nvPr/>
        </p:nvSpPr>
        <p:spPr>
          <a:xfrm>
            <a:off x="8272512" y="3713644"/>
            <a:ext cx="3290838" cy="1754326"/>
          </a:xfrm>
          <a:prstGeom prst="rect">
            <a:avLst/>
          </a:prstGeom>
          <a:noFill/>
        </p:spPr>
        <p:txBody>
          <a:bodyPr wrap="square" rtlCol="0">
            <a:spAutoFit/>
          </a:bodyPr>
          <a:lstStyle/>
          <a:p>
            <a:pPr marL="342900" indent="-342900">
              <a:buFont typeface="Wingdings" panose="05000000000000000000" pitchFamily="2" charset="2"/>
              <a:buChar char="Ø"/>
            </a:pPr>
            <a:r>
              <a:rPr lang="en-GB" b="1" dirty="0">
                <a:solidFill>
                  <a:srgbClr val="00B050"/>
                </a:solidFill>
              </a:rPr>
              <a:t>Antibiotics in farm animals &amp; in the environment</a:t>
            </a:r>
          </a:p>
          <a:p>
            <a:pPr marL="342900" indent="-342900">
              <a:buFont typeface="Wingdings" panose="05000000000000000000" pitchFamily="2" charset="2"/>
              <a:buChar char="Ø"/>
            </a:pPr>
            <a:r>
              <a:rPr lang="en-GB" b="1" dirty="0">
                <a:solidFill>
                  <a:srgbClr val="00B050"/>
                </a:solidFill>
              </a:rPr>
              <a:t>Create a selection pressure for resistant bacteria</a:t>
            </a:r>
          </a:p>
          <a:p>
            <a:pPr marL="342900" indent="-342900">
              <a:buFont typeface="Wingdings" panose="05000000000000000000" pitchFamily="2" charset="2"/>
              <a:buChar char="Ø"/>
            </a:pPr>
            <a:r>
              <a:rPr lang="en-GB" b="1" dirty="0">
                <a:solidFill>
                  <a:srgbClr val="00B050"/>
                </a:solidFill>
              </a:rPr>
              <a:t>May then be transmitted to humans. </a:t>
            </a:r>
          </a:p>
        </p:txBody>
      </p:sp>
      <p:pic>
        <p:nvPicPr>
          <p:cNvPr id="3" name="Picture 1">
            <a:extLst>
              <a:ext uri="{FF2B5EF4-FFF2-40B4-BE49-F238E27FC236}">
                <a16:creationId xmlns:a16="http://schemas.microsoft.com/office/drawing/2014/main" id="{8A56AF85-4A42-E6D2-D644-DFEC0BE13A81}"/>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46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fade">
                                      <p:cBhvr>
                                        <p:cTn id="5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2"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75C-37B9-4416-50C7-73ACD0BD90CA}"/>
              </a:ext>
            </a:extLst>
          </p:cNvPr>
          <p:cNvSpPr>
            <a:spLocks noGrp="1"/>
          </p:cNvSpPr>
          <p:nvPr>
            <p:ph type="title"/>
          </p:nvPr>
        </p:nvSpPr>
        <p:spPr>
          <a:xfrm>
            <a:off x="838200" y="365126"/>
            <a:ext cx="10515600" cy="513764"/>
          </a:xfrm>
        </p:spPr>
        <p:txBody>
          <a:bodyPr>
            <a:noAutofit/>
          </a:bodyPr>
          <a:lstStyle/>
          <a:p>
            <a:pPr algn="ctr"/>
            <a:r>
              <a:rPr lang="en-GB" sz="3200" b="1" dirty="0">
                <a:solidFill>
                  <a:schemeClr val="accent5">
                    <a:lumMod val="25000"/>
                  </a:schemeClr>
                </a:solidFill>
                <a:latin typeface="Bahnschrift SemiBold" panose="020B0502040204020203" pitchFamily="34" charset="0"/>
                <a:cs typeface="Arial" panose="020B0604020202020204" pitchFamily="34" charset="0"/>
              </a:rPr>
              <a:t>Antibiotic Resistance Facts </a:t>
            </a:r>
            <a:endParaRPr lang="en-GB" sz="3200" b="1" dirty="0">
              <a:solidFill>
                <a:schemeClr val="accent5">
                  <a:lumMod val="25000"/>
                </a:schemeClr>
              </a:solidFill>
              <a:latin typeface="Bahnschrift SemiBold" panose="020B0502040204020203" pitchFamily="34" charset="0"/>
            </a:endParaRPr>
          </a:p>
        </p:txBody>
      </p:sp>
      <p:sp>
        <p:nvSpPr>
          <p:cNvPr id="13" name="Subtitle 2">
            <a:extLst>
              <a:ext uri="{FF2B5EF4-FFF2-40B4-BE49-F238E27FC236}">
                <a16:creationId xmlns:a16="http://schemas.microsoft.com/office/drawing/2014/main" id="{AC0D48D6-DAD7-9EC2-698D-43E5F8A32247}"/>
              </a:ext>
            </a:extLst>
          </p:cNvPr>
          <p:cNvSpPr txBox="1">
            <a:spLocks/>
          </p:cNvSpPr>
          <p:nvPr/>
        </p:nvSpPr>
        <p:spPr>
          <a:xfrm>
            <a:off x="431308" y="1775556"/>
            <a:ext cx="7693517" cy="3386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1800" dirty="0">
                <a:latin typeface="Bahnschrift SemiLight" panose="020B0502040204020203" pitchFamily="34" charset="0"/>
              </a:rPr>
              <a:t>It has been estimated that by 2050 there will be 10 million deaths a year worldwide due to antibiotic resistance.</a:t>
            </a:r>
          </a:p>
          <a:p>
            <a:pPr marL="285750" indent="-285750"/>
            <a:r>
              <a:rPr lang="en-GB" sz="1800" dirty="0">
                <a:latin typeface="Bahnschrift SemiLight" panose="020B0502040204020203" pitchFamily="34" charset="0"/>
              </a:rPr>
              <a:t>In terms of time – one person, every three seconds.</a:t>
            </a:r>
          </a:p>
          <a:p>
            <a:pPr marL="285750" indent="-285750"/>
            <a:r>
              <a:rPr lang="en-GB" sz="1800" dirty="0">
                <a:latin typeface="Bahnschrift SemiLight" panose="020B0502040204020203" pitchFamily="34" charset="0"/>
              </a:rPr>
              <a:t>Lots of medical procedures we may take for granted now would become too dangerous if we couldn’t treat infections. </a:t>
            </a:r>
          </a:p>
          <a:p>
            <a:pPr marL="285750" indent="-285750"/>
            <a:r>
              <a:rPr lang="en-GB" sz="1800" dirty="0">
                <a:latin typeface="Bahnschrift SemiLight" panose="020B0502040204020203" pitchFamily="34" charset="0"/>
              </a:rPr>
              <a:t>Without action now – we could end up back in the stone age of medicine. </a:t>
            </a:r>
          </a:p>
          <a:p>
            <a:pPr marL="285750" indent="-285750"/>
            <a:r>
              <a:rPr lang="en-GB" sz="1800" dirty="0">
                <a:latin typeface="Bahnschrift SemiLight" panose="020B0502040204020203" pitchFamily="34" charset="0"/>
              </a:rPr>
              <a:t>Antibiotics treat infectious diseases caused by bacteria, such as meningitis, tuberculosis, and pneumonia. They do not harm viruses, so antibiotics cannot treat diseases such as colds, flu and covid 19 which are caused by viruses.  </a:t>
            </a:r>
          </a:p>
        </p:txBody>
      </p:sp>
      <p:pic>
        <p:nvPicPr>
          <p:cNvPr id="14" name="Picture 13">
            <a:extLst>
              <a:ext uri="{FF2B5EF4-FFF2-40B4-BE49-F238E27FC236}">
                <a16:creationId xmlns:a16="http://schemas.microsoft.com/office/drawing/2014/main" id="{C9A6C4D8-08DB-3BAD-4626-CD1B19A8C51E}"/>
              </a:ext>
            </a:extLst>
          </p:cNvPr>
          <p:cNvPicPr>
            <a:picLocks noChangeAspect="1"/>
          </p:cNvPicPr>
          <p:nvPr/>
        </p:nvPicPr>
        <p:blipFill>
          <a:blip r:embed="rId3"/>
          <a:stretch>
            <a:fillRect/>
          </a:stretch>
        </p:blipFill>
        <p:spPr>
          <a:xfrm>
            <a:off x="8010670" y="1225068"/>
            <a:ext cx="3343130" cy="2033868"/>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pic>
        <p:nvPicPr>
          <p:cNvPr id="15" name="Picture 14">
            <a:extLst>
              <a:ext uri="{FF2B5EF4-FFF2-40B4-BE49-F238E27FC236}">
                <a16:creationId xmlns:a16="http://schemas.microsoft.com/office/drawing/2014/main" id="{8C551101-D4EE-437F-BCB1-087B305F28E2}"/>
              </a:ext>
            </a:extLst>
          </p:cNvPr>
          <p:cNvPicPr>
            <a:picLocks noChangeAspect="1"/>
          </p:cNvPicPr>
          <p:nvPr/>
        </p:nvPicPr>
        <p:blipFill rotWithShape="1">
          <a:blip r:embed="rId4"/>
          <a:srcRect l="8132" r="8132"/>
          <a:stretch/>
        </p:blipFill>
        <p:spPr>
          <a:xfrm>
            <a:off x="8556568" y="2597440"/>
            <a:ext cx="3413674" cy="2266950"/>
          </a:xfrm>
          <a:prstGeom prst="rect">
            <a:avLst/>
          </a:prstGeom>
          <a:scene3d>
            <a:camera prst="perspectiveLeft"/>
            <a:lightRig rig="threePt" dir="t"/>
          </a:scene3d>
        </p:spPr>
      </p:pic>
      <p:pic>
        <p:nvPicPr>
          <p:cNvPr id="3" name="Picture 1">
            <a:extLst>
              <a:ext uri="{FF2B5EF4-FFF2-40B4-BE49-F238E27FC236}">
                <a16:creationId xmlns:a16="http://schemas.microsoft.com/office/drawing/2014/main" id="{E362D240-71FA-04A6-6256-8EB3DF23ECF2}"/>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223757" y="5815673"/>
            <a:ext cx="819628" cy="9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215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left)">
                                      <p:cBhvr>
                                        <p:cTn id="21" dur="15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lt">
                                    <p:tmPct val="10000"/>
                                  </p:iterate>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wipe(left)">
                                      <p:cBhvr>
                                        <p:cTn id="26" dur="15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lt">
                                    <p:tmPct val="10000"/>
                                  </p:iterate>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wipe(left)">
                                      <p:cBhvr>
                                        <p:cTn id="31" dur="15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iterate type="lt">
                                    <p:tmPct val="10000"/>
                                  </p:iterate>
                                  <p:childTnLst>
                                    <p:set>
                                      <p:cBhvr>
                                        <p:cTn id="35" dur="1" fill="hold">
                                          <p:stCondLst>
                                            <p:cond delay="0"/>
                                          </p:stCondLst>
                                        </p:cTn>
                                        <p:tgtEl>
                                          <p:spTgt spid="13">
                                            <p:txEl>
                                              <p:pRg st="3" end="3"/>
                                            </p:txEl>
                                          </p:spTgt>
                                        </p:tgtEl>
                                        <p:attrNameLst>
                                          <p:attrName>style.visibility</p:attrName>
                                        </p:attrNameLst>
                                      </p:cBhvr>
                                      <p:to>
                                        <p:strVal val="visible"/>
                                      </p:to>
                                    </p:set>
                                    <p:animEffect transition="in" filter="wipe(left)">
                                      <p:cBhvr>
                                        <p:cTn id="36" dur="150"/>
                                        <p:tgtEl>
                                          <p:spTgt spid="1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iterate type="lt">
                                    <p:tmPct val="10000"/>
                                  </p:iterate>
                                  <p:childTnLst>
                                    <p:set>
                                      <p:cBhvr>
                                        <p:cTn id="40" dur="1" fill="hold">
                                          <p:stCondLst>
                                            <p:cond delay="0"/>
                                          </p:stCondLst>
                                        </p:cTn>
                                        <p:tgtEl>
                                          <p:spTgt spid="13">
                                            <p:txEl>
                                              <p:pRg st="4" end="4"/>
                                            </p:txEl>
                                          </p:spTgt>
                                        </p:tgtEl>
                                        <p:attrNameLst>
                                          <p:attrName>style.visibility</p:attrName>
                                        </p:attrNameLst>
                                      </p:cBhvr>
                                      <p:to>
                                        <p:strVal val="visible"/>
                                      </p:to>
                                    </p:set>
                                    <p:animEffect transition="in" filter="wipe(left)">
                                      <p:cBhvr>
                                        <p:cTn id="41" dur="15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Priorities">
      <a:dk1>
        <a:srgbClr val="000000"/>
      </a:dk1>
      <a:lt1>
        <a:srgbClr val="FFFFFF"/>
      </a:lt1>
      <a:dk2>
        <a:srgbClr val="44546A"/>
      </a:dk2>
      <a:lt2>
        <a:srgbClr val="E7E6E6"/>
      </a:lt2>
      <a:accent1>
        <a:srgbClr val="3C68AB"/>
      </a:accent1>
      <a:accent2>
        <a:srgbClr val="794983"/>
      </a:accent2>
      <a:accent3>
        <a:srgbClr val="5E873A"/>
      </a:accent3>
      <a:accent4>
        <a:srgbClr val="C96B30"/>
      </a:accent4>
      <a:accent5>
        <a:srgbClr val="FEFFFF"/>
      </a:accent5>
      <a:accent6>
        <a:srgbClr val="FEFFFF"/>
      </a:accent6>
      <a:hlink>
        <a:srgbClr val="0563C1"/>
      </a:hlink>
      <a:folHlink>
        <a:srgbClr val="954F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f683e26-d8b9-4609-9ec4-e1a36e4bb4d2}" enabled="0" method="" siteId="{9f683e26-d8b9-4609-9ec4-e1a36e4bb4d2}" removed="1"/>
</clbl:labelList>
</file>

<file path=docProps/app.xml><?xml version="1.0" encoding="utf-8"?>
<Properties xmlns="http://schemas.openxmlformats.org/officeDocument/2006/extended-properties" xmlns:vt="http://schemas.openxmlformats.org/officeDocument/2006/docPropsVTypes">
  <Template/>
  <TotalTime>6155</TotalTime>
  <Words>2536</Words>
  <Application>Microsoft Office PowerPoint</Application>
  <PresentationFormat>Widescreen</PresentationFormat>
  <Paragraphs>199</Paragraphs>
  <Slides>25</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Bahnschrift SemiBold</vt:lpstr>
      <vt:lpstr>Bahnschrift SemiLight</vt:lpstr>
      <vt:lpstr>Calibri</vt:lpstr>
      <vt:lpstr>Calibri Light</vt:lpstr>
      <vt:lpstr>GDS Transport</vt:lpstr>
      <vt:lpstr>Google Sans</vt:lpstr>
      <vt:lpstr>Noto Sans</vt:lpstr>
      <vt:lpstr>Raleway</vt:lpstr>
      <vt:lpstr>ReithSans</vt:lpstr>
      <vt:lpstr>Times New Roman</vt:lpstr>
      <vt:lpstr>Wingdings</vt:lpstr>
      <vt:lpstr>Office Theme</vt:lpstr>
      <vt:lpstr>PowerPoint Presentation</vt:lpstr>
      <vt:lpstr>KS3 Antimicrobial Resistance</vt:lpstr>
      <vt:lpstr>Learning objectives</vt:lpstr>
      <vt:lpstr>Immune system </vt:lpstr>
      <vt:lpstr>PowerPoint Presentation</vt:lpstr>
      <vt:lpstr>Antibiotics</vt:lpstr>
      <vt:lpstr>What is Antimicrobial Resistance?</vt:lpstr>
      <vt:lpstr>Causes of Antibiotic Resistance</vt:lpstr>
      <vt:lpstr>Antibiotic Resistance Facts </vt:lpstr>
      <vt:lpstr>PowerPoint Presentation</vt:lpstr>
      <vt:lpstr> </vt:lpstr>
      <vt:lpstr>PowerPoint Presentation</vt:lpstr>
      <vt:lpstr>PowerPoint Presentation</vt:lpstr>
      <vt:lpstr>To prevent and control the spread of antibiotic resistance we can…</vt:lpstr>
      <vt:lpstr>PowerPoint Presentation</vt:lpstr>
      <vt:lpstr>Introduction - Word game </vt:lpstr>
      <vt:lpstr>Introduction - Word game </vt:lpstr>
      <vt:lpstr> RIGHT or Wrong </vt:lpstr>
      <vt:lpstr>PowerPoint Presentation</vt:lpstr>
      <vt:lpstr>PowerPoint Presentation</vt:lpstr>
      <vt:lpstr>PowerPoint Presentation</vt:lpstr>
      <vt:lpstr>PowerPoint Presentation</vt:lpstr>
      <vt:lpstr>UV Light box activity</vt:lpstr>
      <vt:lpstr>Any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Sergeant, Anthony</dc:creator>
  <cp:lastModifiedBy>Sung, Jason</cp:lastModifiedBy>
  <cp:revision>17</cp:revision>
  <dcterms:created xsi:type="dcterms:W3CDTF">2022-08-31T10:25:39Z</dcterms:created>
  <dcterms:modified xsi:type="dcterms:W3CDTF">2025-01-20T13:20:04Z</dcterms:modified>
</cp:coreProperties>
</file>