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375" r:id="rId3"/>
    <p:sldId id="2371" r:id="rId4"/>
    <p:sldId id="2373" r:id="rId5"/>
    <p:sldId id="2358" r:id="rId6"/>
    <p:sldId id="2374" r:id="rId7"/>
    <p:sldId id="258" r:id="rId8"/>
    <p:sldId id="2372" r:id="rId9"/>
    <p:sldId id="2360" r:id="rId10"/>
    <p:sldId id="2361" r:id="rId11"/>
    <p:sldId id="2363" r:id="rId12"/>
    <p:sldId id="2359" r:id="rId13"/>
    <p:sldId id="864" r:id="rId14"/>
    <p:sldId id="554" r:id="rId15"/>
    <p:sldId id="2119" r:id="rId16"/>
    <p:sldId id="2120" r:id="rId17"/>
    <p:sldId id="2121" r:id="rId18"/>
    <p:sldId id="2122" r:id="rId19"/>
    <p:sldId id="2123" r:id="rId20"/>
    <p:sldId id="2124" r:id="rId21"/>
    <p:sldId id="2364" r:id="rId22"/>
    <p:sldId id="2369" r:id="rId23"/>
    <p:sldId id="2366" r:id="rId24"/>
    <p:sldId id="23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990099"/>
    <a:srgbClr val="80008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A586C-5386-4158-9099-BC0BA614C390}" v="30" dt="2025-12-02T09:32:17.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051" autoAdjust="0"/>
  </p:normalViewPr>
  <p:slideViewPr>
    <p:cSldViewPr snapToGrid="0">
      <p:cViewPr varScale="1">
        <p:scale>
          <a:sx n="97" d="100"/>
          <a:sy n="97" d="100"/>
        </p:scale>
        <p:origin x="11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Elaine" userId="df829cf1-0aec-4fca-a214-80a5c8c46817" providerId="ADAL" clId="{48935DD9-B458-4D0F-9BC0-A60824CA5F12}"/>
    <pc:docChg chg="undo custSel addSld delSld modSld sldOrd">
      <pc:chgData name="Williams, Elaine" userId="df829cf1-0aec-4fca-a214-80a5c8c46817" providerId="ADAL" clId="{48935DD9-B458-4D0F-9BC0-A60824CA5F12}" dt="2025-10-02T14:18:55.620" v="3060" actId="113"/>
      <pc:docMkLst>
        <pc:docMk/>
      </pc:docMkLst>
      <pc:sldChg chg="addSp delSp modSp mod">
        <pc:chgData name="Williams, Elaine" userId="df829cf1-0aec-4fca-a214-80a5c8c46817" providerId="ADAL" clId="{48935DD9-B458-4D0F-9BC0-A60824CA5F12}" dt="2025-09-26T08:57:31.180" v="50" actId="1076"/>
        <pc:sldMkLst>
          <pc:docMk/>
          <pc:sldMk cId="2025905619" sldId="256"/>
        </pc:sldMkLst>
      </pc:sldChg>
      <pc:sldChg chg="delSp modSp del mod">
        <pc:chgData name="Williams, Elaine" userId="df829cf1-0aec-4fca-a214-80a5c8c46817" providerId="ADAL" clId="{48935DD9-B458-4D0F-9BC0-A60824CA5F12}" dt="2025-09-26T09:12:17.388" v="214" actId="2696"/>
        <pc:sldMkLst>
          <pc:docMk/>
          <pc:sldMk cId="2844493932" sldId="257"/>
        </pc:sldMkLst>
      </pc:sldChg>
      <pc:sldChg chg="delSp modSp mod delAnim modAnim modNotesTx">
        <pc:chgData name="Williams, Elaine" userId="df829cf1-0aec-4fca-a214-80a5c8c46817" providerId="ADAL" clId="{48935DD9-B458-4D0F-9BC0-A60824CA5F12}" dt="2025-09-30T12:59:38.211" v="1679" actId="5793"/>
        <pc:sldMkLst>
          <pc:docMk/>
          <pc:sldMk cId="75319375" sldId="258"/>
        </pc:sldMkLst>
      </pc:sldChg>
      <pc:sldChg chg="delSp modSp mod modNotesTx">
        <pc:chgData name="Williams, Elaine" userId="df829cf1-0aec-4fca-a214-80a5c8c46817" providerId="ADAL" clId="{48935DD9-B458-4D0F-9BC0-A60824CA5F12}" dt="2025-09-30T13:27:41.001" v="3023" actId="20577"/>
        <pc:sldMkLst>
          <pc:docMk/>
          <pc:sldMk cId="0" sldId="864"/>
        </pc:sldMkLst>
      </pc:sldChg>
      <pc:sldChg chg="delSp modSp mod modNotesTx">
        <pc:chgData name="Williams, Elaine" userId="df829cf1-0aec-4fca-a214-80a5c8c46817" providerId="ADAL" clId="{48935DD9-B458-4D0F-9BC0-A60824CA5F12}" dt="2025-10-02T14:17:40.219" v="3056" actId="20577"/>
        <pc:sldMkLst>
          <pc:docMk/>
          <pc:sldMk cId="619978387" sldId="2358"/>
        </pc:sldMkLst>
      </pc:sldChg>
      <pc:sldChg chg="delSp modSp mod modNotesTx">
        <pc:chgData name="Williams, Elaine" userId="df829cf1-0aec-4fca-a214-80a5c8c46817" providerId="ADAL" clId="{48935DD9-B458-4D0F-9BC0-A60824CA5F12}" dt="2025-09-30T13:23:09.686" v="2636" actId="20577"/>
        <pc:sldMkLst>
          <pc:docMk/>
          <pc:sldMk cId="644113690" sldId="2359"/>
        </pc:sldMkLst>
      </pc:sldChg>
      <pc:sldChg chg="addSp delSp modSp mod modNotesTx">
        <pc:chgData name="Williams, Elaine" userId="df829cf1-0aec-4fca-a214-80a5c8c46817" providerId="ADAL" clId="{48935DD9-B458-4D0F-9BC0-A60824CA5F12}" dt="2025-09-30T13:01:01.466" v="1822" actId="1076"/>
        <pc:sldMkLst>
          <pc:docMk/>
          <pc:sldMk cId="1852212419" sldId="2360"/>
        </pc:sldMkLst>
      </pc:sldChg>
      <pc:sldChg chg="addSp delSp modSp mod modNotesTx">
        <pc:chgData name="Williams, Elaine" userId="df829cf1-0aec-4fca-a214-80a5c8c46817" providerId="ADAL" clId="{48935DD9-B458-4D0F-9BC0-A60824CA5F12}" dt="2025-10-02T14:18:05.490" v="3057" actId="20577"/>
        <pc:sldMkLst>
          <pc:docMk/>
          <pc:sldMk cId="2000310858" sldId="2361"/>
        </pc:sldMkLst>
      </pc:sldChg>
      <pc:sldChg chg="delSp del mod">
        <pc:chgData name="Williams, Elaine" userId="df829cf1-0aec-4fca-a214-80a5c8c46817" providerId="ADAL" clId="{48935DD9-B458-4D0F-9BC0-A60824CA5F12}" dt="2025-09-26T09:20:19.875" v="323" actId="2696"/>
        <pc:sldMkLst>
          <pc:docMk/>
          <pc:sldMk cId="2748723258" sldId="2362"/>
        </pc:sldMkLst>
      </pc:sldChg>
      <pc:sldChg chg="addSp delSp modSp mod modNotesTx">
        <pc:chgData name="Williams, Elaine" userId="df829cf1-0aec-4fca-a214-80a5c8c46817" providerId="ADAL" clId="{48935DD9-B458-4D0F-9BC0-A60824CA5F12}" dt="2025-10-02T14:18:55.620" v="3060" actId="113"/>
        <pc:sldMkLst>
          <pc:docMk/>
          <pc:sldMk cId="2308386740" sldId="2364"/>
        </pc:sldMkLst>
      </pc:sldChg>
      <pc:sldChg chg="delSp modSp del mod">
        <pc:chgData name="Williams, Elaine" userId="df829cf1-0aec-4fca-a214-80a5c8c46817" providerId="ADAL" clId="{48935DD9-B458-4D0F-9BC0-A60824CA5F12}" dt="2025-09-26T09:05:44.921" v="122" actId="2696"/>
        <pc:sldMkLst>
          <pc:docMk/>
          <pc:sldMk cId="4145102980" sldId="2365"/>
        </pc:sldMkLst>
      </pc:sldChg>
      <pc:sldChg chg="addSp delSp modSp mod modClrScheme chgLayout modNotesTx">
        <pc:chgData name="Williams, Elaine" userId="df829cf1-0aec-4fca-a214-80a5c8c46817" providerId="ADAL" clId="{48935DD9-B458-4D0F-9BC0-A60824CA5F12}" dt="2025-10-02T14:18:48.200" v="3059" actId="27636"/>
        <pc:sldMkLst>
          <pc:docMk/>
          <pc:sldMk cId="1424740419" sldId="2366"/>
        </pc:sldMkLst>
      </pc:sldChg>
      <pc:sldChg chg="delSp mod">
        <pc:chgData name="Williams, Elaine" userId="df829cf1-0aec-4fca-a214-80a5c8c46817" providerId="ADAL" clId="{48935DD9-B458-4D0F-9BC0-A60824CA5F12}" dt="2025-09-26T08:58:35.532" v="62" actId="478"/>
        <pc:sldMkLst>
          <pc:docMk/>
          <pc:sldMk cId="4225951989" sldId="2367"/>
        </pc:sldMkLst>
      </pc:sldChg>
      <pc:sldChg chg="modSp mod modNotesTx">
        <pc:chgData name="Williams, Elaine" userId="df829cf1-0aec-4fca-a214-80a5c8c46817" providerId="ADAL" clId="{48935DD9-B458-4D0F-9BC0-A60824CA5F12}" dt="2025-09-30T12:58:58.671" v="1559" actId="20577"/>
        <pc:sldMkLst>
          <pc:docMk/>
          <pc:sldMk cId="818414944" sldId="2368"/>
        </pc:sldMkLst>
      </pc:sldChg>
      <pc:sldChg chg="addSp modSp mod modClrScheme chgLayout">
        <pc:chgData name="Williams, Elaine" userId="df829cf1-0aec-4fca-a214-80a5c8c46817" providerId="ADAL" clId="{48935DD9-B458-4D0F-9BC0-A60824CA5F12}" dt="2025-09-26T09:26:54.007" v="561" actId="20577"/>
        <pc:sldMkLst>
          <pc:docMk/>
          <pc:sldMk cId="2393432232" sldId="2369"/>
        </pc:sldMkLst>
      </pc:sldChg>
      <pc:sldChg chg="modSp new del mod">
        <pc:chgData name="Williams, Elaine" userId="df829cf1-0aec-4fca-a214-80a5c8c46817" providerId="ADAL" clId="{48935DD9-B458-4D0F-9BC0-A60824CA5F12}" dt="2025-09-26T09:05:49.287" v="123" actId="2696"/>
        <pc:sldMkLst>
          <pc:docMk/>
          <pc:sldMk cId="3648358226" sldId="2370"/>
        </pc:sldMkLst>
      </pc:sldChg>
      <pc:sldChg chg="addSp modSp new mod modNotesTx">
        <pc:chgData name="Williams, Elaine" userId="df829cf1-0aec-4fca-a214-80a5c8c46817" providerId="ADAL" clId="{48935DD9-B458-4D0F-9BC0-A60824CA5F12}" dt="2025-09-30T12:47:28.203" v="1203" actId="1076"/>
        <pc:sldMkLst>
          <pc:docMk/>
          <pc:sldMk cId="1876927557" sldId="2371"/>
        </pc:sldMkLst>
      </pc:sldChg>
      <pc:sldChg chg="addSp delSp modSp new mod ord modClrScheme chgLayout modNotesTx">
        <pc:chgData name="Williams, Elaine" userId="df829cf1-0aec-4fca-a214-80a5c8c46817" providerId="ADAL" clId="{48935DD9-B458-4D0F-9BC0-A60824CA5F12}" dt="2025-09-30T13:00:20.345" v="1815" actId="5793"/>
        <pc:sldMkLst>
          <pc:docMk/>
          <pc:sldMk cId="1716240201" sldId="2372"/>
        </pc:sldMkLst>
      </pc:sldChg>
      <pc:sldChg chg="addSp modSp new mod">
        <pc:chgData name="Williams, Elaine" userId="df829cf1-0aec-4fca-a214-80a5c8c46817" providerId="ADAL" clId="{48935DD9-B458-4D0F-9BC0-A60824CA5F12}" dt="2025-09-30T13:36:13.032" v="3050" actId="1076"/>
        <pc:sldMkLst>
          <pc:docMk/>
          <pc:sldMk cId="3489749748" sldId="2373"/>
        </pc:sldMkLst>
      </pc:sldChg>
    </pc:docChg>
  </pc:docChgLst>
  <pc:docChgLst>
    <pc:chgData name="Williams, Elaine" userId="df829cf1-0aec-4fca-a214-80a5c8c46817" providerId="ADAL" clId="{7D3DD8C7-F51F-4331-BD3D-6391BC406909}"/>
    <pc:docChg chg="custSel addSld delSld modSld">
      <pc:chgData name="Williams, Elaine" userId="df829cf1-0aec-4fca-a214-80a5c8c46817" providerId="ADAL" clId="{7D3DD8C7-F51F-4331-BD3D-6391BC406909}" dt="2025-12-02T09:32:09.464" v="124" actId="20577"/>
      <pc:docMkLst>
        <pc:docMk/>
      </pc:docMkLst>
      <pc:sldChg chg="addSp delSp modSp mod">
        <pc:chgData name="Williams, Elaine" userId="df829cf1-0aec-4fca-a214-80a5c8c46817" providerId="ADAL" clId="{7D3DD8C7-F51F-4331-BD3D-6391BC406909}" dt="2025-12-02T09:29:01.871" v="120" actId="1076"/>
        <pc:sldMkLst>
          <pc:docMk/>
          <pc:sldMk cId="75319375" sldId="258"/>
        </pc:sldMkLst>
        <pc:graphicFrameChg chg="mod modGraphic">
          <ac:chgData name="Williams, Elaine" userId="df829cf1-0aec-4fca-a214-80a5c8c46817" providerId="ADAL" clId="{7D3DD8C7-F51F-4331-BD3D-6391BC406909}" dt="2025-12-02T09:28:58.452" v="119" actId="404"/>
          <ac:graphicFrameMkLst>
            <pc:docMk/>
            <pc:sldMk cId="75319375" sldId="258"/>
            <ac:graphicFrameMk id="5" creationId="{0BB410A6-F09B-7847-28CB-506AFAEACA62}"/>
          </ac:graphicFrameMkLst>
        </pc:graphicFrameChg>
        <pc:picChg chg="add mod">
          <ac:chgData name="Williams, Elaine" userId="df829cf1-0aec-4fca-a214-80a5c8c46817" providerId="ADAL" clId="{7D3DD8C7-F51F-4331-BD3D-6391BC406909}" dt="2025-12-02T09:28:39.835" v="108" actId="1076"/>
          <ac:picMkLst>
            <pc:docMk/>
            <pc:sldMk cId="75319375" sldId="258"/>
            <ac:picMk id="3" creationId="{0699DC64-9566-4CC6-15C3-C6618B660F35}"/>
          </ac:picMkLst>
        </pc:picChg>
        <pc:picChg chg="add mod modCrop">
          <ac:chgData name="Williams, Elaine" userId="df829cf1-0aec-4fca-a214-80a5c8c46817" providerId="ADAL" clId="{7D3DD8C7-F51F-4331-BD3D-6391BC406909}" dt="2025-12-02T09:28:41.872" v="109" actId="1076"/>
          <ac:picMkLst>
            <pc:docMk/>
            <pc:sldMk cId="75319375" sldId="258"/>
            <ac:picMk id="4" creationId="{F276CD40-3B1A-247D-3A9C-FB9E5E983C53}"/>
          </ac:picMkLst>
        </pc:picChg>
        <pc:picChg chg="add mod">
          <ac:chgData name="Williams, Elaine" userId="df829cf1-0aec-4fca-a214-80a5c8c46817" providerId="ADAL" clId="{7D3DD8C7-F51F-4331-BD3D-6391BC406909}" dt="2025-12-02T09:28:45.651" v="111" actId="1076"/>
          <ac:picMkLst>
            <pc:docMk/>
            <pc:sldMk cId="75319375" sldId="258"/>
            <ac:picMk id="6" creationId="{8E86CD0D-F30B-B625-6FB8-844561E51118}"/>
          </ac:picMkLst>
        </pc:picChg>
        <pc:picChg chg="add mod modCrop">
          <ac:chgData name="Williams, Elaine" userId="df829cf1-0aec-4fca-a214-80a5c8c46817" providerId="ADAL" clId="{7D3DD8C7-F51F-4331-BD3D-6391BC406909}" dt="2025-12-02T09:29:01.871" v="120" actId="1076"/>
          <ac:picMkLst>
            <pc:docMk/>
            <pc:sldMk cId="75319375" sldId="258"/>
            <ac:picMk id="7" creationId="{513F5B25-E9F1-1284-5D7A-A183D41E6BCE}"/>
          </ac:picMkLst>
        </pc:picChg>
        <pc:picChg chg="add mod">
          <ac:chgData name="Williams, Elaine" userId="df829cf1-0aec-4fca-a214-80a5c8c46817" providerId="ADAL" clId="{7D3DD8C7-F51F-4331-BD3D-6391BC406909}" dt="2025-12-02T09:24:48.803" v="56" actId="1076"/>
          <ac:picMkLst>
            <pc:docMk/>
            <pc:sldMk cId="75319375" sldId="258"/>
            <ac:picMk id="8" creationId="{4CBD8505-71EF-E5BE-9739-00FA52287F1C}"/>
          </ac:picMkLst>
        </pc:picChg>
        <pc:picChg chg="add del mod modCrop">
          <ac:chgData name="Williams, Elaine" userId="df829cf1-0aec-4fca-a214-80a5c8c46817" providerId="ADAL" clId="{7D3DD8C7-F51F-4331-BD3D-6391BC406909}" dt="2025-12-02T09:26:43.053" v="75" actId="478"/>
          <ac:picMkLst>
            <pc:docMk/>
            <pc:sldMk cId="75319375" sldId="258"/>
            <ac:picMk id="9" creationId="{57FA4CDC-07CC-6D6D-5721-3E1924E36439}"/>
          </ac:picMkLst>
        </pc:picChg>
        <pc:picChg chg="add mod modCrop">
          <ac:chgData name="Williams, Elaine" userId="df829cf1-0aec-4fca-a214-80a5c8c46817" providerId="ADAL" clId="{7D3DD8C7-F51F-4331-BD3D-6391BC406909}" dt="2025-12-02T09:27:28.092" v="86" actId="1076"/>
          <ac:picMkLst>
            <pc:docMk/>
            <pc:sldMk cId="75319375" sldId="258"/>
            <ac:picMk id="11" creationId="{383E95FF-FAC1-72C4-2FEB-65534D77D569}"/>
          </ac:picMkLst>
        </pc:picChg>
        <pc:picChg chg="add mod modCrop">
          <ac:chgData name="Williams, Elaine" userId="df829cf1-0aec-4fca-a214-80a5c8c46817" providerId="ADAL" clId="{7D3DD8C7-F51F-4331-BD3D-6391BC406909}" dt="2025-12-02T09:28:32.713" v="106" actId="1076"/>
          <ac:picMkLst>
            <pc:docMk/>
            <pc:sldMk cId="75319375" sldId="258"/>
            <ac:picMk id="13" creationId="{4E9FA928-08CA-E5FB-26DF-40452BB41BBA}"/>
          </ac:picMkLst>
        </pc:picChg>
      </pc:sldChg>
      <pc:sldChg chg="modNotesTx">
        <pc:chgData name="Williams, Elaine" userId="df829cf1-0aec-4fca-a214-80a5c8c46817" providerId="ADAL" clId="{7D3DD8C7-F51F-4331-BD3D-6391BC406909}" dt="2025-12-02T09:32:09.464" v="124" actId="20577"/>
        <pc:sldMkLst>
          <pc:docMk/>
          <pc:sldMk cId="0" sldId="864"/>
        </pc:sldMkLst>
      </pc:sldChg>
      <pc:sldChg chg="modSp mod">
        <pc:chgData name="Williams, Elaine" userId="df829cf1-0aec-4fca-a214-80a5c8c46817" providerId="ADAL" clId="{7D3DD8C7-F51F-4331-BD3D-6391BC406909}" dt="2025-12-02T09:19:16.103" v="25" actId="20577"/>
        <pc:sldMkLst>
          <pc:docMk/>
          <pc:sldMk cId="1424740419" sldId="2366"/>
        </pc:sldMkLst>
        <pc:spChg chg="mod">
          <ac:chgData name="Williams, Elaine" userId="df829cf1-0aec-4fca-a214-80a5c8c46817" providerId="ADAL" clId="{7D3DD8C7-F51F-4331-BD3D-6391BC406909}" dt="2025-12-02T09:19:16.103" v="25" actId="20577"/>
          <ac:spMkLst>
            <pc:docMk/>
            <pc:sldMk cId="1424740419" sldId="2366"/>
            <ac:spMk id="3" creationId="{3A834EE5-A249-8D38-BDA0-8C126A4B0EBE}"/>
          </ac:spMkLst>
        </pc:spChg>
      </pc:sldChg>
      <pc:sldChg chg="del">
        <pc:chgData name="Williams, Elaine" userId="df829cf1-0aec-4fca-a214-80a5c8c46817" providerId="ADAL" clId="{7D3DD8C7-F51F-4331-BD3D-6391BC406909}" dt="2025-12-02T09:16:49.754" v="1" actId="2696"/>
        <pc:sldMkLst>
          <pc:docMk/>
          <pc:sldMk cId="818414944" sldId="2368"/>
        </pc:sldMkLst>
      </pc:sldChg>
      <pc:sldChg chg="add">
        <pc:chgData name="Williams, Elaine" userId="df829cf1-0aec-4fca-a214-80a5c8c46817" providerId="ADAL" clId="{7D3DD8C7-F51F-4331-BD3D-6391BC406909}" dt="2025-12-02T09:16:46.430" v="0"/>
        <pc:sldMkLst>
          <pc:docMk/>
          <pc:sldMk cId="2503664294" sldId="2374"/>
        </pc:sldMkLst>
      </pc:sldChg>
      <pc:sldChg chg="modSp add mod">
        <pc:chgData name="Williams, Elaine" userId="df829cf1-0aec-4fca-a214-80a5c8c46817" providerId="ADAL" clId="{7D3DD8C7-F51F-4331-BD3D-6391BC406909}" dt="2025-12-02T09:31:40.780" v="123" actId="1076"/>
        <pc:sldMkLst>
          <pc:docMk/>
          <pc:sldMk cId="631376041" sldId="2375"/>
        </pc:sldMkLst>
        <pc:spChg chg="mod">
          <ac:chgData name="Williams, Elaine" userId="df829cf1-0aec-4fca-a214-80a5c8c46817" providerId="ADAL" clId="{7D3DD8C7-F51F-4331-BD3D-6391BC406909}" dt="2025-12-02T09:31:38.419" v="122" actId="1076"/>
          <ac:spMkLst>
            <pc:docMk/>
            <pc:sldMk cId="631376041" sldId="2375"/>
            <ac:spMk id="6" creationId="{1710971F-6477-841D-5A2F-D33BD9B823E0}"/>
          </ac:spMkLst>
        </pc:spChg>
        <pc:picChg chg="mod">
          <ac:chgData name="Williams, Elaine" userId="df829cf1-0aec-4fca-a214-80a5c8c46817" providerId="ADAL" clId="{7D3DD8C7-F51F-4331-BD3D-6391BC406909}" dt="2025-12-02T09:31:40.780" v="123" actId="1076"/>
          <ac:picMkLst>
            <pc:docMk/>
            <pc:sldMk cId="631376041" sldId="2375"/>
            <ac:picMk id="5" creationId="{AE662E64-6076-E87D-D055-E9FB7C83033C}"/>
          </ac:picMkLst>
        </pc:pic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4ECCE-407B-4D5F-A061-3E66C341404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1503E07-31BA-4D07-AF39-31ECB6CBB6B2}">
      <dgm:prSet phldrT="[Text]" custT="1"/>
      <dgm:spPr/>
      <dgm:t>
        <a:bodyPr/>
        <a:lstStyle/>
        <a:p>
          <a:r>
            <a:rPr lang="en-GB" sz="2000" dirty="0"/>
            <a:t>The assessment cycle</a:t>
          </a:r>
        </a:p>
      </dgm:t>
    </dgm:pt>
    <dgm:pt modelId="{CE141A1F-9C13-4276-A9EB-864FD901ED69}" type="parTrans" cxnId="{27969EB8-E997-4329-AB0F-C6CACDB6ED77}">
      <dgm:prSet/>
      <dgm:spPr/>
      <dgm:t>
        <a:bodyPr/>
        <a:lstStyle/>
        <a:p>
          <a:endParaRPr lang="en-GB"/>
        </a:p>
      </dgm:t>
    </dgm:pt>
    <dgm:pt modelId="{D8235D60-7B21-472E-A427-BB347582F7F5}" type="sibTrans" cxnId="{27969EB8-E997-4329-AB0F-C6CACDB6ED77}">
      <dgm:prSet/>
      <dgm:spPr/>
      <dgm:t>
        <a:bodyPr/>
        <a:lstStyle/>
        <a:p>
          <a:endParaRPr lang="en-GB"/>
        </a:p>
      </dgm:t>
    </dgm:pt>
    <dgm:pt modelId="{B3EFA2C9-AA79-4498-B2E6-670A3DF63A62}">
      <dgm:prSet phldrT="[Text]" custT="1"/>
      <dgm:spPr/>
      <dgm:t>
        <a:bodyPr/>
        <a:lstStyle/>
        <a:p>
          <a:r>
            <a:rPr lang="en-GB" sz="2400" dirty="0">
              <a:solidFill>
                <a:schemeClr val="bg1"/>
              </a:solidFill>
            </a:rPr>
            <a:t>Assess</a:t>
          </a:r>
          <a:r>
            <a:rPr lang="en-GB" sz="1600" dirty="0"/>
            <a:t> </a:t>
          </a:r>
        </a:p>
      </dgm:t>
    </dgm:pt>
    <dgm:pt modelId="{6EE1CA1F-26F5-46CE-B6EB-D74C45E8C5C0}" type="parTrans" cxnId="{5193D0C9-AB0A-42D4-BF36-2B60723BD1F4}">
      <dgm:prSet/>
      <dgm:spPr/>
      <dgm:t>
        <a:bodyPr/>
        <a:lstStyle/>
        <a:p>
          <a:endParaRPr lang="en-GB"/>
        </a:p>
      </dgm:t>
    </dgm:pt>
    <dgm:pt modelId="{59A83740-1DFD-4A04-B26F-6477AA0D2AD2}" type="sibTrans" cxnId="{5193D0C9-AB0A-42D4-BF36-2B60723BD1F4}">
      <dgm:prSet/>
      <dgm:spPr/>
      <dgm:t>
        <a:bodyPr/>
        <a:lstStyle/>
        <a:p>
          <a:endParaRPr lang="en-GB"/>
        </a:p>
      </dgm:t>
    </dgm:pt>
    <dgm:pt modelId="{6967971C-57A8-475B-8CFE-07E829C7B2A9}">
      <dgm:prSet phldrT="[Text]" custT="1"/>
      <dgm:spPr/>
      <dgm:t>
        <a:bodyPr/>
        <a:lstStyle/>
        <a:p>
          <a:r>
            <a:rPr lang="en-GB" sz="2400" dirty="0"/>
            <a:t>Plan </a:t>
          </a:r>
        </a:p>
      </dgm:t>
    </dgm:pt>
    <dgm:pt modelId="{17CB8FFD-0122-46A9-8A77-FA9FC10A4D2E}" type="parTrans" cxnId="{9A414D6F-DF09-4759-800A-7D2079EAFB44}">
      <dgm:prSet/>
      <dgm:spPr/>
      <dgm:t>
        <a:bodyPr/>
        <a:lstStyle/>
        <a:p>
          <a:endParaRPr lang="en-GB"/>
        </a:p>
      </dgm:t>
    </dgm:pt>
    <dgm:pt modelId="{260EE552-4FA3-4343-8880-FBC371C5432A}" type="sibTrans" cxnId="{9A414D6F-DF09-4759-800A-7D2079EAFB44}">
      <dgm:prSet/>
      <dgm:spPr/>
      <dgm:t>
        <a:bodyPr/>
        <a:lstStyle/>
        <a:p>
          <a:endParaRPr lang="en-GB"/>
        </a:p>
      </dgm:t>
    </dgm:pt>
    <dgm:pt modelId="{4F25C9FC-2317-4000-AE55-E77927D08AFF}">
      <dgm:prSet phldrT="[Text]" custT="1"/>
      <dgm:spPr/>
      <dgm:t>
        <a:bodyPr/>
        <a:lstStyle/>
        <a:p>
          <a:r>
            <a:rPr lang="en-GB" sz="2400" dirty="0"/>
            <a:t>Do</a:t>
          </a:r>
          <a:endParaRPr lang="en-GB" sz="3000" dirty="0"/>
        </a:p>
      </dgm:t>
    </dgm:pt>
    <dgm:pt modelId="{F52A1F82-BA56-4C69-AA93-CA6C8EB1E5BF}" type="parTrans" cxnId="{365CED5A-FBFC-430F-82A4-39CFDE7E71C4}">
      <dgm:prSet/>
      <dgm:spPr/>
      <dgm:t>
        <a:bodyPr/>
        <a:lstStyle/>
        <a:p>
          <a:endParaRPr lang="en-GB"/>
        </a:p>
      </dgm:t>
    </dgm:pt>
    <dgm:pt modelId="{0B0B351F-DB28-414F-AA00-2C38D426DC46}" type="sibTrans" cxnId="{365CED5A-FBFC-430F-82A4-39CFDE7E71C4}">
      <dgm:prSet/>
      <dgm:spPr/>
      <dgm:t>
        <a:bodyPr/>
        <a:lstStyle/>
        <a:p>
          <a:endParaRPr lang="en-GB"/>
        </a:p>
      </dgm:t>
    </dgm:pt>
    <dgm:pt modelId="{620468B4-5733-4754-870A-4E702B71D9CE}">
      <dgm:prSet phldrT="[Text]" custT="1"/>
      <dgm:spPr/>
      <dgm:t>
        <a:bodyPr/>
        <a:lstStyle/>
        <a:p>
          <a:r>
            <a:rPr lang="en-GB" sz="2400" dirty="0"/>
            <a:t>Review</a:t>
          </a:r>
          <a:r>
            <a:rPr lang="en-GB" sz="1400" dirty="0"/>
            <a:t> </a:t>
          </a:r>
        </a:p>
      </dgm:t>
    </dgm:pt>
    <dgm:pt modelId="{3FBD8F4D-C32D-4E76-A47A-6EFB0EC6E278}" type="parTrans" cxnId="{9F07556A-6A26-4FBD-AAFA-8637FB6A07DE}">
      <dgm:prSet/>
      <dgm:spPr/>
      <dgm:t>
        <a:bodyPr/>
        <a:lstStyle/>
        <a:p>
          <a:endParaRPr lang="en-GB"/>
        </a:p>
      </dgm:t>
    </dgm:pt>
    <dgm:pt modelId="{79C0AD22-B263-4405-8A14-A7B598BF1090}" type="sibTrans" cxnId="{9F07556A-6A26-4FBD-AAFA-8637FB6A07DE}">
      <dgm:prSet/>
      <dgm:spPr/>
      <dgm:t>
        <a:bodyPr/>
        <a:lstStyle/>
        <a:p>
          <a:endParaRPr lang="en-GB"/>
        </a:p>
      </dgm:t>
    </dgm:pt>
    <dgm:pt modelId="{10847CD2-13A7-4930-82B0-5F2ED6AE5558}" type="pres">
      <dgm:prSet presAssocID="{53A4ECCE-407B-4D5F-A061-3E66C3414048}" presName="Name0" presStyleCnt="0">
        <dgm:presLayoutVars>
          <dgm:chMax val="1"/>
          <dgm:dir/>
          <dgm:animLvl val="ctr"/>
          <dgm:resizeHandles val="exact"/>
        </dgm:presLayoutVars>
      </dgm:prSet>
      <dgm:spPr/>
    </dgm:pt>
    <dgm:pt modelId="{49D8A13B-CF63-4EA3-BFCB-947F681646A6}" type="pres">
      <dgm:prSet presAssocID="{B1503E07-31BA-4D07-AF39-31ECB6CBB6B2}" presName="centerShape" presStyleLbl="node0" presStyleIdx="0" presStyleCnt="1" custScaleX="150062" custScaleY="95111" custLinFactNeighborX="1360" custLinFactNeighborY="-2380"/>
      <dgm:spPr/>
    </dgm:pt>
    <dgm:pt modelId="{69282376-0D56-4B21-A9C9-E1F13346DDDD}" type="pres">
      <dgm:prSet presAssocID="{B3EFA2C9-AA79-4498-B2E6-670A3DF63A62}" presName="node" presStyleLbl="node1" presStyleIdx="0" presStyleCnt="4" custScaleX="144131">
        <dgm:presLayoutVars>
          <dgm:bulletEnabled val="1"/>
        </dgm:presLayoutVars>
      </dgm:prSet>
      <dgm:spPr/>
    </dgm:pt>
    <dgm:pt modelId="{A9482869-49AA-4942-BAD1-45E4E9C0EC1A}" type="pres">
      <dgm:prSet presAssocID="{B3EFA2C9-AA79-4498-B2E6-670A3DF63A62}" presName="dummy" presStyleCnt="0"/>
      <dgm:spPr/>
    </dgm:pt>
    <dgm:pt modelId="{95B4E95F-75C4-42F5-AE1F-6F80C213B40F}" type="pres">
      <dgm:prSet presAssocID="{59A83740-1DFD-4A04-B26F-6477AA0D2AD2}" presName="sibTrans" presStyleLbl="sibTrans2D1" presStyleIdx="0" presStyleCnt="4" custLinFactNeighborX="5646" custLinFactNeighborY="2118"/>
      <dgm:spPr/>
    </dgm:pt>
    <dgm:pt modelId="{E16F52C3-BACF-4264-8685-0A23C3878B76}" type="pres">
      <dgm:prSet presAssocID="{6967971C-57A8-475B-8CFE-07E829C7B2A9}" presName="node" presStyleLbl="node1" presStyleIdx="1" presStyleCnt="4" custScaleX="104613" custScaleY="94644" custRadScaleRad="112954" custRadScaleInc="-4600">
        <dgm:presLayoutVars>
          <dgm:bulletEnabled val="1"/>
        </dgm:presLayoutVars>
      </dgm:prSet>
      <dgm:spPr/>
    </dgm:pt>
    <dgm:pt modelId="{A1D73862-2978-42A4-8501-998B640DCB9B}" type="pres">
      <dgm:prSet presAssocID="{6967971C-57A8-475B-8CFE-07E829C7B2A9}" presName="dummy" presStyleCnt="0"/>
      <dgm:spPr/>
    </dgm:pt>
    <dgm:pt modelId="{66D7F545-3B47-4A9A-AB33-99CBF2C75AFD}" type="pres">
      <dgm:prSet presAssocID="{260EE552-4FA3-4343-8880-FBC371C5432A}" presName="sibTrans" presStyleLbl="sibTrans2D1" presStyleIdx="1" presStyleCnt="4"/>
      <dgm:spPr/>
    </dgm:pt>
    <dgm:pt modelId="{A9FFA418-E240-427B-8B73-FBEA5340DBE2}" type="pres">
      <dgm:prSet presAssocID="{4F25C9FC-2317-4000-AE55-E77927D08AFF}" presName="node" presStyleLbl="node1" presStyleIdx="2" presStyleCnt="4">
        <dgm:presLayoutVars>
          <dgm:bulletEnabled val="1"/>
        </dgm:presLayoutVars>
      </dgm:prSet>
      <dgm:spPr/>
    </dgm:pt>
    <dgm:pt modelId="{AF94DA10-8FC6-4056-A680-9FDC79B15E19}" type="pres">
      <dgm:prSet presAssocID="{4F25C9FC-2317-4000-AE55-E77927D08AFF}" presName="dummy" presStyleCnt="0"/>
      <dgm:spPr/>
    </dgm:pt>
    <dgm:pt modelId="{374F7FCB-6EF5-4768-B078-D523DEFD940E}" type="pres">
      <dgm:prSet presAssocID="{0B0B351F-DB28-414F-AA00-2C38D426DC46}" presName="sibTrans" presStyleLbl="sibTrans2D1" presStyleIdx="2" presStyleCnt="4"/>
      <dgm:spPr/>
    </dgm:pt>
    <dgm:pt modelId="{7DCC183C-79BF-49F4-9620-60C54894EB38}" type="pres">
      <dgm:prSet presAssocID="{620468B4-5733-4754-870A-4E702B71D9CE}" presName="node" presStyleLbl="node1" presStyleIdx="3" presStyleCnt="4" custScaleX="121501" custScaleY="102889" custRadScaleRad="108860" custRadScaleInc="3579">
        <dgm:presLayoutVars>
          <dgm:bulletEnabled val="1"/>
        </dgm:presLayoutVars>
      </dgm:prSet>
      <dgm:spPr/>
    </dgm:pt>
    <dgm:pt modelId="{D0B38E6C-4C1C-4202-95EA-C757DDE94E27}" type="pres">
      <dgm:prSet presAssocID="{620468B4-5733-4754-870A-4E702B71D9CE}" presName="dummy" presStyleCnt="0"/>
      <dgm:spPr/>
    </dgm:pt>
    <dgm:pt modelId="{A9581922-E02B-484F-B6B3-63B7B6856BC6}" type="pres">
      <dgm:prSet presAssocID="{79C0AD22-B263-4405-8A14-A7B598BF1090}" presName="sibTrans" presStyleLbl="sibTrans2D1" presStyleIdx="3" presStyleCnt="4"/>
      <dgm:spPr/>
    </dgm:pt>
  </dgm:ptLst>
  <dgm:cxnLst>
    <dgm:cxn modelId="{70BD4607-0108-4ABF-AD5B-73D078955386}" type="presOf" srcId="{79C0AD22-B263-4405-8A14-A7B598BF1090}" destId="{A9581922-E02B-484F-B6B3-63B7B6856BC6}" srcOrd="0" destOrd="0" presId="urn:microsoft.com/office/officeart/2005/8/layout/radial6"/>
    <dgm:cxn modelId="{ED2BFD5D-2D1D-45E5-B84F-B2BD2547050D}" type="presOf" srcId="{620468B4-5733-4754-870A-4E702B71D9CE}" destId="{7DCC183C-79BF-49F4-9620-60C54894EB38}" srcOrd="0" destOrd="0" presId="urn:microsoft.com/office/officeart/2005/8/layout/radial6"/>
    <dgm:cxn modelId="{6E8C2667-512D-435F-9526-C35B051A5BBE}" type="presOf" srcId="{260EE552-4FA3-4343-8880-FBC371C5432A}" destId="{66D7F545-3B47-4A9A-AB33-99CBF2C75AFD}" srcOrd="0" destOrd="0" presId="urn:microsoft.com/office/officeart/2005/8/layout/radial6"/>
    <dgm:cxn modelId="{9F07556A-6A26-4FBD-AAFA-8637FB6A07DE}" srcId="{B1503E07-31BA-4D07-AF39-31ECB6CBB6B2}" destId="{620468B4-5733-4754-870A-4E702B71D9CE}" srcOrd="3" destOrd="0" parTransId="{3FBD8F4D-C32D-4E76-A47A-6EFB0EC6E278}" sibTransId="{79C0AD22-B263-4405-8A14-A7B598BF1090}"/>
    <dgm:cxn modelId="{9A414D6F-DF09-4759-800A-7D2079EAFB44}" srcId="{B1503E07-31BA-4D07-AF39-31ECB6CBB6B2}" destId="{6967971C-57A8-475B-8CFE-07E829C7B2A9}" srcOrd="1" destOrd="0" parTransId="{17CB8FFD-0122-46A9-8A77-FA9FC10A4D2E}" sibTransId="{260EE552-4FA3-4343-8880-FBC371C5432A}"/>
    <dgm:cxn modelId="{605E7F77-68F1-4897-A7A4-69557299CF46}" type="presOf" srcId="{53A4ECCE-407B-4D5F-A061-3E66C3414048}" destId="{10847CD2-13A7-4930-82B0-5F2ED6AE5558}" srcOrd="0" destOrd="0" presId="urn:microsoft.com/office/officeart/2005/8/layout/radial6"/>
    <dgm:cxn modelId="{ADF5D878-C733-4E90-8FC6-3A400C4DF094}" type="presOf" srcId="{0B0B351F-DB28-414F-AA00-2C38D426DC46}" destId="{374F7FCB-6EF5-4768-B078-D523DEFD940E}" srcOrd="0" destOrd="0" presId="urn:microsoft.com/office/officeart/2005/8/layout/radial6"/>
    <dgm:cxn modelId="{365CED5A-FBFC-430F-82A4-39CFDE7E71C4}" srcId="{B1503E07-31BA-4D07-AF39-31ECB6CBB6B2}" destId="{4F25C9FC-2317-4000-AE55-E77927D08AFF}" srcOrd="2" destOrd="0" parTransId="{F52A1F82-BA56-4C69-AA93-CA6C8EB1E5BF}" sibTransId="{0B0B351F-DB28-414F-AA00-2C38D426DC46}"/>
    <dgm:cxn modelId="{77CD99B0-2C19-46A8-94B5-A75EFA43C91A}" type="presOf" srcId="{B1503E07-31BA-4D07-AF39-31ECB6CBB6B2}" destId="{49D8A13B-CF63-4EA3-BFCB-947F681646A6}" srcOrd="0" destOrd="0" presId="urn:microsoft.com/office/officeart/2005/8/layout/radial6"/>
    <dgm:cxn modelId="{27969EB8-E997-4329-AB0F-C6CACDB6ED77}" srcId="{53A4ECCE-407B-4D5F-A061-3E66C3414048}" destId="{B1503E07-31BA-4D07-AF39-31ECB6CBB6B2}" srcOrd="0" destOrd="0" parTransId="{CE141A1F-9C13-4276-A9EB-864FD901ED69}" sibTransId="{D8235D60-7B21-472E-A427-BB347582F7F5}"/>
    <dgm:cxn modelId="{5193D0C9-AB0A-42D4-BF36-2B60723BD1F4}" srcId="{B1503E07-31BA-4D07-AF39-31ECB6CBB6B2}" destId="{B3EFA2C9-AA79-4498-B2E6-670A3DF63A62}" srcOrd="0" destOrd="0" parTransId="{6EE1CA1F-26F5-46CE-B6EB-D74C45E8C5C0}" sibTransId="{59A83740-1DFD-4A04-B26F-6477AA0D2AD2}"/>
    <dgm:cxn modelId="{93C720CA-0A41-48EB-8D9C-CB83A068CF7E}" type="presOf" srcId="{B3EFA2C9-AA79-4498-B2E6-670A3DF63A62}" destId="{69282376-0D56-4B21-A9C9-E1F13346DDDD}" srcOrd="0" destOrd="0" presId="urn:microsoft.com/office/officeart/2005/8/layout/radial6"/>
    <dgm:cxn modelId="{3560E5D2-64B9-420E-AEB2-6B7398B555C1}" type="presOf" srcId="{59A83740-1DFD-4A04-B26F-6477AA0D2AD2}" destId="{95B4E95F-75C4-42F5-AE1F-6F80C213B40F}" srcOrd="0" destOrd="0" presId="urn:microsoft.com/office/officeart/2005/8/layout/radial6"/>
    <dgm:cxn modelId="{2FD8E3DF-EF86-4C47-9F29-0E5133D45F9B}" type="presOf" srcId="{4F25C9FC-2317-4000-AE55-E77927D08AFF}" destId="{A9FFA418-E240-427B-8B73-FBEA5340DBE2}" srcOrd="0" destOrd="0" presId="urn:microsoft.com/office/officeart/2005/8/layout/radial6"/>
    <dgm:cxn modelId="{B9368CE9-22E0-4028-A62A-B81D0AC6C0CB}" type="presOf" srcId="{6967971C-57A8-475B-8CFE-07E829C7B2A9}" destId="{E16F52C3-BACF-4264-8685-0A23C3878B76}" srcOrd="0" destOrd="0" presId="urn:microsoft.com/office/officeart/2005/8/layout/radial6"/>
    <dgm:cxn modelId="{0C957923-AA5B-40B9-95E4-85F66D00164C}" type="presParOf" srcId="{10847CD2-13A7-4930-82B0-5F2ED6AE5558}" destId="{49D8A13B-CF63-4EA3-BFCB-947F681646A6}" srcOrd="0" destOrd="0" presId="urn:microsoft.com/office/officeart/2005/8/layout/radial6"/>
    <dgm:cxn modelId="{ECE586C1-53CA-4C63-8D91-22ED7C2C7058}" type="presParOf" srcId="{10847CD2-13A7-4930-82B0-5F2ED6AE5558}" destId="{69282376-0D56-4B21-A9C9-E1F13346DDDD}" srcOrd="1" destOrd="0" presId="urn:microsoft.com/office/officeart/2005/8/layout/radial6"/>
    <dgm:cxn modelId="{9E0F4FEC-431D-4104-8585-6B6C47FC4464}" type="presParOf" srcId="{10847CD2-13A7-4930-82B0-5F2ED6AE5558}" destId="{A9482869-49AA-4942-BAD1-45E4E9C0EC1A}" srcOrd="2" destOrd="0" presId="urn:microsoft.com/office/officeart/2005/8/layout/radial6"/>
    <dgm:cxn modelId="{8B572105-3B0B-40A2-A2EA-22D4AEADF84B}" type="presParOf" srcId="{10847CD2-13A7-4930-82B0-5F2ED6AE5558}" destId="{95B4E95F-75C4-42F5-AE1F-6F80C213B40F}" srcOrd="3" destOrd="0" presId="urn:microsoft.com/office/officeart/2005/8/layout/radial6"/>
    <dgm:cxn modelId="{528D59C5-AD69-43EF-B8D9-6B8F3FAB8D35}" type="presParOf" srcId="{10847CD2-13A7-4930-82B0-5F2ED6AE5558}" destId="{E16F52C3-BACF-4264-8685-0A23C3878B76}" srcOrd="4" destOrd="0" presId="urn:microsoft.com/office/officeart/2005/8/layout/radial6"/>
    <dgm:cxn modelId="{6BC41184-E870-42D0-BC29-B7F0DB9594D1}" type="presParOf" srcId="{10847CD2-13A7-4930-82B0-5F2ED6AE5558}" destId="{A1D73862-2978-42A4-8501-998B640DCB9B}" srcOrd="5" destOrd="0" presId="urn:microsoft.com/office/officeart/2005/8/layout/radial6"/>
    <dgm:cxn modelId="{8AB1F2BB-983E-46A0-B806-1B2A9D9E9CE1}" type="presParOf" srcId="{10847CD2-13A7-4930-82B0-5F2ED6AE5558}" destId="{66D7F545-3B47-4A9A-AB33-99CBF2C75AFD}" srcOrd="6" destOrd="0" presId="urn:microsoft.com/office/officeart/2005/8/layout/radial6"/>
    <dgm:cxn modelId="{4FD17648-1CD5-490D-8C3F-0E4A12E45183}" type="presParOf" srcId="{10847CD2-13A7-4930-82B0-5F2ED6AE5558}" destId="{A9FFA418-E240-427B-8B73-FBEA5340DBE2}" srcOrd="7" destOrd="0" presId="urn:microsoft.com/office/officeart/2005/8/layout/radial6"/>
    <dgm:cxn modelId="{2C93CDF8-4CDC-429B-B83C-236930203C7B}" type="presParOf" srcId="{10847CD2-13A7-4930-82B0-5F2ED6AE5558}" destId="{AF94DA10-8FC6-4056-A680-9FDC79B15E19}" srcOrd="8" destOrd="0" presId="urn:microsoft.com/office/officeart/2005/8/layout/radial6"/>
    <dgm:cxn modelId="{43C8C584-FDA0-4AA0-A4BE-8F24DD62C5F0}" type="presParOf" srcId="{10847CD2-13A7-4930-82B0-5F2ED6AE5558}" destId="{374F7FCB-6EF5-4768-B078-D523DEFD940E}" srcOrd="9" destOrd="0" presId="urn:microsoft.com/office/officeart/2005/8/layout/radial6"/>
    <dgm:cxn modelId="{7E20DF9F-6DE1-4A41-AADF-FEED725F7DEE}" type="presParOf" srcId="{10847CD2-13A7-4930-82B0-5F2ED6AE5558}" destId="{7DCC183C-79BF-49F4-9620-60C54894EB38}" srcOrd="10" destOrd="0" presId="urn:microsoft.com/office/officeart/2005/8/layout/radial6"/>
    <dgm:cxn modelId="{E44A2186-A77E-4BB0-B7DC-CDBE1A4E2C32}" type="presParOf" srcId="{10847CD2-13A7-4930-82B0-5F2ED6AE5558}" destId="{D0B38E6C-4C1C-4202-95EA-C757DDE94E27}" srcOrd="11" destOrd="0" presId="urn:microsoft.com/office/officeart/2005/8/layout/radial6"/>
    <dgm:cxn modelId="{D65B7C0D-A3FC-4E00-80E2-1974276D04E0}" type="presParOf" srcId="{10847CD2-13A7-4930-82B0-5F2ED6AE5558}" destId="{A9581922-E02B-484F-B6B3-63B7B6856BC6}"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78D775-9CE5-4023-9B6E-1357971136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8E96EB3-0BC5-45C3-BD28-06D1DCCE7E95}">
      <dgm:prSet custT="1"/>
      <dgm:spPr/>
      <dgm:t>
        <a:bodyPr/>
        <a:lstStyle/>
        <a:p>
          <a:pPr algn="l"/>
          <a:r>
            <a:rPr lang="en-GB" sz="2800" dirty="0"/>
            <a:t>Reading</a:t>
          </a:r>
          <a:r>
            <a:rPr lang="en-GB" sz="3400" dirty="0"/>
            <a:t>  </a:t>
          </a:r>
          <a:endParaRPr lang="en-US" sz="3400" dirty="0"/>
        </a:p>
      </dgm:t>
    </dgm:pt>
    <dgm:pt modelId="{67514F68-BC86-4E6F-A8F5-B2B1665DA4AA}" type="parTrans" cxnId="{2FE2EBEE-4815-4C3F-B788-596A9099564F}">
      <dgm:prSet/>
      <dgm:spPr/>
      <dgm:t>
        <a:bodyPr/>
        <a:lstStyle/>
        <a:p>
          <a:endParaRPr lang="en-US"/>
        </a:p>
      </dgm:t>
    </dgm:pt>
    <dgm:pt modelId="{93506C96-DD6D-4F19-8685-87EEE269A0EC}" type="sibTrans" cxnId="{2FE2EBEE-4815-4C3F-B788-596A9099564F}">
      <dgm:prSet/>
      <dgm:spPr/>
      <dgm:t>
        <a:bodyPr/>
        <a:lstStyle/>
        <a:p>
          <a:endParaRPr lang="en-US"/>
        </a:p>
      </dgm:t>
    </dgm:pt>
    <dgm:pt modelId="{C7F6FDDB-795F-4B03-8D93-5BC4BB8F35AB}">
      <dgm:prSet custT="1"/>
      <dgm:spPr/>
      <dgm:t>
        <a:bodyPr/>
        <a:lstStyle/>
        <a:p>
          <a:pPr algn="l"/>
          <a:r>
            <a:rPr lang="en-GB" sz="2800" dirty="0"/>
            <a:t>Writing</a:t>
          </a:r>
          <a:endParaRPr lang="en-US" sz="3400" dirty="0"/>
        </a:p>
      </dgm:t>
    </dgm:pt>
    <dgm:pt modelId="{946A39B2-C85C-42CA-9DFF-A809D18FD9CC}" type="parTrans" cxnId="{97402A41-B112-40A3-B23D-A9327AF462C0}">
      <dgm:prSet/>
      <dgm:spPr/>
      <dgm:t>
        <a:bodyPr/>
        <a:lstStyle/>
        <a:p>
          <a:endParaRPr lang="en-US"/>
        </a:p>
      </dgm:t>
    </dgm:pt>
    <dgm:pt modelId="{0E7B8E27-EFAE-4AC7-9D0C-404077A719DA}" type="sibTrans" cxnId="{97402A41-B112-40A3-B23D-A9327AF462C0}">
      <dgm:prSet/>
      <dgm:spPr/>
      <dgm:t>
        <a:bodyPr/>
        <a:lstStyle/>
        <a:p>
          <a:endParaRPr lang="en-US"/>
        </a:p>
      </dgm:t>
    </dgm:pt>
    <dgm:pt modelId="{49BDFB5C-1FFF-4830-AE90-2DF8D1D6B18F}">
      <dgm:prSet custT="1"/>
      <dgm:spPr/>
      <dgm:t>
        <a:bodyPr/>
        <a:lstStyle/>
        <a:p>
          <a:pPr algn="l"/>
          <a:r>
            <a:rPr lang="en-GB" sz="2800" dirty="0"/>
            <a:t>Number</a:t>
          </a:r>
          <a:endParaRPr lang="en-US" sz="3400" dirty="0"/>
        </a:p>
      </dgm:t>
    </dgm:pt>
    <dgm:pt modelId="{9B6BDF18-18F7-4383-9D40-2F8C35EFC69B}" type="parTrans" cxnId="{49BBB960-4F49-4FC9-A632-3E633D029EE0}">
      <dgm:prSet/>
      <dgm:spPr/>
      <dgm:t>
        <a:bodyPr/>
        <a:lstStyle/>
        <a:p>
          <a:endParaRPr lang="en-US"/>
        </a:p>
      </dgm:t>
    </dgm:pt>
    <dgm:pt modelId="{68A1941B-7A7E-4344-B635-99FC14BD1059}" type="sibTrans" cxnId="{49BBB960-4F49-4FC9-A632-3E633D029EE0}">
      <dgm:prSet/>
      <dgm:spPr/>
      <dgm:t>
        <a:bodyPr/>
        <a:lstStyle/>
        <a:p>
          <a:endParaRPr lang="en-US"/>
        </a:p>
      </dgm:t>
    </dgm:pt>
    <dgm:pt modelId="{ABF7D204-7D39-4F93-A3A6-05415772A056}">
      <dgm:prSet custT="1"/>
      <dgm:spPr/>
      <dgm:t>
        <a:bodyPr/>
        <a:lstStyle/>
        <a:p>
          <a:pPr algn="l"/>
          <a:r>
            <a:rPr lang="en-GB" sz="2800" dirty="0"/>
            <a:t>Shape and</a:t>
          </a:r>
        </a:p>
        <a:p>
          <a:pPr algn="l"/>
          <a:r>
            <a:rPr lang="en-GB" sz="2800" dirty="0"/>
            <a:t> Space</a:t>
          </a:r>
          <a:endParaRPr lang="en-US" sz="2800" dirty="0"/>
        </a:p>
      </dgm:t>
    </dgm:pt>
    <dgm:pt modelId="{46A0BB70-CA2C-4F21-892C-6CB6BEA4166F}" type="parTrans" cxnId="{8043B6A3-D8DD-40DB-80B9-26CD2CCA6C58}">
      <dgm:prSet/>
      <dgm:spPr/>
      <dgm:t>
        <a:bodyPr/>
        <a:lstStyle/>
        <a:p>
          <a:endParaRPr lang="en-US"/>
        </a:p>
      </dgm:t>
    </dgm:pt>
    <dgm:pt modelId="{88B0F496-8FA2-4243-A3CA-3041139E8506}" type="sibTrans" cxnId="{8043B6A3-D8DD-40DB-80B9-26CD2CCA6C58}">
      <dgm:prSet/>
      <dgm:spPr/>
      <dgm:t>
        <a:bodyPr/>
        <a:lstStyle/>
        <a:p>
          <a:endParaRPr lang="en-US"/>
        </a:p>
      </dgm:t>
    </dgm:pt>
    <dgm:pt modelId="{F7372B11-F56C-482F-A2AA-4709DB08AA6A}">
      <dgm:prSet custT="1"/>
      <dgm:spPr/>
      <dgm:t>
        <a:bodyPr/>
        <a:lstStyle/>
        <a:p>
          <a:pPr algn="l"/>
          <a:r>
            <a:rPr lang="en-GB" sz="2000" dirty="0"/>
            <a:t>Using and </a:t>
          </a:r>
        </a:p>
        <a:p>
          <a:pPr algn="l"/>
          <a:r>
            <a:rPr lang="en-GB" sz="2000" dirty="0"/>
            <a:t>Applying </a:t>
          </a:r>
          <a:endParaRPr lang="en-US" sz="2000" dirty="0"/>
        </a:p>
      </dgm:t>
    </dgm:pt>
    <dgm:pt modelId="{B3AE1E3B-E682-4087-A258-F26C093C32CB}" type="parTrans" cxnId="{1B0F93AD-923A-423B-B073-4241FD087C90}">
      <dgm:prSet/>
      <dgm:spPr/>
      <dgm:t>
        <a:bodyPr/>
        <a:lstStyle/>
        <a:p>
          <a:endParaRPr lang="en-US"/>
        </a:p>
      </dgm:t>
    </dgm:pt>
    <dgm:pt modelId="{F73B626B-DB41-4A35-910B-10411D5A5CA6}" type="sibTrans" cxnId="{1B0F93AD-923A-423B-B073-4241FD087C90}">
      <dgm:prSet/>
      <dgm:spPr/>
      <dgm:t>
        <a:bodyPr/>
        <a:lstStyle/>
        <a:p>
          <a:endParaRPr lang="en-US"/>
        </a:p>
      </dgm:t>
    </dgm:pt>
    <dgm:pt modelId="{BF9A7494-6D52-4C57-BA61-D68B3E2B4767}">
      <dgm:prSet custT="1"/>
      <dgm:spPr/>
      <dgm:t>
        <a:bodyPr/>
        <a:lstStyle/>
        <a:p>
          <a:pPr algn="l"/>
          <a:r>
            <a:rPr lang="en-GB" sz="2000" dirty="0"/>
            <a:t>Listening and Understanding</a:t>
          </a:r>
          <a:endParaRPr lang="en-US" sz="2000" dirty="0"/>
        </a:p>
      </dgm:t>
    </dgm:pt>
    <dgm:pt modelId="{E93AB208-9728-41C5-95D8-F915223F34BB}" type="parTrans" cxnId="{700D1353-13D4-4F8E-9763-1292D9AB9472}">
      <dgm:prSet/>
      <dgm:spPr/>
      <dgm:t>
        <a:bodyPr/>
        <a:lstStyle/>
        <a:p>
          <a:endParaRPr lang="en-US"/>
        </a:p>
      </dgm:t>
    </dgm:pt>
    <dgm:pt modelId="{A1AA5772-8604-4399-BED2-E7F2DC30BF85}" type="sibTrans" cxnId="{700D1353-13D4-4F8E-9763-1292D9AB9472}">
      <dgm:prSet/>
      <dgm:spPr/>
      <dgm:t>
        <a:bodyPr/>
        <a:lstStyle/>
        <a:p>
          <a:endParaRPr lang="en-US"/>
        </a:p>
      </dgm:t>
    </dgm:pt>
    <dgm:pt modelId="{768965F9-E8DA-4DD7-9D3A-81CD1CB0FB5E}">
      <dgm:prSet custT="1"/>
      <dgm:spPr/>
      <dgm:t>
        <a:bodyPr/>
        <a:lstStyle/>
        <a:p>
          <a:pPr algn="l"/>
          <a:r>
            <a:rPr lang="en-GB" sz="2000" dirty="0"/>
            <a:t>Talking and Communication </a:t>
          </a:r>
          <a:endParaRPr lang="en-US" sz="2000" dirty="0"/>
        </a:p>
      </dgm:t>
    </dgm:pt>
    <dgm:pt modelId="{274C0CF7-0F97-4BC8-9793-EFF7E36D1050}" type="parTrans" cxnId="{C1EED107-2622-46C0-B5FC-B9186D98BE11}">
      <dgm:prSet/>
      <dgm:spPr/>
      <dgm:t>
        <a:bodyPr/>
        <a:lstStyle/>
        <a:p>
          <a:endParaRPr lang="en-US"/>
        </a:p>
      </dgm:t>
    </dgm:pt>
    <dgm:pt modelId="{AA2A45F7-4D4B-458E-83A4-6E64872EAF16}" type="sibTrans" cxnId="{C1EED107-2622-46C0-B5FC-B9186D98BE11}">
      <dgm:prSet/>
      <dgm:spPr/>
      <dgm:t>
        <a:bodyPr/>
        <a:lstStyle/>
        <a:p>
          <a:endParaRPr lang="en-US"/>
        </a:p>
      </dgm:t>
    </dgm:pt>
    <dgm:pt modelId="{A3A56D69-32F6-49F0-888F-74CAB9780138}" type="pres">
      <dgm:prSet presAssocID="{DB78D775-9CE5-4023-9B6E-135797113678}" presName="diagram" presStyleCnt="0">
        <dgm:presLayoutVars>
          <dgm:dir/>
          <dgm:resizeHandles val="exact"/>
        </dgm:presLayoutVars>
      </dgm:prSet>
      <dgm:spPr/>
    </dgm:pt>
    <dgm:pt modelId="{051C34C5-143E-4E33-B41A-DFC26EC5D841}" type="pres">
      <dgm:prSet presAssocID="{C8E96EB3-0BC5-45C3-BD28-06D1DCCE7E95}" presName="node" presStyleLbl="node1" presStyleIdx="0" presStyleCnt="7">
        <dgm:presLayoutVars>
          <dgm:bulletEnabled val="1"/>
        </dgm:presLayoutVars>
      </dgm:prSet>
      <dgm:spPr/>
    </dgm:pt>
    <dgm:pt modelId="{80E92323-C22B-456F-AA48-8EFD0FE8B616}" type="pres">
      <dgm:prSet presAssocID="{93506C96-DD6D-4F19-8685-87EEE269A0EC}" presName="sibTrans" presStyleCnt="0"/>
      <dgm:spPr/>
    </dgm:pt>
    <dgm:pt modelId="{51ABC756-5ACC-4F7A-AE72-B7CF72C38B4E}" type="pres">
      <dgm:prSet presAssocID="{C7F6FDDB-795F-4B03-8D93-5BC4BB8F35AB}" presName="node" presStyleLbl="node1" presStyleIdx="1" presStyleCnt="7">
        <dgm:presLayoutVars>
          <dgm:bulletEnabled val="1"/>
        </dgm:presLayoutVars>
      </dgm:prSet>
      <dgm:spPr/>
    </dgm:pt>
    <dgm:pt modelId="{8CC2E6E7-1C5B-4427-8A0A-B16A98790AFE}" type="pres">
      <dgm:prSet presAssocID="{0E7B8E27-EFAE-4AC7-9D0C-404077A719DA}" presName="sibTrans" presStyleCnt="0"/>
      <dgm:spPr/>
    </dgm:pt>
    <dgm:pt modelId="{09633202-7DF9-43CF-86A9-19C793C4952F}" type="pres">
      <dgm:prSet presAssocID="{49BDFB5C-1FFF-4830-AE90-2DF8D1D6B18F}" presName="node" presStyleLbl="node1" presStyleIdx="2" presStyleCnt="7">
        <dgm:presLayoutVars>
          <dgm:bulletEnabled val="1"/>
        </dgm:presLayoutVars>
      </dgm:prSet>
      <dgm:spPr/>
    </dgm:pt>
    <dgm:pt modelId="{EDE96947-7A20-4D96-AC65-17BD05D54B9C}" type="pres">
      <dgm:prSet presAssocID="{68A1941B-7A7E-4344-B635-99FC14BD1059}" presName="sibTrans" presStyleCnt="0"/>
      <dgm:spPr/>
    </dgm:pt>
    <dgm:pt modelId="{1EDC9BE4-1EA6-45AB-944A-01B00A0B5FA6}" type="pres">
      <dgm:prSet presAssocID="{ABF7D204-7D39-4F93-A3A6-05415772A056}" presName="node" presStyleLbl="node1" presStyleIdx="3" presStyleCnt="7" custScaleX="112512">
        <dgm:presLayoutVars>
          <dgm:bulletEnabled val="1"/>
        </dgm:presLayoutVars>
      </dgm:prSet>
      <dgm:spPr/>
    </dgm:pt>
    <dgm:pt modelId="{9DA060F4-DDE4-4477-A367-64E8514A3991}" type="pres">
      <dgm:prSet presAssocID="{88B0F496-8FA2-4243-A3CA-3041139E8506}" presName="sibTrans" presStyleCnt="0"/>
      <dgm:spPr/>
    </dgm:pt>
    <dgm:pt modelId="{B85A34CE-7188-4831-9C4A-0AAEA68AF522}" type="pres">
      <dgm:prSet presAssocID="{F7372B11-F56C-482F-A2AA-4709DB08AA6A}" presName="node" presStyleLbl="node1" presStyleIdx="4" presStyleCnt="7" custScaleY="105691">
        <dgm:presLayoutVars>
          <dgm:bulletEnabled val="1"/>
        </dgm:presLayoutVars>
      </dgm:prSet>
      <dgm:spPr/>
    </dgm:pt>
    <dgm:pt modelId="{67FD8EA2-99FE-4818-A46E-AE7A71DF6CB9}" type="pres">
      <dgm:prSet presAssocID="{F73B626B-DB41-4A35-910B-10411D5A5CA6}" presName="sibTrans" presStyleCnt="0"/>
      <dgm:spPr/>
    </dgm:pt>
    <dgm:pt modelId="{DA2CFED8-D36A-4794-9D5B-4A559CAA0928}" type="pres">
      <dgm:prSet presAssocID="{BF9A7494-6D52-4C57-BA61-D68B3E2B4767}" presName="node" presStyleLbl="node1" presStyleIdx="5" presStyleCnt="7" custScaleY="101551">
        <dgm:presLayoutVars>
          <dgm:bulletEnabled val="1"/>
        </dgm:presLayoutVars>
      </dgm:prSet>
      <dgm:spPr/>
    </dgm:pt>
    <dgm:pt modelId="{1B0D9D4E-04F3-47F4-9F86-B641F330A96F}" type="pres">
      <dgm:prSet presAssocID="{A1AA5772-8604-4399-BED2-E7F2DC30BF85}" presName="sibTrans" presStyleCnt="0"/>
      <dgm:spPr/>
    </dgm:pt>
    <dgm:pt modelId="{82AC5717-F5D6-442E-B9B1-9B1BB03E33EB}" type="pres">
      <dgm:prSet presAssocID="{768965F9-E8DA-4DD7-9D3A-81CD1CB0FB5E}" presName="node" presStyleLbl="node1" presStyleIdx="6" presStyleCnt="7" custScaleY="97186">
        <dgm:presLayoutVars>
          <dgm:bulletEnabled val="1"/>
        </dgm:presLayoutVars>
      </dgm:prSet>
      <dgm:spPr/>
    </dgm:pt>
  </dgm:ptLst>
  <dgm:cxnLst>
    <dgm:cxn modelId="{C1EED107-2622-46C0-B5FC-B9186D98BE11}" srcId="{DB78D775-9CE5-4023-9B6E-135797113678}" destId="{768965F9-E8DA-4DD7-9D3A-81CD1CB0FB5E}" srcOrd="6" destOrd="0" parTransId="{274C0CF7-0F97-4BC8-9793-EFF7E36D1050}" sibTransId="{AA2A45F7-4D4B-458E-83A4-6E64872EAF16}"/>
    <dgm:cxn modelId="{8C70E926-CD21-4F05-A01B-605A4AC3B486}" type="presOf" srcId="{F7372B11-F56C-482F-A2AA-4709DB08AA6A}" destId="{B85A34CE-7188-4831-9C4A-0AAEA68AF522}" srcOrd="0" destOrd="0" presId="urn:microsoft.com/office/officeart/2005/8/layout/default"/>
    <dgm:cxn modelId="{759E2B5F-39A5-43F4-A837-E8FB8737375E}" type="presOf" srcId="{C8E96EB3-0BC5-45C3-BD28-06D1DCCE7E95}" destId="{051C34C5-143E-4E33-B41A-DFC26EC5D841}" srcOrd="0" destOrd="0" presId="urn:microsoft.com/office/officeart/2005/8/layout/default"/>
    <dgm:cxn modelId="{49BBB960-4F49-4FC9-A632-3E633D029EE0}" srcId="{DB78D775-9CE5-4023-9B6E-135797113678}" destId="{49BDFB5C-1FFF-4830-AE90-2DF8D1D6B18F}" srcOrd="2" destOrd="0" parTransId="{9B6BDF18-18F7-4383-9D40-2F8C35EFC69B}" sibTransId="{68A1941B-7A7E-4344-B635-99FC14BD1059}"/>
    <dgm:cxn modelId="{97402A41-B112-40A3-B23D-A9327AF462C0}" srcId="{DB78D775-9CE5-4023-9B6E-135797113678}" destId="{C7F6FDDB-795F-4B03-8D93-5BC4BB8F35AB}" srcOrd="1" destOrd="0" parTransId="{946A39B2-C85C-42CA-9DFF-A809D18FD9CC}" sibTransId="{0E7B8E27-EFAE-4AC7-9D0C-404077A719DA}"/>
    <dgm:cxn modelId="{B4A35C42-3E8B-4707-8B21-0CDF482F2D2A}" type="presOf" srcId="{768965F9-E8DA-4DD7-9D3A-81CD1CB0FB5E}" destId="{82AC5717-F5D6-442E-B9B1-9B1BB03E33EB}" srcOrd="0" destOrd="0" presId="urn:microsoft.com/office/officeart/2005/8/layout/default"/>
    <dgm:cxn modelId="{700D1353-13D4-4F8E-9763-1292D9AB9472}" srcId="{DB78D775-9CE5-4023-9B6E-135797113678}" destId="{BF9A7494-6D52-4C57-BA61-D68B3E2B4767}" srcOrd="5" destOrd="0" parTransId="{E93AB208-9728-41C5-95D8-F915223F34BB}" sibTransId="{A1AA5772-8604-4399-BED2-E7F2DC30BF85}"/>
    <dgm:cxn modelId="{23DE1488-6183-48D1-8A7E-B318B6E016F1}" type="presOf" srcId="{BF9A7494-6D52-4C57-BA61-D68B3E2B4767}" destId="{DA2CFED8-D36A-4794-9D5B-4A559CAA0928}" srcOrd="0" destOrd="0" presId="urn:microsoft.com/office/officeart/2005/8/layout/default"/>
    <dgm:cxn modelId="{82D91592-1927-45B3-AC77-4107342594DF}" type="presOf" srcId="{ABF7D204-7D39-4F93-A3A6-05415772A056}" destId="{1EDC9BE4-1EA6-45AB-944A-01B00A0B5FA6}" srcOrd="0" destOrd="0" presId="urn:microsoft.com/office/officeart/2005/8/layout/default"/>
    <dgm:cxn modelId="{FCEF7E9D-D9BF-446F-B2FA-E5292392EBEB}" type="presOf" srcId="{DB78D775-9CE5-4023-9B6E-135797113678}" destId="{A3A56D69-32F6-49F0-888F-74CAB9780138}" srcOrd="0" destOrd="0" presId="urn:microsoft.com/office/officeart/2005/8/layout/default"/>
    <dgm:cxn modelId="{8043B6A3-D8DD-40DB-80B9-26CD2CCA6C58}" srcId="{DB78D775-9CE5-4023-9B6E-135797113678}" destId="{ABF7D204-7D39-4F93-A3A6-05415772A056}" srcOrd="3" destOrd="0" parTransId="{46A0BB70-CA2C-4F21-892C-6CB6BEA4166F}" sibTransId="{88B0F496-8FA2-4243-A3CA-3041139E8506}"/>
    <dgm:cxn modelId="{DF83E5A3-6B5B-41D5-BBE2-9EEAA193874A}" type="presOf" srcId="{C7F6FDDB-795F-4B03-8D93-5BC4BB8F35AB}" destId="{51ABC756-5ACC-4F7A-AE72-B7CF72C38B4E}" srcOrd="0" destOrd="0" presId="urn:microsoft.com/office/officeart/2005/8/layout/default"/>
    <dgm:cxn modelId="{1B0F93AD-923A-423B-B073-4241FD087C90}" srcId="{DB78D775-9CE5-4023-9B6E-135797113678}" destId="{F7372B11-F56C-482F-A2AA-4709DB08AA6A}" srcOrd="4" destOrd="0" parTransId="{B3AE1E3B-E682-4087-A258-F26C093C32CB}" sibTransId="{F73B626B-DB41-4A35-910B-10411D5A5CA6}"/>
    <dgm:cxn modelId="{66557FCF-D9C4-4832-8E1C-282E21D255ED}" type="presOf" srcId="{49BDFB5C-1FFF-4830-AE90-2DF8D1D6B18F}" destId="{09633202-7DF9-43CF-86A9-19C793C4952F}" srcOrd="0" destOrd="0" presId="urn:microsoft.com/office/officeart/2005/8/layout/default"/>
    <dgm:cxn modelId="{2FE2EBEE-4815-4C3F-B788-596A9099564F}" srcId="{DB78D775-9CE5-4023-9B6E-135797113678}" destId="{C8E96EB3-0BC5-45C3-BD28-06D1DCCE7E95}" srcOrd="0" destOrd="0" parTransId="{67514F68-BC86-4E6F-A8F5-B2B1665DA4AA}" sibTransId="{93506C96-DD6D-4F19-8685-87EEE269A0EC}"/>
    <dgm:cxn modelId="{45D5D094-4E6D-43BE-9BC8-AD3D6506D93E}" type="presParOf" srcId="{A3A56D69-32F6-49F0-888F-74CAB9780138}" destId="{051C34C5-143E-4E33-B41A-DFC26EC5D841}" srcOrd="0" destOrd="0" presId="urn:microsoft.com/office/officeart/2005/8/layout/default"/>
    <dgm:cxn modelId="{06028ED8-F568-4DE3-9981-851F443B7DDD}" type="presParOf" srcId="{A3A56D69-32F6-49F0-888F-74CAB9780138}" destId="{80E92323-C22B-456F-AA48-8EFD0FE8B616}" srcOrd="1" destOrd="0" presId="urn:microsoft.com/office/officeart/2005/8/layout/default"/>
    <dgm:cxn modelId="{D7279AB5-B5C1-4BF7-964D-AC9C7CA3D8B3}" type="presParOf" srcId="{A3A56D69-32F6-49F0-888F-74CAB9780138}" destId="{51ABC756-5ACC-4F7A-AE72-B7CF72C38B4E}" srcOrd="2" destOrd="0" presId="urn:microsoft.com/office/officeart/2005/8/layout/default"/>
    <dgm:cxn modelId="{94C0434D-7637-480E-9F79-C0210D903C3E}" type="presParOf" srcId="{A3A56D69-32F6-49F0-888F-74CAB9780138}" destId="{8CC2E6E7-1C5B-4427-8A0A-B16A98790AFE}" srcOrd="3" destOrd="0" presId="urn:microsoft.com/office/officeart/2005/8/layout/default"/>
    <dgm:cxn modelId="{96C39130-1F78-4C88-A77F-5DBD6545F8B0}" type="presParOf" srcId="{A3A56D69-32F6-49F0-888F-74CAB9780138}" destId="{09633202-7DF9-43CF-86A9-19C793C4952F}" srcOrd="4" destOrd="0" presId="urn:microsoft.com/office/officeart/2005/8/layout/default"/>
    <dgm:cxn modelId="{F6C92971-B1B1-4CE4-BCE8-A95AA3871F1E}" type="presParOf" srcId="{A3A56D69-32F6-49F0-888F-74CAB9780138}" destId="{EDE96947-7A20-4D96-AC65-17BD05D54B9C}" srcOrd="5" destOrd="0" presId="urn:microsoft.com/office/officeart/2005/8/layout/default"/>
    <dgm:cxn modelId="{A6B7B8A4-866D-46BC-AE2B-1271B3E492AD}" type="presParOf" srcId="{A3A56D69-32F6-49F0-888F-74CAB9780138}" destId="{1EDC9BE4-1EA6-45AB-944A-01B00A0B5FA6}" srcOrd="6" destOrd="0" presId="urn:microsoft.com/office/officeart/2005/8/layout/default"/>
    <dgm:cxn modelId="{42E7CA8D-AD52-44AA-AD6A-65841CC1BFD4}" type="presParOf" srcId="{A3A56D69-32F6-49F0-888F-74CAB9780138}" destId="{9DA060F4-DDE4-4477-A367-64E8514A3991}" srcOrd="7" destOrd="0" presId="urn:microsoft.com/office/officeart/2005/8/layout/default"/>
    <dgm:cxn modelId="{BAD3DFCE-15EF-4E96-BDAA-E180040A6D6F}" type="presParOf" srcId="{A3A56D69-32F6-49F0-888F-74CAB9780138}" destId="{B85A34CE-7188-4831-9C4A-0AAEA68AF522}" srcOrd="8" destOrd="0" presId="urn:microsoft.com/office/officeart/2005/8/layout/default"/>
    <dgm:cxn modelId="{920D32D0-E46D-4168-AB52-2BF431B19452}" type="presParOf" srcId="{A3A56D69-32F6-49F0-888F-74CAB9780138}" destId="{67FD8EA2-99FE-4818-A46E-AE7A71DF6CB9}" srcOrd="9" destOrd="0" presId="urn:microsoft.com/office/officeart/2005/8/layout/default"/>
    <dgm:cxn modelId="{A3585B7E-0255-42FE-85AA-9451E1C93135}" type="presParOf" srcId="{A3A56D69-32F6-49F0-888F-74CAB9780138}" destId="{DA2CFED8-D36A-4794-9D5B-4A559CAA0928}" srcOrd="10" destOrd="0" presId="urn:microsoft.com/office/officeart/2005/8/layout/default"/>
    <dgm:cxn modelId="{A258845D-B364-4B4A-AF32-A65FB8F27DA9}" type="presParOf" srcId="{A3A56D69-32F6-49F0-888F-74CAB9780138}" destId="{1B0D9D4E-04F3-47F4-9F86-B641F330A96F}" srcOrd="11" destOrd="0" presId="urn:microsoft.com/office/officeart/2005/8/layout/default"/>
    <dgm:cxn modelId="{ECCCE636-C82C-4199-8D13-B3E688613A17}" type="presParOf" srcId="{A3A56D69-32F6-49F0-888F-74CAB9780138}" destId="{82AC5717-F5D6-442E-B9B1-9B1BB03E33EB}"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F886D-5C50-421A-BDF9-CBE35E3F01AF}" type="doc">
      <dgm:prSet loTypeId="urn:microsoft.com/office/officeart/2005/8/layout/cycle8" loCatId="cycle" qsTypeId="urn:microsoft.com/office/officeart/2005/8/quickstyle/simple1" qsCatId="simple" csTypeId="urn:microsoft.com/office/officeart/2005/8/colors/accent1_1" csCatId="accent1" phldr="1"/>
      <dgm:spPr/>
    </dgm:pt>
    <dgm:pt modelId="{9FD5A80C-6C51-4100-884A-4F3C93D11349}">
      <dgm:prSet phldrT="[Text]" phldr="1"/>
      <dgm:spPr/>
      <dgm:t>
        <a:bodyPr/>
        <a:lstStyle/>
        <a:p>
          <a:endParaRPr lang="en-GB" dirty="0"/>
        </a:p>
      </dgm:t>
    </dgm:pt>
    <dgm:pt modelId="{A25BFEAF-F55A-4B7F-BD7B-9E7BD6CA7D38}" type="parTrans" cxnId="{B374C5F5-D8C8-481A-9AAE-03174A06F52C}">
      <dgm:prSet/>
      <dgm:spPr/>
      <dgm:t>
        <a:bodyPr/>
        <a:lstStyle/>
        <a:p>
          <a:endParaRPr lang="en-GB"/>
        </a:p>
      </dgm:t>
    </dgm:pt>
    <dgm:pt modelId="{096CB0EE-B942-41BD-8472-819EF2C4B251}" type="sibTrans" cxnId="{B374C5F5-D8C8-481A-9AAE-03174A06F52C}">
      <dgm:prSet/>
      <dgm:spPr/>
      <dgm:t>
        <a:bodyPr/>
        <a:lstStyle/>
        <a:p>
          <a:endParaRPr lang="en-GB"/>
        </a:p>
      </dgm:t>
    </dgm:pt>
    <dgm:pt modelId="{1B05FD65-BE70-4758-B17A-12F6057510BD}">
      <dgm:prSet phldrT="[Text]" phldr="1"/>
      <dgm:spPr/>
      <dgm:t>
        <a:bodyPr/>
        <a:lstStyle/>
        <a:p>
          <a:endParaRPr lang="en-GB" dirty="0"/>
        </a:p>
      </dgm:t>
    </dgm:pt>
    <dgm:pt modelId="{B017D5C0-676B-459F-B8AA-8711F0F86CBD}" type="parTrans" cxnId="{B09855ED-6720-4FEE-89B8-795922D4C6A9}">
      <dgm:prSet/>
      <dgm:spPr/>
      <dgm:t>
        <a:bodyPr/>
        <a:lstStyle/>
        <a:p>
          <a:endParaRPr lang="en-GB"/>
        </a:p>
      </dgm:t>
    </dgm:pt>
    <dgm:pt modelId="{74CE965E-1282-4FDE-AC23-0E2A9A3CB2D6}" type="sibTrans" cxnId="{B09855ED-6720-4FEE-89B8-795922D4C6A9}">
      <dgm:prSet/>
      <dgm:spPr/>
      <dgm:t>
        <a:bodyPr/>
        <a:lstStyle/>
        <a:p>
          <a:endParaRPr lang="en-GB"/>
        </a:p>
      </dgm:t>
    </dgm:pt>
    <dgm:pt modelId="{EA80C15C-FEFC-438D-8876-3904ADBD5CD3}">
      <dgm:prSet phldrT="[Text]" phldr="1"/>
      <dgm:spPr/>
      <dgm:t>
        <a:bodyPr/>
        <a:lstStyle/>
        <a:p>
          <a:endParaRPr lang="en-GB" dirty="0"/>
        </a:p>
      </dgm:t>
    </dgm:pt>
    <dgm:pt modelId="{F810897E-5751-42C5-B8F2-98D0A26BAD33}" type="sibTrans" cxnId="{62F4929B-DFB3-4031-9265-B9957FCFE00E}">
      <dgm:prSet/>
      <dgm:spPr/>
      <dgm:t>
        <a:bodyPr/>
        <a:lstStyle/>
        <a:p>
          <a:endParaRPr lang="en-GB"/>
        </a:p>
      </dgm:t>
    </dgm:pt>
    <dgm:pt modelId="{7C949086-37EB-4E03-AD66-25BCC2CC63BC}" type="parTrans" cxnId="{62F4929B-DFB3-4031-9265-B9957FCFE00E}">
      <dgm:prSet/>
      <dgm:spPr/>
      <dgm:t>
        <a:bodyPr/>
        <a:lstStyle/>
        <a:p>
          <a:endParaRPr lang="en-GB"/>
        </a:p>
      </dgm:t>
    </dgm:pt>
    <dgm:pt modelId="{CD2CE359-0FC1-4B5F-8DA2-CB98DC79AE7C}" type="pres">
      <dgm:prSet presAssocID="{DC7F886D-5C50-421A-BDF9-CBE35E3F01AF}" presName="compositeShape" presStyleCnt="0">
        <dgm:presLayoutVars>
          <dgm:chMax val="7"/>
          <dgm:dir/>
          <dgm:resizeHandles val="exact"/>
        </dgm:presLayoutVars>
      </dgm:prSet>
      <dgm:spPr/>
    </dgm:pt>
    <dgm:pt modelId="{C726F539-70AD-48E2-B041-5548F5C703EA}" type="pres">
      <dgm:prSet presAssocID="{DC7F886D-5C50-421A-BDF9-CBE35E3F01AF}" presName="wedge1" presStyleLbl="node1" presStyleIdx="0" presStyleCnt="3"/>
      <dgm:spPr/>
    </dgm:pt>
    <dgm:pt modelId="{4E042E6B-75D3-4109-887D-4522FB62A85C}" type="pres">
      <dgm:prSet presAssocID="{DC7F886D-5C50-421A-BDF9-CBE35E3F01AF}" presName="dummy1a" presStyleCnt="0"/>
      <dgm:spPr/>
    </dgm:pt>
    <dgm:pt modelId="{B323F06C-C5A9-4C37-BB3E-9400D4B6C88E}" type="pres">
      <dgm:prSet presAssocID="{DC7F886D-5C50-421A-BDF9-CBE35E3F01AF}" presName="dummy1b" presStyleCnt="0"/>
      <dgm:spPr/>
    </dgm:pt>
    <dgm:pt modelId="{47F5C323-615E-4DFB-8EC6-45FCBEAB5FC7}" type="pres">
      <dgm:prSet presAssocID="{DC7F886D-5C50-421A-BDF9-CBE35E3F01AF}" presName="wedge1Tx" presStyleLbl="node1" presStyleIdx="0" presStyleCnt="3">
        <dgm:presLayoutVars>
          <dgm:chMax val="0"/>
          <dgm:chPref val="0"/>
          <dgm:bulletEnabled val="1"/>
        </dgm:presLayoutVars>
      </dgm:prSet>
      <dgm:spPr/>
    </dgm:pt>
    <dgm:pt modelId="{ED4F1930-B51D-40D4-8283-15E617400FAD}" type="pres">
      <dgm:prSet presAssocID="{DC7F886D-5C50-421A-BDF9-CBE35E3F01AF}" presName="wedge2" presStyleLbl="node1" presStyleIdx="1" presStyleCnt="3"/>
      <dgm:spPr/>
    </dgm:pt>
    <dgm:pt modelId="{791DF059-38D9-423E-B03D-D10E6C0C780B}" type="pres">
      <dgm:prSet presAssocID="{DC7F886D-5C50-421A-BDF9-CBE35E3F01AF}" presName="dummy2a" presStyleCnt="0"/>
      <dgm:spPr/>
    </dgm:pt>
    <dgm:pt modelId="{70873C12-B80E-48E1-B2F2-D2E3B3CD99E6}" type="pres">
      <dgm:prSet presAssocID="{DC7F886D-5C50-421A-BDF9-CBE35E3F01AF}" presName="dummy2b" presStyleCnt="0"/>
      <dgm:spPr/>
    </dgm:pt>
    <dgm:pt modelId="{2B678984-C516-4E05-AAA3-860EDCDC04D3}" type="pres">
      <dgm:prSet presAssocID="{DC7F886D-5C50-421A-BDF9-CBE35E3F01AF}" presName="wedge2Tx" presStyleLbl="node1" presStyleIdx="1" presStyleCnt="3">
        <dgm:presLayoutVars>
          <dgm:chMax val="0"/>
          <dgm:chPref val="0"/>
          <dgm:bulletEnabled val="1"/>
        </dgm:presLayoutVars>
      </dgm:prSet>
      <dgm:spPr/>
    </dgm:pt>
    <dgm:pt modelId="{54F2ABE4-CA4E-466C-850D-B238EEB08CC1}" type="pres">
      <dgm:prSet presAssocID="{DC7F886D-5C50-421A-BDF9-CBE35E3F01AF}" presName="wedge3" presStyleLbl="node1" presStyleIdx="2" presStyleCnt="3"/>
      <dgm:spPr/>
    </dgm:pt>
    <dgm:pt modelId="{99EF3A55-5316-4090-8AC6-26D1B5AD2F42}" type="pres">
      <dgm:prSet presAssocID="{DC7F886D-5C50-421A-BDF9-CBE35E3F01AF}" presName="dummy3a" presStyleCnt="0"/>
      <dgm:spPr/>
    </dgm:pt>
    <dgm:pt modelId="{244BFFE0-07FB-4C6A-A530-DFC4CCF77758}" type="pres">
      <dgm:prSet presAssocID="{DC7F886D-5C50-421A-BDF9-CBE35E3F01AF}" presName="dummy3b" presStyleCnt="0"/>
      <dgm:spPr/>
    </dgm:pt>
    <dgm:pt modelId="{557179C2-8429-4A06-99EA-52D74462F61A}" type="pres">
      <dgm:prSet presAssocID="{DC7F886D-5C50-421A-BDF9-CBE35E3F01AF}" presName="wedge3Tx" presStyleLbl="node1" presStyleIdx="2" presStyleCnt="3">
        <dgm:presLayoutVars>
          <dgm:chMax val="0"/>
          <dgm:chPref val="0"/>
          <dgm:bulletEnabled val="1"/>
        </dgm:presLayoutVars>
      </dgm:prSet>
      <dgm:spPr/>
    </dgm:pt>
    <dgm:pt modelId="{0460DE0B-27B7-410F-8E8A-26009BB47260}" type="pres">
      <dgm:prSet presAssocID="{096CB0EE-B942-41BD-8472-819EF2C4B251}" presName="arrowWedge1" presStyleLbl="fgSibTrans2D1" presStyleIdx="0" presStyleCnt="3"/>
      <dgm:spPr/>
    </dgm:pt>
    <dgm:pt modelId="{DD4002BD-E64C-46FA-A97B-7BDB6AF324B0}" type="pres">
      <dgm:prSet presAssocID="{74CE965E-1282-4FDE-AC23-0E2A9A3CB2D6}" presName="arrowWedge2" presStyleLbl="fgSibTrans2D1" presStyleIdx="1" presStyleCnt="3"/>
      <dgm:spPr/>
    </dgm:pt>
    <dgm:pt modelId="{05AF8C65-1165-4B27-A0FA-8FFA0AF0D3C2}" type="pres">
      <dgm:prSet presAssocID="{F810897E-5751-42C5-B8F2-98D0A26BAD33}" presName="arrowWedge3" presStyleLbl="fgSibTrans2D1" presStyleIdx="2" presStyleCnt="3"/>
      <dgm:spPr/>
    </dgm:pt>
  </dgm:ptLst>
  <dgm:cxnLst>
    <dgm:cxn modelId="{AA367106-B56C-4402-B9B4-B21789BAA215}" type="presOf" srcId="{DC7F886D-5C50-421A-BDF9-CBE35E3F01AF}" destId="{CD2CE359-0FC1-4B5F-8DA2-CB98DC79AE7C}" srcOrd="0" destOrd="0" presId="urn:microsoft.com/office/officeart/2005/8/layout/cycle8"/>
    <dgm:cxn modelId="{A235AF06-4E93-4B35-92C6-2368DA4D8C22}" type="presOf" srcId="{EA80C15C-FEFC-438D-8876-3904ADBD5CD3}" destId="{54F2ABE4-CA4E-466C-850D-B238EEB08CC1}" srcOrd="0" destOrd="0" presId="urn:microsoft.com/office/officeart/2005/8/layout/cycle8"/>
    <dgm:cxn modelId="{61123320-01BE-4B76-A764-D6D70E4D86E5}" type="presOf" srcId="{1B05FD65-BE70-4758-B17A-12F6057510BD}" destId="{2B678984-C516-4E05-AAA3-860EDCDC04D3}" srcOrd="1" destOrd="0" presId="urn:microsoft.com/office/officeart/2005/8/layout/cycle8"/>
    <dgm:cxn modelId="{739F7C8D-5405-4A5F-A0F2-E535A67EA6C5}" type="presOf" srcId="{EA80C15C-FEFC-438D-8876-3904ADBD5CD3}" destId="{557179C2-8429-4A06-99EA-52D74462F61A}" srcOrd="1" destOrd="0" presId="urn:microsoft.com/office/officeart/2005/8/layout/cycle8"/>
    <dgm:cxn modelId="{62F4929B-DFB3-4031-9265-B9957FCFE00E}" srcId="{DC7F886D-5C50-421A-BDF9-CBE35E3F01AF}" destId="{EA80C15C-FEFC-438D-8876-3904ADBD5CD3}" srcOrd="2" destOrd="0" parTransId="{7C949086-37EB-4E03-AD66-25BCC2CC63BC}" sibTransId="{F810897E-5751-42C5-B8F2-98D0A26BAD33}"/>
    <dgm:cxn modelId="{381E84B1-F6BA-4A70-A105-AE4447B3FCD9}" type="presOf" srcId="{1B05FD65-BE70-4758-B17A-12F6057510BD}" destId="{ED4F1930-B51D-40D4-8283-15E617400FAD}" srcOrd="0" destOrd="0" presId="urn:microsoft.com/office/officeart/2005/8/layout/cycle8"/>
    <dgm:cxn modelId="{5832F4B6-E846-4481-AD9E-55B8E1A6DD6C}" type="presOf" srcId="{9FD5A80C-6C51-4100-884A-4F3C93D11349}" destId="{C726F539-70AD-48E2-B041-5548F5C703EA}" srcOrd="0" destOrd="0" presId="urn:microsoft.com/office/officeart/2005/8/layout/cycle8"/>
    <dgm:cxn modelId="{AA0ED8BD-BC1E-4DD3-AA43-A0D048B69CD7}" type="presOf" srcId="{9FD5A80C-6C51-4100-884A-4F3C93D11349}" destId="{47F5C323-615E-4DFB-8EC6-45FCBEAB5FC7}" srcOrd="1" destOrd="0" presId="urn:microsoft.com/office/officeart/2005/8/layout/cycle8"/>
    <dgm:cxn modelId="{B09855ED-6720-4FEE-89B8-795922D4C6A9}" srcId="{DC7F886D-5C50-421A-BDF9-CBE35E3F01AF}" destId="{1B05FD65-BE70-4758-B17A-12F6057510BD}" srcOrd="1" destOrd="0" parTransId="{B017D5C0-676B-459F-B8AA-8711F0F86CBD}" sibTransId="{74CE965E-1282-4FDE-AC23-0E2A9A3CB2D6}"/>
    <dgm:cxn modelId="{B374C5F5-D8C8-481A-9AAE-03174A06F52C}" srcId="{DC7F886D-5C50-421A-BDF9-CBE35E3F01AF}" destId="{9FD5A80C-6C51-4100-884A-4F3C93D11349}" srcOrd="0" destOrd="0" parTransId="{A25BFEAF-F55A-4B7F-BD7B-9E7BD6CA7D38}" sibTransId="{096CB0EE-B942-41BD-8472-819EF2C4B251}"/>
    <dgm:cxn modelId="{381D00B0-E8C8-4A2D-84DF-44F9B5C92876}" type="presParOf" srcId="{CD2CE359-0FC1-4B5F-8DA2-CB98DC79AE7C}" destId="{C726F539-70AD-48E2-B041-5548F5C703EA}" srcOrd="0" destOrd="0" presId="urn:microsoft.com/office/officeart/2005/8/layout/cycle8"/>
    <dgm:cxn modelId="{7193E2C0-7F1E-439A-8B5B-E021F227ED22}" type="presParOf" srcId="{CD2CE359-0FC1-4B5F-8DA2-CB98DC79AE7C}" destId="{4E042E6B-75D3-4109-887D-4522FB62A85C}" srcOrd="1" destOrd="0" presId="urn:microsoft.com/office/officeart/2005/8/layout/cycle8"/>
    <dgm:cxn modelId="{C7360646-FD1C-4E1B-9A41-DE96040DD169}" type="presParOf" srcId="{CD2CE359-0FC1-4B5F-8DA2-CB98DC79AE7C}" destId="{B323F06C-C5A9-4C37-BB3E-9400D4B6C88E}" srcOrd="2" destOrd="0" presId="urn:microsoft.com/office/officeart/2005/8/layout/cycle8"/>
    <dgm:cxn modelId="{5B449887-D7EA-442A-A452-88B0D958DBE5}" type="presParOf" srcId="{CD2CE359-0FC1-4B5F-8DA2-CB98DC79AE7C}" destId="{47F5C323-615E-4DFB-8EC6-45FCBEAB5FC7}" srcOrd="3" destOrd="0" presId="urn:microsoft.com/office/officeart/2005/8/layout/cycle8"/>
    <dgm:cxn modelId="{527E599A-26CE-4B55-9A33-F399F06F8C60}" type="presParOf" srcId="{CD2CE359-0FC1-4B5F-8DA2-CB98DC79AE7C}" destId="{ED4F1930-B51D-40D4-8283-15E617400FAD}" srcOrd="4" destOrd="0" presId="urn:microsoft.com/office/officeart/2005/8/layout/cycle8"/>
    <dgm:cxn modelId="{A4DF0781-555C-4E37-B668-A27679E4CD9B}" type="presParOf" srcId="{CD2CE359-0FC1-4B5F-8DA2-CB98DC79AE7C}" destId="{791DF059-38D9-423E-B03D-D10E6C0C780B}" srcOrd="5" destOrd="0" presId="urn:microsoft.com/office/officeart/2005/8/layout/cycle8"/>
    <dgm:cxn modelId="{95E27E88-F50D-4061-B889-F981C111C867}" type="presParOf" srcId="{CD2CE359-0FC1-4B5F-8DA2-CB98DC79AE7C}" destId="{70873C12-B80E-48E1-B2F2-D2E3B3CD99E6}" srcOrd="6" destOrd="0" presId="urn:microsoft.com/office/officeart/2005/8/layout/cycle8"/>
    <dgm:cxn modelId="{ADA5FF56-508D-4CFA-B053-2BEBA7BAA291}" type="presParOf" srcId="{CD2CE359-0FC1-4B5F-8DA2-CB98DC79AE7C}" destId="{2B678984-C516-4E05-AAA3-860EDCDC04D3}" srcOrd="7" destOrd="0" presId="urn:microsoft.com/office/officeart/2005/8/layout/cycle8"/>
    <dgm:cxn modelId="{AF891585-00C6-4308-BBE9-A2C8E36E6C79}" type="presParOf" srcId="{CD2CE359-0FC1-4B5F-8DA2-CB98DC79AE7C}" destId="{54F2ABE4-CA4E-466C-850D-B238EEB08CC1}" srcOrd="8" destOrd="0" presId="urn:microsoft.com/office/officeart/2005/8/layout/cycle8"/>
    <dgm:cxn modelId="{181F3D63-AF0B-47D6-9EA4-A53349C99671}" type="presParOf" srcId="{CD2CE359-0FC1-4B5F-8DA2-CB98DC79AE7C}" destId="{99EF3A55-5316-4090-8AC6-26D1B5AD2F42}" srcOrd="9" destOrd="0" presId="urn:microsoft.com/office/officeart/2005/8/layout/cycle8"/>
    <dgm:cxn modelId="{16B380AC-8677-4A38-8729-BB909A77DADA}" type="presParOf" srcId="{CD2CE359-0FC1-4B5F-8DA2-CB98DC79AE7C}" destId="{244BFFE0-07FB-4C6A-A530-DFC4CCF77758}" srcOrd="10" destOrd="0" presId="urn:microsoft.com/office/officeart/2005/8/layout/cycle8"/>
    <dgm:cxn modelId="{53B9DD1B-6A1B-4002-9A19-81896DE4075E}" type="presParOf" srcId="{CD2CE359-0FC1-4B5F-8DA2-CB98DC79AE7C}" destId="{557179C2-8429-4A06-99EA-52D74462F61A}" srcOrd="11" destOrd="0" presId="urn:microsoft.com/office/officeart/2005/8/layout/cycle8"/>
    <dgm:cxn modelId="{AAB2B1DA-7F4E-4FBB-9356-D79E0B47B0B7}" type="presParOf" srcId="{CD2CE359-0FC1-4B5F-8DA2-CB98DC79AE7C}" destId="{0460DE0B-27B7-410F-8E8A-26009BB47260}" srcOrd="12" destOrd="0" presId="urn:microsoft.com/office/officeart/2005/8/layout/cycle8"/>
    <dgm:cxn modelId="{EBB7EEAC-38EC-4BED-9179-C8BC2BBBDE98}" type="presParOf" srcId="{CD2CE359-0FC1-4B5F-8DA2-CB98DC79AE7C}" destId="{DD4002BD-E64C-46FA-A97B-7BDB6AF324B0}" srcOrd="13" destOrd="0" presId="urn:microsoft.com/office/officeart/2005/8/layout/cycle8"/>
    <dgm:cxn modelId="{E209D986-58DC-40C7-AB97-916C4975F7FD}" type="presParOf" srcId="{CD2CE359-0FC1-4B5F-8DA2-CB98DC79AE7C}" destId="{05AF8C65-1165-4B27-A0FA-8FFA0AF0D3C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3E4314-9F4F-4568-823A-70DE39C99FE4}" type="doc">
      <dgm:prSet loTypeId="urn:microsoft.com/office/officeart/2005/8/layout/chevron2" loCatId="process" qsTypeId="urn:microsoft.com/office/officeart/2005/8/quickstyle/simple1" qsCatId="simple" csTypeId="urn:microsoft.com/office/officeart/2005/8/colors/accent1_3" csCatId="accent1" phldr="1"/>
      <dgm:spPr/>
      <dgm:t>
        <a:bodyPr/>
        <a:lstStyle/>
        <a:p>
          <a:endParaRPr lang="en-GB"/>
        </a:p>
      </dgm:t>
    </dgm:pt>
    <dgm:pt modelId="{5C2284E5-E894-4910-A229-BF464D24DAAF}">
      <dgm:prSet phldrT="[Text]" phldr="1"/>
      <dgm:spPr/>
      <dgm:t>
        <a:bodyPr/>
        <a:lstStyle/>
        <a:p>
          <a:endParaRPr lang="en-GB" dirty="0"/>
        </a:p>
      </dgm:t>
    </dgm:pt>
    <dgm:pt modelId="{28140EB2-A6B0-4E5E-813B-6285599DBB77}" type="parTrans" cxnId="{A1F8DD04-8DCB-4048-B16E-D8F0162FAE3E}">
      <dgm:prSet/>
      <dgm:spPr/>
      <dgm:t>
        <a:bodyPr/>
        <a:lstStyle/>
        <a:p>
          <a:endParaRPr lang="en-GB"/>
        </a:p>
      </dgm:t>
    </dgm:pt>
    <dgm:pt modelId="{71ADF2D5-966D-4192-A3E7-C325ECC96EFC}" type="sibTrans" cxnId="{A1F8DD04-8DCB-4048-B16E-D8F0162FAE3E}">
      <dgm:prSet/>
      <dgm:spPr/>
      <dgm:t>
        <a:bodyPr/>
        <a:lstStyle/>
        <a:p>
          <a:endParaRPr lang="en-GB"/>
        </a:p>
      </dgm:t>
    </dgm:pt>
    <dgm:pt modelId="{DB458935-6932-4018-8E59-393E3234FA79}">
      <dgm:prSet phldrT="[Text]" custT="1"/>
      <dgm:spPr/>
      <dgm:t>
        <a:bodyPr/>
        <a:lstStyle/>
        <a:p>
          <a:r>
            <a:rPr lang="en-GB" sz="2800" dirty="0">
              <a:latin typeface="Montserrat" panose="00000500000000000000" pitchFamily="2" charset="0"/>
            </a:rPr>
            <a:t>National Curriculum </a:t>
          </a:r>
          <a:endParaRPr lang="en-GB" sz="4500" dirty="0">
            <a:latin typeface="Montserrat" panose="00000500000000000000" pitchFamily="2" charset="0"/>
          </a:endParaRPr>
        </a:p>
      </dgm:t>
    </dgm:pt>
    <dgm:pt modelId="{9F83A1CB-319D-4B65-9CA0-ED4F3610EEF8}" type="parTrans" cxnId="{8C6AC42A-6922-4B27-97C1-68B4CB83C1DF}">
      <dgm:prSet/>
      <dgm:spPr/>
      <dgm:t>
        <a:bodyPr/>
        <a:lstStyle/>
        <a:p>
          <a:endParaRPr lang="en-GB"/>
        </a:p>
      </dgm:t>
    </dgm:pt>
    <dgm:pt modelId="{A73C224E-AAB8-459C-98E6-B512BCE8464C}" type="sibTrans" cxnId="{8C6AC42A-6922-4B27-97C1-68B4CB83C1DF}">
      <dgm:prSet/>
      <dgm:spPr/>
      <dgm:t>
        <a:bodyPr/>
        <a:lstStyle/>
        <a:p>
          <a:endParaRPr lang="en-GB"/>
        </a:p>
      </dgm:t>
    </dgm:pt>
    <dgm:pt modelId="{301AF4C5-E2AA-44A4-8082-21E104E62E30}">
      <dgm:prSet phldrT="[Text]" phldr="1"/>
      <dgm:spPr/>
      <dgm:t>
        <a:bodyPr/>
        <a:lstStyle/>
        <a:p>
          <a:endParaRPr lang="en-GB" dirty="0"/>
        </a:p>
      </dgm:t>
    </dgm:pt>
    <dgm:pt modelId="{19EF72C8-940D-4738-A961-46D4BCF3EA58}" type="parTrans" cxnId="{894094DE-7694-42F9-90D4-5AD99976AA7F}">
      <dgm:prSet/>
      <dgm:spPr/>
      <dgm:t>
        <a:bodyPr/>
        <a:lstStyle/>
        <a:p>
          <a:endParaRPr lang="en-GB"/>
        </a:p>
      </dgm:t>
    </dgm:pt>
    <dgm:pt modelId="{CFAD62E9-7BAD-4972-AD08-27EBFEFC8C4C}" type="sibTrans" cxnId="{894094DE-7694-42F9-90D4-5AD99976AA7F}">
      <dgm:prSet/>
      <dgm:spPr/>
      <dgm:t>
        <a:bodyPr/>
        <a:lstStyle/>
        <a:p>
          <a:endParaRPr lang="en-GB"/>
        </a:p>
      </dgm:t>
    </dgm:pt>
    <dgm:pt modelId="{8F9BA4E7-8B42-43AC-BFE3-79F59CF3DE62}">
      <dgm:prSet phldrT="[Text]" custT="1"/>
      <dgm:spPr/>
      <dgm:t>
        <a:bodyPr/>
        <a:lstStyle/>
        <a:p>
          <a:r>
            <a:rPr lang="en-GB" sz="2800" dirty="0">
              <a:latin typeface="Montserrat" panose="00000500000000000000" pitchFamily="2" charset="0"/>
            </a:rPr>
            <a:t>Year Group Expectations </a:t>
          </a:r>
          <a:endParaRPr lang="en-GB" sz="4000" dirty="0">
            <a:latin typeface="Montserrat" panose="00000500000000000000" pitchFamily="2" charset="0"/>
          </a:endParaRPr>
        </a:p>
      </dgm:t>
    </dgm:pt>
    <dgm:pt modelId="{B226B86C-F86B-4AF2-9737-30013C83D9CE}" type="parTrans" cxnId="{D7EBFD87-F89B-48AC-8563-5DDF2C27C506}">
      <dgm:prSet/>
      <dgm:spPr/>
      <dgm:t>
        <a:bodyPr/>
        <a:lstStyle/>
        <a:p>
          <a:endParaRPr lang="en-GB"/>
        </a:p>
      </dgm:t>
    </dgm:pt>
    <dgm:pt modelId="{423B1624-AA01-4696-BEDF-FC66DAAAFF88}" type="sibTrans" cxnId="{D7EBFD87-F89B-48AC-8563-5DDF2C27C506}">
      <dgm:prSet/>
      <dgm:spPr/>
      <dgm:t>
        <a:bodyPr/>
        <a:lstStyle/>
        <a:p>
          <a:endParaRPr lang="en-GB"/>
        </a:p>
      </dgm:t>
    </dgm:pt>
    <dgm:pt modelId="{23E888FC-278F-4716-A30C-B729D0D46E8C}">
      <dgm:prSet phldrT="[Text]" phldr="1"/>
      <dgm:spPr/>
      <dgm:t>
        <a:bodyPr/>
        <a:lstStyle/>
        <a:p>
          <a:endParaRPr lang="en-GB" dirty="0"/>
        </a:p>
      </dgm:t>
    </dgm:pt>
    <dgm:pt modelId="{A54A3911-857C-4C07-A0BD-45D73BEEAFD2}" type="parTrans" cxnId="{6B09E384-95BE-44E1-BBCA-E67AD054B4F8}">
      <dgm:prSet/>
      <dgm:spPr/>
      <dgm:t>
        <a:bodyPr/>
        <a:lstStyle/>
        <a:p>
          <a:endParaRPr lang="en-GB"/>
        </a:p>
      </dgm:t>
    </dgm:pt>
    <dgm:pt modelId="{230D9756-0D10-424B-8E0B-4EE2B3E0285F}" type="sibTrans" cxnId="{6B09E384-95BE-44E1-BBCA-E67AD054B4F8}">
      <dgm:prSet/>
      <dgm:spPr/>
      <dgm:t>
        <a:bodyPr/>
        <a:lstStyle/>
        <a:p>
          <a:endParaRPr lang="en-GB"/>
        </a:p>
      </dgm:t>
    </dgm:pt>
    <dgm:pt modelId="{4D579C67-C9AD-44C5-9E78-95E39860DA8C}">
      <dgm:prSet phldrT="[Text]" custT="1"/>
      <dgm:spPr/>
      <dgm:t>
        <a:bodyPr/>
        <a:lstStyle/>
        <a:p>
          <a:r>
            <a:rPr lang="en-GB" sz="2800" dirty="0">
              <a:latin typeface="Montserrat" panose="00000500000000000000" pitchFamily="2" charset="0"/>
            </a:rPr>
            <a:t>PIVATS Milestones</a:t>
          </a:r>
        </a:p>
      </dgm:t>
    </dgm:pt>
    <dgm:pt modelId="{022257D4-6FA7-4136-B090-42EC628236BB}" type="parTrans" cxnId="{0E5335B0-7E3D-485A-908C-F7EC8753182F}">
      <dgm:prSet/>
      <dgm:spPr/>
      <dgm:t>
        <a:bodyPr/>
        <a:lstStyle/>
        <a:p>
          <a:endParaRPr lang="en-GB"/>
        </a:p>
      </dgm:t>
    </dgm:pt>
    <dgm:pt modelId="{BF2C806C-3B28-4055-AC44-FAD7724C4857}" type="sibTrans" cxnId="{0E5335B0-7E3D-485A-908C-F7EC8753182F}">
      <dgm:prSet/>
      <dgm:spPr/>
      <dgm:t>
        <a:bodyPr/>
        <a:lstStyle/>
        <a:p>
          <a:endParaRPr lang="en-GB"/>
        </a:p>
      </dgm:t>
    </dgm:pt>
    <dgm:pt modelId="{125A43D4-E29E-442D-8DFF-6F73DD5A5DC3}">
      <dgm:prSet/>
      <dgm:spPr/>
      <dgm:t>
        <a:bodyPr/>
        <a:lstStyle/>
        <a:p>
          <a:endParaRPr lang="en-GB" dirty="0"/>
        </a:p>
      </dgm:t>
    </dgm:pt>
    <dgm:pt modelId="{6DF6770B-9DF2-439D-B2B1-3EC6D6DE9BE2}" type="parTrans" cxnId="{64C592CA-D49A-4A31-A6B0-8FC897A1BDF8}">
      <dgm:prSet/>
      <dgm:spPr/>
      <dgm:t>
        <a:bodyPr/>
        <a:lstStyle/>
        <a:p>
          <a:endParaRPr lang="en-GB"/>
        </a:p>
      </dgm:t>
    </dgm:pt>
    <dgm:pt modelId="{4467DF78-DA09-4A8A-83FB-DE00374D68C3}" type="sibTrans" cxnId="{64C592CA-D49A-4A31-A6B0-8FC897A1BDF8}">
      <dgm:prSet/>
      <dgm:spPr/>
      <dgm:t>
        <a:bodyPr/>
        <a:lstStyle/>
        <a:p>
          <a:endParaRPr lang="en-GB"/>
        </a:p>
      </dgm:t>
    </dgm:pt>
    <dgm:pt modelId="{0B46C26B-5999-433B-B746-2264DE809A59}">
      <dgm:prSet/>
      <dgm:spPr/>
      <dgm:t>
        <a:bodyPr/>
        <a:lstStyle/>
        <a:p>
          <a:endParaRPr lang="en-GB" dirty="0"/>
        </a:p>
      </dgm:t>
    </dgm:pt>
    <dgm:pt modelId="{B61EFA7D-FF61-4E5F-8FB1-E78DFFF3BE9C}" type="sibTrans" cxnId="{F8866353-BEAE-49AE-85FC-D7B9328F0FCC}">
      <dgm:prSet/>
      <dgm:spPr/>
      <dgm:t>
        <a:bodyPr/>
        <a:lstStyle/>
        <a:p>
          <a:endParaRPr lang="en-GB"/>
        </a:p>
      </dgm:t>
    </dgm:pt>
    <dgm:pt modelId="{54D60CAD-A69F-4D3A-8E06-8DE877C82D26}" type="parTrans" cxnId="{F8866353-BEAE-49AE-85FC-D7B9328F0FCC}">
      <dgm:prSet/>
      <dgm:spPr/>
      <dgm:t>
        <a:bodyPr/>
        <a:lstStyle/>
        <a:p>
          <a:endParaRPr lang="en-GB"/>
        </a:p>
      </dgm:t>
    </dgm:pt>
    <dgm:pt modelId="{B5513801-97EE-4A5A-B671-8BE037F6A6C6}">
      <dgm:prSet custT="1"/>
      <dgm:spPr/>
      <dgm:t>
        <a:bodyPr/>
        <a:lstStyle/>
        <a:p>
          <a:pPr algn="l"/>
          <a:r>
            <a:rPr lang="en-GB" sz="2800" dirty="0">
              <a:latin typeface="Montserrat" panose="00000500000000000000" pitchFamily="2" charset="0"/>
            </a:rPr>
            <a:t>Stages 1-3</a:t>
          </a:r>
          <a:endParaRPr lang="en-GB" sz="4500" dirty="0">
            <a:latin typeface="Montserrat" panose="00000500000000000000" pitchFamily="2" charset="0"/>
          </a:endParaRPr>
        </a:p>
      </dgm:t>
    </dgm:pt>
    <dgm:pt modelId="{E8DB9319-14BB-4787-BD67-935708134939}" type="parTrans" cxnId="{85B6D4F8-679A-42F7-9B36-0E7FC088C041}">
      <dgm:prSet/>
      <dgm:spPr/>
      <dgm:t>
        <a:bodyPr/>
        <a:lstStyle/>
        <a:p>
          <a:endParaRPr lang="en-GB"/>
        </a:p>
      </dgm:t>
    </dgm:pt>
    <dgm:pt modelId="{A3C91493-112F-4604-9874-249A109B6978}" type="sibTrans" cxnId="{85B6D4F8-679A-42F7-9B36-0E7FC088C041}">
      <dgm:prSet/>
      <dgm:spPr/>
      <dgm:t>
        <a:bodyPr/>
        <a:lstStyle/>
        <a:p>
          <a:endParaRPr lang="en-GB"/>
        </a:p>
      </dgm:t>
    </dgm:pt>
    <dgm:pt modelId="{341AECE6-BB7D-4EDE-B0D5-309D94ACB894}">
      <dgm:prSet custT="1"/>
      <dgm:spPr>
        <a:blipFill rotWithShape="0">
          <a:blip xmlns:r="http://schemas.openxmlformats.org/officeDocument/2006/relationships" r:embed="rId1"/>
          <a:srcRect/>
          <a:stretch>
            <a:fillRect l="-5000" r="-5000"/>
          </a:stretch>
        </a:blipFill>
      </dgm:spPr>
      <dgm:t>
        <a:bodyPr/>
        <a:lstStyle/>
        <a:p>
          <a:pPr algn="l"/>
          <a:r>
            <a:rPr lang="en-GB" sz="2800" dirty="0">
              <a:latin typeface="Montserrat" panose="00000500000000000000" pitchFamily="2" charset="0"/>
            </a:rPr>
            <a:t>e     d     c     b      a     </a:t>
          </a:r>
        </a:p>
      </dgm:t>
    </dgm:pt>
    <dgm:pt modelId="{7873DFF6-56BD-49DE-B3D4-5C44A05EF575}" type="parTrans" cxnId="{0458920D-25B9-4997-975D-25E354A26E83}">
      <dgm:prSet/>
      <dgm:spPr/>
      <dgm:t>
        <a:bodyPr/>
        <a:lstStyle/>
        <a:p>
          <a:endParaRPr lang="en-GB"/>
        </a:p>
      </dgm:t>
    </dgm:pt>
    <dgm:pt modelId="{E1E01007-CBE7-4D84-AAEE-CC9D645B1EB7}" type="sibTrans" cxnId="{0458920D-25B9-4997-975D-25E354A26E83}">
      <dgm:prSet/>
      <dgm:spPr/>
      <dgm:t>
        <a:bodyPr/>
        <a:lstStyle/>
        <a:p>
          <a:endParaRPr lang="en-GB"/>
        </a:p>
      </dgm:t>
    </dgm:pt>
    <dgm:pt modelId="{68430B5B-07A0-4AF1-B6A3-5396AC7DCBC3}" type="pres">
      <dgm:prSet presAssocID="{9E3E4314-9F4F-4568-823A-70DE39C99FE4}" presName="linearFlow" presStyleCnt="0">
        <dgm:presLayoutVars>
          <dgm:dir/>
          <dgm:animLvl val="lvl"/>
          <dgm:resizeHandles val="exact"/>
        </dgm:presLayoutVars>
      </dgm:prSet>
      <dgm:spPr/>
    </dgm:pt>
    <dgm:pt modelId="{C8CEFE32-94D5-409D-8C31-EAAA84B45DE9}" type="pres">
      <dgm:prSet presAssocID="{5C2284E5-E894-4910-A229-BF464D24DAAF}" presName="composite" presStyleCnt="0"/>
      <dgm:spPr/>
    </dgm:pt>
    <dgm:pt modelId="{D61DB144-5E5A-417D-89B8-2B6DFE3FA309}" type="pres">
      <dgm:prSet presAssocID="{5C2284E5-E894-4910-A229-BF464D24DAAF}" presName="parentText" presStyleLbl="alignNode1" presStyleIdx="0" presStyleCnt="5">
        <dgm:presLayoutVars>
          <dgm:chMax val="1"/>
          <dgm:bulletEnabled val="1"/>
        </dgm:presLayoutVars>
      </dgm:prSet>
      <dgm:spPr/>
    </dgm:pt>
    <dgm:pt modelId="{21FCD287-ACC1-4065-9850-D53BD404C0FB}" type="pres">
      <dgm:prSet presAssocID="{5C2284E5-E894-4910-A229-BF464D24DAAF}" presName="descendantText" presStyleLbl="alignAcc1" presStyleIdx="0" presStyleCnt="5">
        <dgm:presLayoutVars>
          <dgm:bulletEnabled val="1"/>
        </dgm:presLayoutVars>
      </dgm:prSet>
      <dgm:spPr/>
    </dgm:pt>
    <dgm:pt modelId="{140DD8CE-5335-4174-944C-17B92682F36F}" type="pres">
      <dgm:prSet presAssocID="{71ADF2D5-966D-4192-A3E7-C325ECC96EFC}" presName="sp" presStyleCnt="0"/>
      <dgm:spPr/>
    </dgm:pt>
    <dgm:pt modelId="{D36C751D-8DC6-40FB-993A-20377120413B}" type="pres">
      <dgm:prSet presAssocID="{301AF4C5-E2AA-44A4-8082-21E104E62E30}" presName="composite" presStyleCnt="0"/>
      <dgm:spPr/>
    </dgm:pt>
    <dgm:pt modelId="{754A668D-D39E-46AA-8141-A1E52008884B}" type="pres">
      <dgm:prSet presAssocID="{301AF4C5-E2AA-44A4-8082-21E104E62E30}" presName="parentText" presStyleLbl="alignNode1" presStyleIdx="1" presStyleCnt="5">
        <dgm:presLayoutVars>
          <dgm:chMax val="1"/>
          <dgm:bulletEnabled val="1"/>
        </dgm:presLayoutVars>
      </dgm:prSet>
      <dgm:spPr/>
    </dgm:pt>
    <dgm:pt modelId="{2B7131E1-D32F-4A81-A261-376A43ACB428}" type="pres">
      <dgm:prSet presAssocID="{301AF4C5-E2AA-44A4-8082-21E104E62E30}" presName="descendantText" presStyleLbl="alignAcc1" presStyleIdx="1" presStyleCnt="5">
        <dgm:presLayoutVars>
          <dgm:bulletEnabled val="1"/>
        </dgm:presLayoutVars>
      </dgm:prSet>
      <dgm:spPr/>
    </dgm:pt>
    <dgm:pt modelId="{CF9C8ADB-A1FD-4029-9EE3-312216220943}" type="pres">
      <dgm:prSet presAssocID="{CFAD62E9-7BAD-4972-AD08-27EBFEFC8C4C}" presName="sp" presStyleCnt="0"/>
      <dgm:spPr/>
    </dgm:pt>
    <dgm:pt modelId="{7AEB8AF0-BCBB-4B68-9AE8-9D2DED6A7140}" type="pres">
      <dgm:prSet presAssocID="{23E888FC-278F-4716-A30C-B729D0D46E8C}" presName="composite" presStyleCnt="0"/>
      <dgm:spPr/>
    </dgm:pt>
    <dgm:pt modelId="{64505784-8590-4292-88A4-0216B4D1A862}" type="pres">
      <dgm:prSet presAssocID="{23E888FC-278F-4716-A30C-B729D0D46E8C}" presName="parentText" presStyleLbl="alignNode1" presStyleIdx="2" presStyleCnt="5">
        <dgm:presLayoutVars>
          <dgm:chMax val="1"/>
          <dgm:bulletEnabled val="1"/>
        </dgm:presLayoutVars>
      </dgm:prSet>
      <dgm:spPr/>
    </dgm:pt>
    <dgm:pt modelId="{79B2508E-8E39-49A5-81E2-CEA3A1F60172}" type="pres">
      <dgm:prSet presAssocID="{23E888FC-278F-4716-A30C-B729D0D46E8C}" presName="descendantText" presStyleLbl="alignAcc1" presStyleIdx="2" presStyleCnt="5">
        <dgm:presLayoutVars>
          <dgm:bulletEnabled val="1"/>
        </dgm:presLayoutVars>
      </dgm:prSet>
      <dgm:spPr/>
    </dgm:pt>
    <dgm:pt modelId="{17CCFD04-3E43-4421-B47E-44C730588727}" type="pres">
      <dgm:prSet presAssocID="{230D9756-0D10-424B-8E0B-4EE2B3E0285F}" presName="sp" presStyleCnt="0"/>
      <dgm:spPr/>
    </dgm:pt>
    <dgm:pt modelId="{FD5F8DA4-7226-490F-A854-7473B8BC1AF1}" type="pres">
      <dgm:prSet presAssocID="{125A43D4-E29E-442D-8DFF-6F73DD5A5DC3}" presName="composite" presStyleCnt="0"/>
      <dgm:spPr/>
    </dgm:pt>
    <dgm:pt modelId="{9B6D807A-CBCE-4863-834E-92BDF1570A53}" type="pres">
      <dgm:prSet presAssocID="{125A43D4-E29E-442D-8DFF-6F73DD5A5DC3}" presName="parentText" presStyleLbl="alignNode1" presStyleIdx="3" presStyleCnt="5">
        <dgm:presLayoutVars>
          <dgm:chMax val="1"/>
          <dgm:bulletEnabled val="1"/>
        </dgm:presLayoutVars>
      </dgm:prSet>
      <dgm:spPr/>
    </dgm:pt>
    <dgm:pt modelId="{E86F17A9-8E3F-40EB-AC74-2BAF915FF6EA}" type="pres">
      <dgm:prSet presAssocID="{125A43D4-E29E-442D-8DFF-6F73DD5A5DC3}" presName="descendantText" presStyleLbl="alignAcc1" presStyleIdx="3" presStyleCnt="5">
        <dgm:presLayoutVars>
          <dgm:bulletEnabled val="1"/>
        </dgm:presLayoutVars>
      </dgm:prSet>
      <dgm:spPr/>
    </dgm:pt>
    <dgm:pt modelId="{EF79C533-BE39-41C0-B84C-E6D90933A0B1}" type="pres">
      <dgm:prSet presAssocID="{4467DF78-DA09-4A8A-83FB-DE00374D68C3}" presName="sp" presStyleCnt="0"/>
      <dgm:spPr/>
    </dgm:pt>
    <dgm:pt modelId="{3324C087-38AF-45E2-9385-F4FB71DB9E28}" type="pres">
      <dgm:prSet presAssocID="{0B46C26B-5999-433B-B746-2264DE809A59}" presName="composite" presStyleCnt="0"/>
      <dgm:spPr/>
    </dgm:pt>
    <dgm:pt modelId="{A76E8F07-DC7F-4823-BAB1-2AFE43B9336F}" type="pres">
      <dgm:prSet presAssocID="{0B46C26B-5999-433B-B746-2264DE809A59}" presName="parentText" presStyleLbl="alignNode1" presStyleIdx="4" presStyleCnt="5">
        <dgm:presLayoutVars>
          <dgm:chMax val="1"/>
          <dgm:bulletEnabled val="1"/>
        </dgm:presLayoutVars>
      </dgm:prSet>
      <dgm:spPr/>
    </dgm:pt>
    <dgm:pt modelId="{048F5D80-D39A-4681-B70B-FD51FCD721D7}" type="pres">
      <dgm:prSet presAssocID="{0B46C26B-5999-433B-B746-2264DE809A59}" presName="descendantText" presStyleLbl="alignAcc1" presStyleIdx="4" presStyleCnt="5" custLinFactNeighborX="0" custLinFactNeighborY="-4000">
        <dgm:presLayoutVars>
          <dgm:bulletEnabled val="1"/>
        </dgm:presLayoutVars>
      </dgm:prSet>
      <dgm:spPr/>
    </dgm:pt>
  </dgm:ptLst>
  <dgm:cxnLst>
    <dgm:cxn modelId="{874D9D03-5B9D-433C-A9C5-ABD07935431F}" type="presOf" srcId="{B5513801-97EE-4A5A-B671-8BE037F6A6C6}" destId="{E86F17A9-8E3F-40EB-AC74-2BAF915FF6EA}" srcOrd="0" destOrd="0" presId="urn:microsoft.com/office/officeart/2005/8/layout/chevron2"/>
    <dgm:cxn modelId="{A1F8DD04-8DCB-4048-B16E-D8F0162FAE3E}" srcId="{9E3E4314-9F4F-4568-823A-70DE39C99FE4}" destId="{5C2284E5-E894-4910-A229-BF464D24DAAF}" srcOrd="0" destOrd="0" parTransId="{28140EB2-A6B0-4E5E-813B-6285599DBB77}" sibTransId="{71ADF2D5-966D-4192-A3E7-C325ECC96EFC}"/>
    <dgm:cxn modelId="{0458920D-25B9-4997-975D-25E354A26E83}" srcId="{0B46C26B-5999-433B-B746-2264DE809A59}" destId="{341AECE6-BB7D-4EDE-B0D5-309D94ACB894}" srcOrd="0" destOrd="0" parTransId="{7873DFF6-56BD-49DE-B3D4-5C44A05EF575}" sibTransId="{E1E01007-CBE7-4D84-AAEE-CC9D645B1EB7}"/>
    <dgm:cxn modelId="{216FCE0D-21EE-40A8-8641-6F363EC48F81}" type="presOf" srcId="{DB458935-6932-4018-8E59-393E3234FA79}" destId="{21FCD287-ACC1-4065-9850-D53BD404C0FB}" srcOrd="0" destOrd="0" presId="urn:microsoft.com/office/officeart/2005/8/layout/chevron2"/>
    <dgm:cxn modelId="{EE199A13-3DD3-43BE-9A41-24479156CCC9}" type="presOf" srcId="{8F9BA4E7-8B42-43AC-BFE3-79F59CF3DE62}" destId="{2B7131E1-D32F-4A81-A261-376A43ACB428}" srcOrd="0" destOrd="0" presId="urn:microsoft.com/office/officeart/2005/8/layout/chevron2"/>
    <dgm:cxn modelId="{F7B8A520-4FDA-4931-ABCF-C7DD7C7E24B2}" type="presOf" srcId="{4D579C67-C9AD-44C5-9E78-95E39860DA8C}" destId="{79B2508E-8E39-49A5-81E2-CEA3A1F60172}" srcOrd="0" destOrd="0" presId="urn:microsoft.com/office/officeart/2005/8/layout/chevron2"/>
    <dgm:cxn modelId="{8C6AC42A-6922-4B27-97C1-68B4CB83C1DF}" srcId="{5C2284E5-E894-4910-A229-BF464D24DAAF}" destId="{DB458935-6932-4018-8E59-393E3234FA79}" srcOrd="0" destOrd="0" parTransId="{9F83A1CB-319D-4B65-9CA0-ED4F3610EEF8}" sibTransId="{A73C224E-AAB8-459C-98E6-B512BCE8464C}"/>
    <dgm:cxn modelId="{B9C5AD44-6706-414A-9DB2-3C2B9A60546D}" type="presOf" srcId="{0B46C26B-5999-433B-B746-2264DE809A59}" destId="{A76E8F07-DC7F-4823-BAB1-2AFE43B9336F}" srcOrd="0" destOrd="0" presId="urn:microsoft.com/office/officeart/2005/8/layout/chevron2"/>
    <dgm:cxn modelId="{FCD53171-F270-4DC1-A5DF-D56C0400C402}" type="presOf" srcId="{341AECE6-BB7D-4EDE-B0D5-309D94ACB894}" destId="{048F5D80-D39A-4681-B70B-FD51FCD721D7}" srcOrd="0" destOrd="0" presId="urn:microsoft.com/office/officeart/2005/8/layout/chevron2"/>
    <dgm:cxn modelId="{F8866353-BEAE-49AE-85FC-D7B9328F0FCC}" srcId="{9E3E4314-9F4F-4568-823A-70DE39C99FE4}" destId="{0B46C26B-5999-433B-B746-2264DE809A59}" srcOrd="4" destOrd="0" parTransId="{54D60CAD-A69F-4D3A-8E06-8DE877C82D26}" sibTransId="{B61EFA7D-FF61-4E5F-8FB1-E78DFFF3BE9C}"/>
    <dgm:cxn modelId="{6B09E384-95BE-44E1-BBCA-E67AD054B4F8}" srcId="{9E3E4314-9F4F-4568-823A-70DE39C99FE4}" destId="{23E888FC-278F-4716-A30C-B729D0D46E8C}" srcOrd="2" destOrd="0" parTransId="{A54A3911-857C-4C07-A0BD-45D73BEEAFD2}" sibTransId="{230D9756-0D10-424B-8E0B-4EE2B3E0285F}"/>
    <dgm:cxn modelId="{D7EBFD87-F89B-48AC-8563-5DDF2C27C506}" srcId="{301AF4C5-E2AA-44A4-8082-21E104E62E30}" destId="{8F9BA4E7-8B42-43AC-BFE3-79F59CF3DE62}" srcOrd="0" destOrd="0" parTransId="{B226B86C-F86B-4AF2-9737-30013C83D9CE}" sibTransId="{423B1624-AA01-4696-BEDF-FC66DAAAFF88}"/>
    <dgm:cxn modelId="{380770AF-0AA0-4C1B-A437-DE62B98C9C53}" type="presOf" srcId="{9E3E4314-9F4F-4568-823A-70DE39C99FE4}" destId="{68430B5B-07A0-4AF1-B6A3-5396AC7DCBC3}" srcOrd="0" destOrd="0" presId="urn:microsoft.com/office/officeart/2005/8/layout/chevron2"/>
    <dgm:cxn modelId="{0E5335B0-7E3D-485A-908C-F7EC8753182F}" srcId="{23E888FC-278F-4716-A30C-B729D0D46E8C}" destId="{4D579C67-C9AD-44C5-9E78-95E39860DA8C}" srcOrd="0" destOrd="0" parTransId="{022257D4-6FA7-4136-B090-42EC628236BB}" sibTransId="{BF2C806C-3B28-4055-AC44-FAD7724C4857}"/>
    <dgm:cxn modelId="{67F0E9B2-6041-4CD6-A826-F1C29015B78C}" type="presOf" srcId="{23E888FC-278F-4716-A30C-B729D0D46E8C}" destId="{64505784-8590-4292-88A4-0216B4D1A862}" srcOrd="0" destOrd="0" presId="urn:microsoft.com/office/officeart/2005/8/layout/chevron2"/>
    <dgm:cxn modelId="{A91D56CA-046E-4603-94D1-022587BBD9E9}" type="presOf" srcId="{5C2284E5-E894-4910-A229-BF464D24DAAF}" destId="{D61DB144-5E5A-417D-89B8-2B6DFE3FA309}" srcOrd="0" destOrd="0" presId="urn:microsoft.com/office/officeart/2005/8/layout/chevron2"/>
    <dgm:cxn modelId="{64C592CA-D49A-4A31-A6B0-8FC897A1BDF8}" srcId="{9E3E4314-9F4F-4568-823A-70DE39C99FE4}" destId="{125A43D4-E29E-442D-8DFF-6F73DD5A5DC3}" srcOrd="3" destOrd="0" parTransId="{6DF6770B-9DF2-439D-B2B1-3EC6D6DE9BE2}" sibTransId="{4467DF78-DA09-4A8A-83FB-DE00374D68C3}"/>
    <dgm:cxn modelId="{B6C719CB-2BB3-43A5-B0D9-E344BFA00257}" type="presOf" srcId="{301AF4C5-E2AA-44A4-8082-21E104E62E30}" destId="{754A668D-D39E-46AA-8141-A1E52008884B}" srcOrd="0" destOrd="0" presId="urn:microsoft.com/office/officeart/2005/8/layout/chevron2"/>
    <dgm:cxn modelId="{008F60CC-ABF4-44B2-AE0E-8E989A0459DD}" type="presOf" srcId="{125A43D4-E29E-442D-8DFF-6F73DD5A5DC3}" destId="{9B6D807A-CBCE-4863-834E-92BDF1570A53}" srcOrd="0" destOrd="0" presId="urn:microsoft.com/office/officeart/2005/8/layout/chevron2"/>
    <dgm:cxn modelId="{894094DE-7694-42F9-90D4-5AD99976AA7F}" srcId="{9E3E4314-9F4F-4568-823A-70DE39C99FE4}" destId="{301AF4C5-E2AA-44A4-8082-21E104E62E30}" srcOrd="1" destOrd="0" parTransId="{19EF72C8-940D-4738-A961-46D4BCF3EA58}" sibTransId="{CFAD62E9-7BAD-4972-AD08-27EBFEFC8C4C}"/>
    <dgm:cxn modelId="{85B6D4F8-679A-42F7-9B36-0E7FC088C041}" srcId="{125A43D4-E29E-442D-8DFF-6F73DD5A5DC3}" destId="{B5513801-97EE-4A5A-B671-8BE037F6A6C6}" srcOrd="0" destOrd="0" parTransId="{E8DB9319-14BB-4787-BD67-935708134939}" sibTransId="{A3C91493-112F-4604-9874-249A109B6978}"/>
    <dgm:cxn modelId="{EFA4ADF8-63C0-4D81-A5B2-66B9B2E69BDB}" type="presParOf" srcId="{68430B5B-07A0-4AF1-B6A3-5396AC7DCBC3}" destId="{C8CEFE32-94D5-409D-8C31-EAAA84B45DE9}" srcOrd="0" destOrd="0" presId="urn:microsoft.com/office/officeart/2005/8/layout/chevron2"/>
    <dgm:cxn modelId="{54AE382A-C76A-4789-B299-C90231F7CC15}" type="presParOf" srcId="{C8CEFE32-94D5-409D-8C31-EAAA84B45DE9}" destId="{D61DB144-5E5A-417D-89B8-2B6DFE3FA309}" srcOrd="0" destOrd="0" presId="urn:microsoft.com/office/officeart/2005/8/layout/chevron2"/>
    <dgm:cxn modelId="{1E5138D2-F7CB-4453-A343-FF6F6B5ED77E}" type="presParOf" srcId="{C8CEFE32-94D5-409D-8C31-EAAA84B45DE9}" destId="{21FCD287-ACC1-4065-9850-D53BD404C0FB}" srcOrd="1" destOrd="0" presId="urn:microsoft.com/office/officeart/2005/8/layout/chevron2"/>
    <dgm:cxn modelId="{088A0C0E-FAE1-422C-BDA1-D7BF446D287A}" type="presParOf" srcId="{68430B5B-07A0-4AF1-B6A3-5396AC7DCBC3}" destId="{140DD8CE-5335-4174-944C-17B92682F36F}" srcOrd="1" destOrd="0" presId="urn:microsoft.com/office/officeart/2005/8/layout/chevron2"/>
    <dgm:cxn modelId="{F7EF17AE-550D-44B5-91EF-05EE5FF13D5E}" type="presParOf" srcId="{68430B5B-07A0-4AF1-B6A3-5396AC7DCBC3}" destId="{D36C751D-8DC6-40FB-993A-20377120413B}" srcOrd="2" destOrd="0" presId="urn:microsoft.com/office/officeart/2005/8/layout/chevron2"/>
    <dgm:cxn modelId="{BAEEDC52-69B0-4690-AB11-AC0148177A46}" type="presParOf" srcId="{D36C751D-8DC6-40FB-993A-20377120413B}" destId="{754A668D-D39E-46AA-8141-A1E52008884B}" srcOrd="0" destOrd="0" presId="urn:microsoft.com/office/officeart/2005/8/layout/chevron2"/>
    <dgm:cxn modelId="{D2D80BCB-F04E-48B5-95E1-D204675C1952}" type="presParOf" srcId="{D36C751D-8DC6-40FB-993A-20377120413B}" destId="{2B7131E1-D32F-4A81-A261-376A43ACB428}" srcOrd="1" destOrd="0" presId="urn:microsoft.com/office/officeart/2005/8/layout/chevron2"/>
    <dgm:cxn modelId="{EA483A88-8E5F-43A9-B991-2F3F1748595E}" type="presParOf" srcId="{68430B5B-07A0-4AF1-B6A3-5396AC7DCBC3}" destId="{CF9C8ADB-A1FD-4029-9EE3-312216220943}" srcOrd="3" destOrd="0" presId="urn:microsoft.com/office/officeart/2005/8/layout/chevron2"/>
    <dgm:cxn modelId="{2A981372-B446-4A18-9F77-713043E9E835}" type="presParOf" srcId="{68430B5B-07A0-4AF1-B6A3-5396AC7DCBC3}" destId="{7AEB8AF0-BCBB-4B68-9AE8-9D2DED6A7140}" srcOrd="4" destOrd="0" presId="urn:microsoft.com/office/officeart/2005/8/layout/chevron2"/>
    <dgm:cxn modelId="{A6197580-1F3E-4A63-8AF2-E28BA48E3543}" type="presParOf" srcId="{7AEB8AF0-BCBB-4B68-9AE8-9D2DED6A7140}" destId="{64505784-8590-4292-88A4-0216B4D1A862}" srcOrd="0" destOrd="0" presId="urn:microsoft.com/office/officeart/2005/8/layout/chevron2"/>
    <dgm:cxn modelId="{56F79C2A-65EF-46C1-A68E-A43D6FEC291A}" type="presParOf" srcId="{7AEB8AF0-BCBB-4B68-9AE8-9D2DED6A7140}" destId="{79B2508E-8E39-49A5-81E2-CEA3A1F60172}" srcOrd="1" destOrd="0" presId="urn:microsoft.com/office/officeart/2005/8/layout/chevron2"/>
    <dgm:cxn modelId="{BD95613E-35D6-43B1-944A-4A9C29149C17}" type="presParOf" srcId="{68430B5B-07A0-4AF1-B6A3-5396AC7DCBC3}" destId="{17CCFD04-3E43-4421-B47E-44C730588727}" srcOrd="5" destOrd="0" presId="urn:microsoft.com/office/officeart/2005/8/layout/chevron2"/>
    <dgm:cxn modelId="{2B732FEA-B49C-4B79-9BE8-FBD66062AD29}" type="presParOf" srcId="{68430B5B-07A0-4AF1-B6A3-5396AC7DCBC3}" destId="{FD5F8DA4-7226-490F-A854-7473B8BC1AF1}" srcOrd="6" destOrd="0" presId="urn:microsoft.com/office/officeart/2005/8/layout/chevron2"/>
    <dgm:cxn modelId="{AC28D208-2B33-425D-A44E-751A9B10E8A2}" type="presParOf" srcId="{FD5F8DA4-7226-490F-A854-7473B8BC1AF1}" destId="{9B6D807A-CBCE-4863-834E-92BDF1570A53}" srcOrd="0" destOrd="0" presId="urn:microsoft.com/office/officeart/2005/8/layout/chevron2"/>
    <dgm:cxn modelId="{556092BC-652C-483A-979B-641676E52316}" type="presParOf" srcId="{FD5F8DA4-7226-490F-A854-7473B8BC1AF1}" destId="{E86F17A9-8E3F-40EB-AC74-2BAF915FF6EA}" srcOrd="1" destOrd="0" presId="urn:microsoft.com/office/officeart/2005/8/layout/chevron2"/>
    <dgm:cxn modelId="{D393FD0A-5DB1-4FB3-B296-431E789024CD}" type="presParOf" srcId="{68430B5B-07A0-4AF1-B6A3-5396AC7DCBC3}" destId="{EF79C533-BE39-41C0-B84C-E6D90933A0B1}" srcOrd="7" destOrd="0" presId="urn:microsoft.com/office/officeart/2005/8/layout/chevron2"/>
    <dgm:cxn modelId="{6BFD6FE8-2906-4593-8429-104060994AD7}" type="presParOf" srcId="{68430B5B-07A0-4AF1-B6A3-5396AC7DCBC3}" destId="{3324C087-38AF-45E2-9385-F4FB71DB9E28}" srcOrd="8" destOrd="0" presId="urn:microsoft.com/office/officeart/2005/8/layout/chevron2"/>
    <dgm:cxn modelId="{74020E2B-0FF7-48F6-BAD5-2D5FA5FEDBE4}" type="presParOf" srcId="{3324C087-38AF-45E2-9385-F4FB71DB9E28}" destId="{A76E8F07-DC7F-4823-BAB1-2AFE43B9336F}" srcOrd="0" destOrd="0" presId="urn:microsoft.com/office/officeart/2005/8/layout/chevron2"/>
    <dgm:cxn modelId="{D8C05D04-C561-4FD6-B299-5FB4C4941D61}" type="presParOf" srcId="{3324C087-38AF-45E2-9385-F4FB71DB9E28}" destId="{048F5D80-D39A-4681-B70B-FD51FCD721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81922-E02B-484F-B6B3-63B7B6856BC6}">
      <dsp:nvSpPr>
        <dsp:cNvPr id="0" name=""/>
        <dsp:cNvSpPr/>
      </dsp:nvSpPr>
      <dsp:spPr>
        <a:xfrm>
          <a:off x="789966" y="528301"/>
          <a:ext cx="3575483" cy="3575483"/>
        </a:xfrm>
        <a:prstGeom prst="blockArc">
          <a:avLst>
            <a:gd name="adj1" fmla="val 10856626"/>
            <a:gd name="adj2" fmla="val 16504793"/>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4F7FCB-6EF5-4768-B078-D523DEFD940E}">
      <dsp:nvSpPr>
        <dsp:cNvPr id="0" name=""/>
        <dsp:cNvSpPr/>
      </dsp:nvSpPr>
      <dsp:spPr>
        <a:xfrm>
          <a:off x="789686" y="542044"/>
          <a:ext cx="3575483" cy="3575483"/>
        </a:xfrm>
        <a:prstGeom prst="blockArc">
          <a:avLst>
            <a:gd name="adj1" fmla="val 5094653"/>
            <a:gd name="adj2" fmla="val 10883686"/>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D7F545-3B47-4A9A-AB33-99CBF2C75AFD}">
      <dsp:nvSpPr>
        <dsp:cNvPr id="0" name=""/>
        <dsp:cNvSpPr/>
      </dsp:nvSpPr>
      <dsp:spPr>
        <a:xfrm>
          <a:off x="1171339" y="549944"/>
          <a:ext cx="3575483" cy="3575483"/>
        </a:xfrm>
        <a:prstGeom prst="blockArc">
          <a:avLst>
            <a:gd name="adj1" fmla="val 21477353"/>
            <a:gd name="adj2" fmla="val 5847651"/>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4E95F-75C4-42F5-AE1F-6F80C213B40F}">
      <dsp:nvSpPr>
        <dsp:cNvPr id="0" name=""/>
        <dsp:cNvSpPr/>
      </dsp:nvSpPr>
      <dsp:spPr>
        <a:xfrm>
          <a:off x="1372408" y="596209"/>
          <a:ext cx="3575483" cy="3575483"/>
        </a:xfrm>
        <a:prstGeom prst="blockArc">
          <a:avLst>
            <a:gd name="adj1" fmla="val 15753943"/>
            <a:gd name="adj2" fmla="val 21535377"/>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D8A13B-CF63-4EA3-BFCB-947F681646A6}">
      <dsp:nvSpPr>
        <dsp:cNvPr id="0" name=""/>
        <dsp:cNvSpPr/>
      </dsp:nvSpPr>
      <dsp:spPr>
        <a:xfrm>
          <a:off x="1544927" y="1457084"/>
          <a:ext cx="2469805" cy="15653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The assessment cycle</a:t>
          </a:r>
        </a:p>
      </dsp:txBody>
      <dsp:txXfrm>
        <a:off x="1906622" y="1686330"/>
        <a:ext cx="1746415" cy="1106898"/>
      </dsp:txXfrm>
    </dsp:sp>
    <dsp:sp modelId="{69282376-0D56-4B21-A9C9-E1F13346DDDD}">
      <dsp:nvSpPr>
        <dsp:cNvPr id="0" name=""/>
        <dsp:cNvSpPr/>
      </dsp:nvSpPr>
      <dsp:spPr>
        <a:xfrm>
          <a:off x="1902064" y="586"/>
          <a:ext cx="1660532" cy="11520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rPr>
            <a:t>Assess</a:t>
          </a:r>
          <a:r>
            <a:rPr lang="en-GB" sz="1600" kern="1200" dirty="0"/>
            <a:t> </a:t>
          </a:r>
        </a:p>
      </dsp:txBody>
      <dsp:txXfrm>
        <a:off x="2145243" y="169307"/>
        <a:ext cx="1174174" cy="814657"/>
      </dsp:txXfrm>
    </dsp:sp>
    <dsp:sp modelId="{E16F52C3-BACF-4264-8685-0A23C3878B76}">
      <dsp:nvSpPr>
        <dsp:cNvPr id="0" name=""/>
        <dsp:cNvSpPr/>
      </dsp:nvSpPr>
      <dsp:spPr>
        <a:xfrm>
          <a:off x="4101613" y="1730202"/>
          <a:ext cx="1205245" cy="1090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Plan </a:t>
          </a:r>
        </a:p>
      </dsp:txBody>
      <dsp:txXfrm>
        <a:off x="4278117" y="1889886"/>
        <a:ext cx="852237" cy="771025"/>
      </dsp:txXfrm>
    </dsp:sp>
    <dsp:sp modelId="{A9FFA418-E240-427B-8B73-FBEA5340DBE2}">
      <dsp:nvSpPr>
        <dsp:cNvPr id="0" name=""/>
        <dsp:cNvSpPr/>
      </dsp:nvSpPr>
      <dsp:spPr>
        <a:xfrm>
          <a:off x="2156281" y="3493119"/>
          <a:ext cx="1152099" cy="11520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Do</a:t>
          </a:r>
          <a:endParaRPr lang="en-GB" sz="3000" kern="1200" dirty="0"/>
        </a:p>
      </dsp:txBody>
      <dsp:txXfrm>
        <a:off x="2325002" y="3661840"/>
        <a:ext cx="814657" cy="814657"/>
      </dsp:txXfrm>
    </dsp:sp>
    <dsp:sp modelId="{7DCC183C-79BF-49F4-9620-60C54894EB38}">
      <dsp:nvSpPr>
        <dsp:cNvPr id="0" name=""/>
        <dsp:cNvSpPr/>
      </dsp:nvSpPr>
      <dsp:spPr>
        <a:xfrm>
          <a:off x="131773" y="1694589"/>
          <a:ext cx="1399812" cy="11853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Review</a:t>
          </a:r>
          <a:r>
            <a:rPr lang="en-GB" sz="1400" kern="1200" dirty="0"/>
            <a:t> </a:t>
          </a:r>
        </a:p>
      </dsp:txBody>
      <dsp:txXfrm>
        <a:off x="336771" y="1868184"/>
        <a:ext cx="989816" cy="838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C34C5-143E-4E33-B41A-DFC26EC5D841}">
      <dsp:nvSpPr>
        <dsp:cNvPr id="0" name=""/>
        <dsp:cNvSpPr/>
      </dsp:nvSpPr>
      <dsp:spPr>
        <a:xfrm>
          <a:off x="3547" y="806242"/>
          <a:ext cx="2374738" cy="1424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Reading</a:t>
          </a:r>
          <a:r>
            <a:rPr lang="en-GB" sz="3400" kern="1200" dirty="0"/>
            <a:t>  </a:t>
          </a:r>
          <a:endParaRPr lang="en-US" sz="3400" kern="1200" dirty="0"/>
        </a:p>
      </dsp:txBody>
      <dsp:txXfrm>
        <a:off x="3547" y="806242"/>
        <a:ext cx="2374738" cy="1424843"/>
      </dsp:txXfrm>
    </dsp:sp>
    <dsp:sp modelId="{51ABC756-5ACC-4F7A-AE72-B7CF72C38B4E}">
      <dsp:nvSpPr>
        <dsp:cNvPr id="0" name=""/>
        <dsp:cNvSpPr/>
      </dsp:nvSpPr>
      <dsp:spPr>
        <a:xfrm>
          <a:off x="2615760" y="806242"/>
          <a:ext cx="2374738" cy="1424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Writing</a:t>
          </a:r>
          <a:endParaRPr lang="en-US" sz="3400" kern="1200" dirty="0"/>
        </a:p>
      </dsp:txBody>
      <dsp:txXfrm>
        <a:off x="2615760" y="806242"/>
        <a:ext cx="2374738" cy="1424843"/>
      </dsp:txXfrm>
    </dsp:sp>
    <dsp:sp modelId="{09633202-7DF9-43CF-86A9-19C793C4952F}">
      <dsp:nvSpPr>
        <dsp:cNvPr id="0" name=""/>
        <dsp:cNvSpPr/>
      </dsp:nvSpPr>
      <dsp:spPr>
        <a:xfrm>
          <a:off x="5227973" y="806242"/>
          <a:ext cx="2374738" cy="1424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Number</a:t>
          </a:r>
          <a:endParaRPr lang="en-US" sz="3400" kern="1200" dirty="0"/>
        </a:p>
      </dsp:txBody>
      <dsp:txXfrm>
        <a:off x="5227973" y="806242"/>
        <a:ext cx="2374738" cy="1424843"/>
      </dsp:txXfrm>
    </dsp:sp>
    <dsp:sp modelId="{1EDC9BE4-1EA6-45AB-944A-01B00A0B5FA6}">
      <dsp:nvSpPr>
        <dsp:cNvPr id="0" name=""/>
        <dsp:cNvSpPr/>
      </dsp:nvSpPr>
      <dsp:spPr>
        <a:xfrm>
          <a:off x="7840185" y="806242"/>
          <a:ext cx="2671866" cy="14248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Shape and</a:t>
          </a:r>
        </a:p>
        <a:p>
          <a:pPr marL="0" lvl="0" indent="0" algn="l" defTabSz="1244600">
            <a:lnSpc>
              <a:spcPct val="90000"/>
            </a:lnSpc>
            <a:spcBef>
              <a:spcPct val="0"/>
            </a:spcBef>
            <a:spcAft>
              <a:spcPct val="35000"/>
            </a:spcAft>
            <a:buNone/>
          </a:pPr>
          <a:r>
            <a:rPr lang="en-GB" sz="2800" kern="1200" dirty="0"/>
            <a:t> Space</a:t>
          </a:r>
          <a:endParaRPr lang="en-US" sz="2800" kern="1200" dirty="0"/>
        </a:p>
      </dsp:txBody>
      <dsp:txXfrm>
        <a:off x="7840185" y="806242"/>
        <a:ext cx="2671866" cy="1424843"/>
      </dsp:txXfrm>
    </dsp:sp>
    <dsp:sp modelId="{B85A34CE-7188-4831-9C4A-0AAEA68AF522}">
      <dsp:nvSpPr>
        <dsp:cNvPr id="0" name=""/>
        <dsp:cNvSpPr/>
      </dsp:nvSpPr>
      <dsp:spPr>
        <a:xfrm>
          <a:off x="1458217" y="2468559"/>
          <a:ext cx="2374738" cy="15059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Using and </a:t>
          </a:r>
        </a:p>
        <a:p>
          <a:pPr marL="0" lvl="0" indent="0" algn="l" defTabSz="889000">
            <a:lnSpc>
              <a:spcPct val="90000"/>
            </a:lnSpc>
            <a:spcBef>
              <a:spcPct val="0"/>
            </a:spcBef>
            <a:spcAft>
              <a:spcPct val="35000"/>
            </a:spcAft>
            <a:buNone/>
          </a:pPr>
          <a:r>
            <a:rPr lang="en-GB" sz="2000" kern="1200" dirty="0"/>
            <a:t>Applying </a:t>
          </a:r>
          <a:endParaRPr lang="en-US" sz="2000" kern="1200" dirty="0"/>
        </a:p>
      </dsp:txBody>
      <dsp:txXfrm>
        <a:off x="1458217" y="2468559"/>
        <a:ext cx="2374738" cy="1505931"/>
      </dsp:txXfrm>
    </dsp:sp>
    <dsp:sp modelId="{DA2CFED8-D36A-4794-9D5B-4A559CAA0928}">
      <dsp:nvSpPr>
        <dsp:cNvPr id="0" name=""/>
        <dsp:cNvSpPr/>
      </dsp:nvSpPr>
      <dsp:spPr>
        <a:xfrm>
          <a:off x="4070430" y="2498053"/>
          <a:ext cx="2374738" cy="14469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Listening and Understanding</a:t>
          </a:r>
          <a:endParaRPr lang="en-US" sz="2000" kern="1200" dirty="0"/>
        </a:p>
      </dsp:txBody>
      <dsp:txXfrm>
        <a:off x="4070430" y="2498053"/>
        <a:ext cx="2374738" cy="1446942"/>
      </dsp:txXfrm>
    </dsp:sp>
    <dsp:sp modelId="{82AC5717-F5D6-442E-B9B1-9B1BB03E33EB}">
      <dsp:nvSpPr>
        <dsp:cNvPr id="0" name=""/>
        <dsp:cNvSpPr/>
      </dsp:nvSpPr>
      <dsp:spPr>
        <a:xfrm>
          <a:off x="6682643" y="2529150"/>
          <a:ext cx="2374738" cy="13847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Talking and Communication </a:t>
          </a:r>
          <a:endParaRPr lang="en-US" sz="2000" kern="1200" dirty="0"/>
        </a:p>
      </dsp:txBody>
      <dsp:txXfrm>
        <a:off x="6682643" y="2529150"/>
        <a:ext cx="2374738" cy="1384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6F539-70AD-48E2-B041-5548F5C703EA}">
      <dsp:nvSpPr>
        <dsp:cNvPr id="0" name=""/>
        <dsp:cNvSpPr/>
      </dsp:nvSpPr>
      <dsp:spPr>
        <a:xfrm>
          <a:off x="940951" y="176106"/>
          <a:ext cx="2275839" cy="2275839"/>
        </a:xfrm>
        <a:prstGeom prst="pie">
          <a:avLst>
            <a:gd name="adj1" fmla="val 16200000"/>
            <a:gd name="adj2" fmla="val 18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a:off x="2140372" y="658367"/>
        <a:ext cx="812799" cy="677333"/>
      </dsp:txXfrm>
    </dsp:sp>
    <dsp:sp modelId="{ED4F1930-B51D-40D4-8283-15E617400FAD}">
      <dsp:nvSpPr>
        <dsp:cNvPr id="0" name=""/>
        <dsp:cNvSpPr/>
      </dsp:nvSpPr>
      <dsp:spPr>
        <a:xfrm>
          <a:off x="894079" y="257386"/>
          <a:ext cx="2275839" cy="2275839"/>
        </a:xfrm>
        <a:prstGeom prst="pie">
          <a:avLst>
            <a:gd name="adj1" fmla="val 1800000"/>
            <a:gd name="adj2" fmla="val 90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435946" y="1733973"/>
        <a:ext cx="1219199" cy="596053"/>
      </dsp:txXfrm>
    </dsp:sp>
    <dsp:sp modelId="{54F2ABE4-CA4E-466C-850D-B238EEB08CC1}">
      <dsp:nvSpPr>
        <dsp:cNvPr id="0" name=""/>
        <dsp:cNvSpPr/>
      </dsp:nvSpPr>
      <dsp:spPr>
        <a:xfrm>
          <a:off x="847208" y="176106"/>
          <a:ext cx="2275839" cy="2275839"/>
        </a:xfrm>
        <a:prstGeom prst="pie">
          <a:avLst>
            <a:gd name="adj1" fmla="val 90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dirty="0"/>
        </a:p>
      </dsp:txBody>
      <dsp:txXfrm>
        <a:off x="1110826" y="658367"/>
        <a:ext cx="812799" cy="677333"/>
      </dsp:txXfrm>
    </dsp:sp>
    <dsp:sp modelId="{0460DE0B-27B7-410F-8E8A-26009BB47260}">
      <dsp:nvSpPr>
        <dsp:cNvPr id="0" name=""/>
        <dsp:cNvSpPr/>
      </dsp:nvSpPr>
      <dsp:spPr>
        <a:xfrm>
          <a:off x="800253" y="35221"/>
          <a:ext cx="2557610" cy="255761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4002BD-E64C-46FA-A97B-7BDB6AF324B0}">
      <dsp:nvSpPr>
        <dsp:cNvPr id="0" name=""/>
        <dsp:cNvSpPr/>
      </dsp:nvSpPr>
      <dsp:spPr>
        <a:xfrm>
          <a:off x="753194" y="116357"/>
          <a:ext cx="2557610" cy="255761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AF8C65-1165-4B27-A0FA-8FFA0AF0D3C2}">
      <dsp:nvSpPr>
        <dsp:cNvPr id="0" name=""/>
        <dsp:cNvSpPr/>
      </dsp:nvSpPr>
      <dsp:spPr>
        <a:xfrm>
          <a:off x="706135" y="35221"/>
          <a:ext cx="2557610" cy="255761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DB144-5E5A-417D-89B8-2B6DFE3FA309}">
      <dsp:nvSpPr>
        <dsp:cNvPr id="0" name=""/>
        <dsp:cNvSpPr/>
      </dsp:nvSpPr>
      <dsp:spPr>
        <a:xfrm rot="5400000">
          <a:off x="-176410" y="178091"/>
          <a:ext cx="1176072" cy="823251"/>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5400000">
        <a:off x="1" y="413307"/>
        <a:ext cx="823251" cy="352821"/>
      </dsp:txXfrm>
    </dsp:sp>
    <dsp:sp modelId="{21FCD287-ACC1-4065-9850-D53BD404C0FB}">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latin typeface="Montserrat" panose="00000500000000000000" pitchFamily="2" charset="0"/>
            </a:rPr>
            <a:t>National Curriculum </a:t>
          </a:r>
          <a:endParaRPr lang="en-GB" sz="4500" kern="1200" dirty="0">
            <a:latin typeface="Montserrat" panose="00000500000000000000" pitchFamily="2" charset="0"/>
          </a:endParaRPr>
        </a:p>
      </dsp:txBody>
      <dsp:txXfrm rot="-5400000">
        <a:off x="823251" y="38997"/>
        <a:ext cx="7267431" cy="689813"/>
      </dsp:txXfrm>
    </dsp:sp>
    <dsp:sp modelId="{754A668D-D39E-46AA-8141-A1E52008884B}">
      <dsp:nvSpPr>
        <dsp:cNvPr id="0" name=""/>
        <dsp:cNvSpPr/>
      </dsp:nvSpPr>
      <dsp:spPr>
        <a:xfrm rot="5400000">
          <a:off x="-176410" y="1237899"/>
          <a:ext cx="1176072" cy="823251"/>
        </a:xfrm>
        <a:prstGeom prst="chevron">
          <a:avLst/>
        </a:prstGeom>
        <a:solidFill>
          <a:schemeClr val="accent1">
            <a:shade val="80000"/>
            <a:hueOff val="94581"/>
            <a:satOff val="-4752"/>
            <a:lumOff val="7303"/>
            <a:alphaOff val="0"/>
          </a:schemeClr>
        </a:solidFill>
        <a:ln w="12700" cap="flat" cmpd="sng" algn="ctr">
          <a:solidFill>
            <a:schemeClr val="accent1">
              <a:shade val="80000"/>
              <a:hueOff val="94581"/>
              <a:satOff val="-4752"/>
              <a:lumOff val="73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5400000">
        <a:off x="1" y="1473115"/>
        <a:ext cx="823251" cy="352821"/>
      </dsp:txXfrm>
    </dsp:sp>
    <dsp:sp modelId="{2B7131E1-D32F-4A81-A261-376A43ACB428}">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shade val="80000"/>
              <a:hueOff val="94581"/>
              <a:satOff val="-4752"/>
              <a:lumOff val="73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latin typeface="Montserrat" panose="00000500000000000000" pitchFamily="2" charset="0"/>
            </a:rPr>
            <a:t>Year Group Expectations </a:t>
          </a:r>
          <a:endParaRPr lang="en-GB" sz="4000" kern="1200" dirty="0">
            <a:latin typeface="Montserrat" panose="00000500000000000000" pitchFamily="2" charset="0"/>
          </a:endParaRPr>
        </a:p>
      </dsp:txBody>
      <dsp:txXfrm rot="-5400000">
        <a:off x="823251" y="1098805"/>
        <a:ext cx="7267431" cy="689813"/>
      </dsp:txXfrm>
    </dsp:sp>
    <dsp:sp modelId="{64505784-8590-4292-88A4-0216B4D1A862}">
      <dsp:nvSpPr>
        <dsp:cNvPr id="0" name=""/>
        <dsp:cNvSpPr/>
      </dsp:nvSpPr>
      <dsp:spPr>
        <a:xfrm rot="5400000">
          <a:off x="-176410" y="2297707"/>
          <a:ext cx="1176072" cy="823251"/>
        </a:xfrm>
        <a:prstGeom prst="chevron">
          <a:avLst/>
        </a:prstGeom>
        <a:solidFill>
          <a:schemeClr val="accent1">
            <a:shade val="80000"/>
            <a:hueOff val="189161"/>
            <a:satOff val="-9503"/>
            <a:lumOff val="14605"/>
            <a:alphaOff val="0"/>
          </a:schemeClr>
        </a:solidFill>
        <a:ln w="12700" cap="flat" cmpd="sng" algn="ctr">
          <a:solidFill>
            <a:schemeClr val="accent1">
              <a:shade val="80000"/>
              <a:hueOff val="189161"/>
              <a:satOff val="-9503"/>
              <a:lumOff val="146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5400000">
        <a:off x="1" y="2532923"/>
        <a:ext cx="823251" cy="352821"/>
      </dsp:txXfrm>
    </dsp:sp>
    <dsp:sp modelId="{79B2508E-8E39-49A5-81E2-CEA3A1F60172}">
      <dsp:nvSpPr>
        <dsp:cNvPr id="0" name=""/>
        <dsp:cNvSpPr/>
      </dsp:nvSpPr>
      <dsp:spPr>
        <a:xfrm rot="5400000">
          <a:off x="4093401" y="-1148853"/>
          <a:ext cx="764447" cy="7304748"/>
        </a:xfrm>
        <a:prstGeom prst="round2SameRect">
          <a:avLst/>
        </a:prstGeom>
        <a:solidFill>
          <a:schemeClr val="lt1">
            <a:alpha val="90000"/>
            <a:hueOff val="0"/>
            <a:satOff val="0"/>
            <a:lumOff val="0"/>
            <a:alphaOff val="0"/>
          </a:schemeClr>
        </a:solidFill>
        <a:ln w="12700" cap="flat" cmpd="sng" algn="ctr">
          <a:solidFill>
            <a:schemeClr val="accent1">
              <a:shade val="80000"/>
              <a:hueOff val="189161"/>
              <a:satOff val="-9503"/>
              <a:lumOff val="146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latin typeface="Montserrat" panose="00000500000000000000" pitchFamily="2" charset="0"/>
            </a:rPr>
            <a:t>PIVATS Milestones</a:t>
          </a:r>
        </a:p>
      </dsp:txBody>
      <dsp:txXfrm rot="-5400000">
        <a:off x="823251" y="2158614"/>
        <a:ext cx="7267431" cy="689813"/>
      </dsp:txXfrm>
    </dsp:sp>
    <dsp:sp modelId="{9B6D807A-CBCE-4863-834E-92BDF1570A53}">
      <dsp:nvSpPr>
        <dsp:cNvPr id="0" name=""/>
        <dsp:cNvSpPr/>
      </dsp:nvSpPr>
      <dsp:spPr>
        <a:xfrm rot="5400000">
          <a:off x="-176410" y="3357516"/>
          <a:ext cx="1176072" cy="823251"/>
        </a:xfrm>
        <a:prstGeom prst="chevron">
          <a:avLst/>
        </a:prstGeom>
        <a:solidFill>
          <a:schemeClr val="accent1">
            <a:shade val="80000"/>
            <a:hueOff val="283742"/>
            <a:satOff val="-14255"/>
            <a:lumOff val="21908"/>
            <a:alphaOff val="0"/>
          </a:schemeClr>
        </a:solidFill>
        <a:ln w="12700" cap="flat" cmpd="sng" algn="ctr">
          <a:solidFill>
            <a:schemeClr val="accent1">
              <a:shade val="80000"/>
              <a:hueOff val="283742"/>
              <a:satOff val="-14255"/>
              <a:lumOff val="21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5400000">
        <a:off x="1" y="3592732"/>
        <a:ext cx="823251" cy="352821"/>
      </dsp:txXfrm>
    </dsp:sp>
    <dsp:sp modelId="{E86F17A9-8E3F-40EB-AC74-2BAF915FF6EA}">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shade val="80000"/>
              <a:hueOff val="283742"/>
              <a:satOff val="-14255"/>
              <a:lumOff val="219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latin typeface="Montserrat" panose="00000500000000000000" pitchFamily="2" charset="0"/>
            </a:rPr>
            <a:t>Stages 1-3</a:t>
          </a:r>
          <a:endParaRPr lang="en-GB" sz="4500" kern="1200" dirty="0">
            <a:latin typeface="Montserrat" panose="00000500000000000000" pitchFamily="2" charset="0"/>
          </a:endParaRPr>
        </a:p>
      </dsp:txBody>
      <dsp:txXfrm rot="-5400000">
        <a:off x="823251" y="3218422"/>
        <a:ext cx="7267431" cy="689813"/>
      </dsp:txXfrm>
    </dsp:sp>
    <dsp:sp modelId="{A76E8F07-DC7F-4823-BAB1-2AFE43B9336F}">
      <dsp:nvSpPr>
        <dsp:cNvPr id="0" name=""/>
        <dsp:cNvSpPr/>
      </dsp:nvSpPr>
      <dsp:spPr>
        <a:xfrm rot="5400000">
          <a:off x="-176410" y="4417324"/>
          <a:ext cx="1176072" cy="823251"/>
        </a:xfrm>
        <a:prstGeom prst="chevron">
          <a:avLst/>
        </a:prstGeom>
        <a:solidFill>
          <a:schemeClr val="accent1">
            <a:shade val="80000"/>
            <a:hueOff val="378322"/>
            <a:satOff val="-19006"/>
            <a:lumOff val="29211"/>
            <a:alphaOff val="0"/>
          </a:schemeClr>
        </a:solidFill>
        <a:ln w="12700" cap="flat" cmpd="sng" algn="ctr">
          <a:solidFill>
            <a:schemeClr val="accent1">
              <a:shade val="80000"/>
              <a:hueOff val="378322"/>
              <a:satOff val="-19006"/>
              <a:lumOff val="292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rot="-5400000">
        <a:off x="1" y="4652540"/>
        <a:ext cx="823251" cy="352821"/>
      </dsp:txXfrm>
    </dsp:sp>
    <dsp:sp modelId="{048F5D80-D39A-4681-B70B-FD51FCD721D7}">
      <dsp:nvSpPr>
        <dsp:cNvPr id="0" name=""/>
        <dsp:cNvSpPr/>
      </dsp:nvSpPr>
      <dsp:spPr>
        <a:xfrm rot="5400000">
          <a:off x="4093401" y="940185"/>
          <a:ext cx="764447" cy="7304748"/>
        </a:xfrm>
        <a:prstGeom prst="round2SameRect">
          <a:avLst/>
        </a:prstGeom>
        <a:blipFill rotWithShape="0">
          <a:blip xmlns:r="http://schemas.openxmlformats.org/officeDocument/2006/relationships" r:embed="rId1"/>
          <a:srcRect/>
          <a:stretch>
            <a:fillRect l="-5000" r="-5000"/>
          </a:stretch>
        </a:blipFill>
        <a:ln w="12700" cap="flat" cmpd="sng" algn="ctr">
          <a:solidFill>
            <a:schemeClr val="accent1">
              <a:shade val="80000"/>
              <a:hueOff val="378322"/>
              <a:satOff val="-19006"/>
              <a:lumOff val="292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latin typeface="Montserrat" panose="00000500000000000000" pitchFamily="2" charset="0"/>
            </a:rPr>
            <a:t>e     d     c     b      a     </a:t>
          </a:r>
        </a:p>
      </dsp:txBody>
      <dsp:txXfrm rot="-5400000">
        <a:off x="823251" y="4247653"/>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93F1D-35FE-4EA1-98DC-348ADE489449}" type="datetimeFigureOut">
              <a:rPr lang="en-GB" smtClean="0"/>
              <a:t>02/12/2025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76371-29C5-4131-B0ED-0F0ED2C24358}" type="slidenum">
              <a:rPr lang="en-GB" smtClean="0"/>
              <a:t>‹#›</a:t>
            </a:fld>
            <a:endParaRPr lang="en-GB" dirty="0"/>
          </a:p>
        </p:txBody>
      </p:sp>
    </p:spTree>
    <p:extLst>
      <p:ext uri="{BB962C8B-B14F-4D97-AF65-F5344CB8AC3E}">
        <p14:creationId xmlns:p14="http://schemas.microsoft.com/office/powerpoint/2010/main" val="247550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PT Sans" pitchFamily="34" charset="-122"/>
                <a:cs typeface="PT Sans" pitchFamily="34" charset="-120"/>
              </a:rPr>
              <a:t>Welcome to our workshop on PIVATS, a new approach to assessment that focuses on measuring small steps of progress for pupils working below expected national curriculum levels. This presentation will guide you through why this change is happening now and how it will benefit children with SEND and their families.</a:t>
            </a:r>
            <a:endParaRPr lang="en-US" sz="1200" dirty="0"/>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1</a:t>
            </a:fld>
            <a:endParaRPr lang="en-GB" dirty="0"/>
          </a:p>
        </p:txBody>
      </p:sp>
    </p:spTree>
    <p:extLst>
      <p:ext uri="{BB962C8B-B14F-4D97-AF65-F5344CB8AC3E}">
        <p14:creationId xmlns:p14="http://schemas.microsoft.com/office/powerpoint/2010/main" val="128744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PIVATS is taken from the NC – children will still be working on the same curriculum as their peers but at a stag that is relevant to them</a:t>
            </a:r>
          </a:p>
          <a:p>
            <a:endParaRPr lang="en-GB" dirty="0"/>
          </a:p>
          <a:p>
            <a:r>
              <a:rPr lang="en-GB" dirty="0"/>
              <a:t>Organised into year group expectations – these would be too big if a child was assessed against these </a:t>
            </a:r>
          </a:p>
          <a:p>
            <a:endParaRPr lang="en-GB" dirty="0"/>
          </a:p>
          <a:p>
            <a:r>
              <a:rPr lang="en-GB" dirty="0"/>
              <a:t>Milestones break down the year group into three manageable steps</a:t>
            </a:r>
          </a:p>
          <a:p>
            <a:endParaRPr lang="en-GB" dirty="0"/>
          </a:p>
          <a:p>
            <a:r>
              <a:rPr lang="en-GB" dirty="0"/>
              <a:t>Each step is then broken down into three stages – these stages are progressive and move gradually through the key learning</a:t>
            </a:r>
          </a:p>
          <a:p>
            <a:endParaRPr lang="en-GB" dirty="0"/>
          </a:p>
          <a:p>
            <a:r>
              <a:rPr lang="en-GB" dirty="0"/>
              <a:t>The e – a grading then supports identifying steps children have achieved and those that are the next ones to work on </a:t>
            </a:r>
          </a:p>
        </p:txBody>
      </p:sp>
      <p:sp>
        <p:nvSpPr>
          <p:cNvPr id="4" name="Slide Number Placeholder 3"/>
          <p:cNvSpPr>
            <a:spLocks noGrp="1"/>
          </p:cNvSpPr>
          <p:nvPr>
            <p:ph type="sldNum" sz="quarter" idx="5"/>
          </p:nvPr>
        </p:nvSpPr>
        <p:spPr/>
        <p:txBody>
          <a:bodyPr/>
          <a:lstStyle/>
          <a:p>
            <a:fld id="{F0D76371-29C5-4131-B0ED-0F0ED2C24358}" type="slidenum">
              <a:rPr lang="en-GB" smtClean="0"/>
              <a:t>12</a:t>
            </a:fld>
            <a:endParaRPr lang="en-GB" dirty="0"/>
          </a:p>
        </p:txBody>
      </p:sp>
    </p:spTree>
    <p:extLst>
      <p:ext uri="{BB962C8B-B14F-4D97-AF65-F5344CB8AC3E}">
        <p14:creationId xmlns:p14="http://schemas.microsoft.com/office/powerpoint/2010/main" val="369114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557C06D-A04E-48F4-9535-3520067EEDEF}"/>
              </a:ext>
            </a:extLst>
          </p:cNvPr>
          <p:cNvSpPr>
            <a:spLocks noGrp="1" noRot="1" noChangeAspect="1" noChangeArrowheads="1" noTextEdit="1"/>
          </p:cNvSpPr>
          <p:nvPr>
            <p:ph type="sldImg"/>
          </p:nvPr>
        </p:nvSpPr>
        <p:spPr>
          <a:xfrm>
            <a:off x="92075" y="747713"/>
            <a:ext cx="6626225" cy="3727450"/>
          </a:xfrm>
          <a:ln/>
        </p:spPr>
        <p:txBody>
          <a:bodyPr/>
          <a:lstStyle/>
          <a:p>
            <a:endParaRPr lang="en-GB"/>
          </a:p>
        </p:txBody>
      </p:sp>
      <p:sp>
        <p:nvSpPr>
          <p:cNvPr id="33795" name="Notes Placeholder 2">
            <a:extLst>
              <a:ext uri="{FF2B5EF4-FFF2-40B4-BE49-F238E27FC236}">
                <a16:creationId xmlns:a16="http://schemas.microsoft.com/office/drawing/2014/main" id="{CA05CE65-58F7-44B0-AE1A-F82205F305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Over view of the whole of PIVATS.</a:t>
            </a:r>
          </a:p>
          <a:p>
            <a:r>
              <a:rPr lang="en-GB" altLang="en-US" dirty="0">
                <a:latin typeface="Arial" panose="020B0604020202020204" pitchFamily="34" charset="0"/>
              </a:rPr>
              <a:t>Early Pscale milestones support very early development – reactions to noises and movement. </a:t>
            </a:r>
          </a:p>
          <a:p>
            <a:r>
              <a:rPr lang="en-GB" altLang="en-US" dirty="0">
                <a:latin typeface="Arial" panose="020B0604020202020204" pitchFamily="34" charset="0"/>
              </a:rPr>
              <a:t>As we move into Pscale 4 this is where children start to be ready for subject specific learning.</a:t>
            </a:r>
          </a:p>
          <a:p>
            <a:r>
              <a:rPr lang="en-GB" altLang="en-US" dirty="0">
                <a:latin typeface="Arial" panose="020B0604020202020204" pitchFamily="34" charset="0"/>
              </a:rPr>
              <a:t>Bridge is equal to the end of Reception class</a:t>
            </a:r>
          </a:p>
          <a:p>
            <a:r>
              <a:rPr lang="en-GB" altLang="en-US" dirty="0">
                <a:latin typeface="Arial" panose="020B0604020202020204" pitchFamily="34" charset="0"/>
              </a:rPr>
              <a:t>Milestone 1 is equal to year 1</a:t>
            </a:r>
          </a:p>
          <a:p>
            <a:r>
              <a:rPr lang="en-GB" altLang="en-US" dirty="0">
                <a:latin typeface="Arial" panose="020B0604020202020204" pitchFamily="34" charset="0"/>
              </a:rPr>
              <a:t>Milestone to Year 2 etc</a:t>
            </a:r>
          </a:p>
        </p:txBody>
      </p:sp>
      <p:sp>
        <p:nvSpPr>
          <p:cNvPr id="33796" name="Slide Number Placeholder 3">
            <a:extLst>
              <a:ext uri="{FF2B5EF4-FFF2-40B4-BE49-F238E27FC236}">
                <a16:creationId xmlns:a16="http://schemas.microsoft.com/office/drawing/2014/main" id="{3BB94D26-1733-4BA4-BDAF-B4B8C8F347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FACD4F-22D2-4F86-9B48-C109CBF4754E}" type="slidenum">
              <a:rPr lang="en-GB" altLang="en-US" sz="1300" smtClean="0"/>
              <a:pPr/>
              <a:t>13</a:t>
            </a:fld>
            <a:endParaRPr lang="en-GB" altLang="en-US"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1" dirty="0"/>
              <a:t>Ongoing observation and class work: </a:t>
            </a:r>
            <a:r>
              <a:rPr lang="en-GB" dirty="0"/>
              <a:t>Teachers and support staff work with your child, watch how your child works, what they understand, and where they might need help.</a:t>
            </a:r>
          </a:p>
          <a:p>
            <a:r>
              <a:rPr lang="en-GB" b="1" dirty="0"/>
              <a:t>Team Input:</a:t>
            </a:r>
            <a:r>
              <a:rPr lang="en-GB" dirty="0"/>
              <a:t> Everyone who works with your child shares their observations to build a full picture of their progress, noting what they have seen each child achieve</a:t>
            </a:r>
          </a:p>
          <a:p>
            <a:r>
              <a:rPr lang="en-GB" b="1" dirty="0"/>
              <a:t>Targeted support:</a:t>
            </a:r>
            <a:r>
              <a:rPr lang="en-GB" dirty="0"/>
              <a:t> If there is a particular area that your child is finding difficult, staff will try different strategies to support them and discuss ideas with the SENDCO.</a:t>
            </a:r>
          </a:p>
          <a:p>
            <a:r>
              <a:rPr lang="en-GB" dirty="0"/>
              <a:t>If they continue to find it hard, then the teacher may move them on to the next PIVATS stage. They won’t hold back their progress unnecessarily. </a:t>
            </a:r>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21</a:t>
            </a:fld>
            <a:endParaRPr lang="en-GB" dirty="0"/>
          </a:p>
        </p:txBody>
      </p:sp>
    </p:spTree>
    <p:extLst>
      <p:ext uri="{BB962C8B-B14F-4D97-AF65-F5344CB8AC3E}">
        <p14:creationId xmlns:p14="http://schemas.microsoft.com/office/powerpoint/2010/main" val="376395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1" dirty="0"/>
              <a:t>Stay in touch with your child’s class teacher or SENCO</a:t>
            </a:r>
            <a:r>
              <a:rPr lang="en-GB" dirty="0"/>
              <a:t>. Talk regularly about how your child is doing.</a:t>
            </a:r>
          </a:p>
          <a:p>
            <a:r>
              <a:rPr lang="en-GB" b="1" dirty="0"/>
              <a:t>Share what you know about your child’s strengths and what they find tricky. </a:t>
            </a:r>
            <a:r>
              <a:rPr lang="en-GB" dirty="0"/>
              <a:t>This helps teachers plan better support.</a:t>
            </a:r>
          </a:p>
          <a:p>
            <a:r>
              <a:rPr lang="en-GB" b="1" dirty="0"/>
              <a:t>Ask about your child’s PIVATS targets </a:t>
            </a:r>
            <a:r>
              <a:rPr lang="en-GB" dirty="0"/>
              <a:t>so you know what they’re working on.</a:t>
            </a:r>
          </a:p>
          <a:p>
            <a:r>
              <a:rPr lang="en-GB" b="1" dirty="0"/>
              <a:t>Support learning at home </a:t>
            </a:r>
            <a:r>
              <a:rPr lang="en-GB" dirty="0"/>
              <a:t>with simple activities that build on what they’ve learned in school.</a:t>
            </a:r>
          </a:p>
          <a:p>
            <a:r>
              <a:rPr lang="en-GB" b="1" dirty="0"/>
              <a:t>Use any strategies or resources the school recommends</a:t>
            </a:r>
            <a:endParaRPr lang="en-GB" dirty="0"/>
          </a:p>
          <a:p>
            <a:r>
              <a:rPr lang="en-GB" b="1" dirty="0"/>
              <a:t>Celebrate every success with your child!</a:t>
            </a:r>
            <a:endParaRPr lang="en-GB" dirty="0"/>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23</a:t>
            </a:fld>
            <a:endParaRPr lang="en-GB" dirty="0"/>
          </a:p>
        </p:txBody>
      </p:sp>
    </p:spTree>
    <p:extLst>
      <p:ext uri="{BB962C8B-B14F-4D97-AF65-F5344CB8AC3E}">
        <p14:creationId xmlns:p14="http://schemas.microsoft.com/office/powerpoint/2010/main" val="153664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Your child is precious and it is important that school provides the best possible provision to enable your child to belong, thrive and achieve.</a:t>
            </a:r>
          </a:p>
          <a:p>
            <a:endParaRPr lang="en-GB" dirty="0"/>
          </a:p>
          <a:p>
            <a:r>
              <a:rPr lang="en-GB" dirty="0"/>
              <a:t>All children have needs – some are common to all and some are more specific.</a:t>
            </a:r>
          </a:p>
          <a:p>
            <a:endParaRPr lang="en-GB" dirty="0"/>
          </a:p>
          <a:p>
            <a:pPr marL="0" indent="0">
              <a:buNone/>
            </a:pPr>
            <a:r>
              <a:rPr lang="en-GB" dirty="0"/>
              <a:t>Sometimes children might need extra support with their learning to help them make progress and be the best they can be  </a:t>
            </a:r>
            <a:r>
              <a:rPr lang="en-GB" b="0" i="0" dirty="0">
                <a:solidFill>
                  <a:srgbClr val="424242"/>
                </a:solidFill>
                <a:effectLst/>
              </a:rPr>
              <a:t>because their progress is different from others in their year group. Schools must make sure that all children are challenged and supported in the right way.</a:t>
            </a:r>
            <a:endParaRPr lang="en-GB" dirty="0">
              <a:solidFill>
                <a:srgbClr val="424242"/>
              </a:solidFill>
            </a:endParaRPr>
          </a:p>
          <a:p>
            <a:pPr marL="0" indent="0">
              <a:buNone/>
            </a:pPr>
            <a:r>
              <a:rPr lang="en-GB" b="0" i="0" dirty="0">
                <a:solidFill>
                  <a:srgbClr val="424242"/>
                </a:solidFill>
                <a:effectLst/>
              </a:rPr>
              <a:t>To do this well, teachers need to understand each child’s learning needs clearly. They must be able to spot any gaps in what the child knows and understands and help them move forward.</a:t>
            </a:r>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2</a:t>
            </a:fld>
            <a:endParaRPr lang="en-GB" dirty="0"/>
          </a:p>
        </p:txBody>
      </p:sp>
    </p:spTree>
    <p:extLst>
      <p:ext uri="{BB962C8B-B14F-4D97-AF65-F5344CB8AC3E}">
        <p14:creationId xmlns:p14="http://schemas.microsoft.com/office/powerpoint/2010/main" val="258044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indent="0">
              <a:buNone/>
            </a:pPr>
            <a:r>
              <a:rPr lang="en-GB" b="0" i="0" dirty="0">
                <a:solidFill>
                  <a:srgbClr val="424242"/>
                </a:solidFill>
                <a:effectLst/>
              </a:rPr>
              <a:t>Some children may need extra support with their learning because their progress is different from others in their year group. Schools must make sure that all children are challenged and supported in the right way.</a:t>
            </a:r>
            <a:endParaRPr lang="en-GB" dirty="0">
              <a:solidFill>
                <a:srgbClr val="424242"/>
              </a:solidFill>
            </a:endParaRPr>
          </a:p>
          <a:p>
            <a:pPr marL="0" indent="0">
              <a:buNone/>
            </a:pPr>
            <a:r>
              <a:rPr lang="en-GB" b="0" i="0" dirty="0">
                <a:solidFill>
                  <a:srgbClr val="424242"/>
                </a:solidFill>
                <a:effectLst/>
              </a:rPr>
              <a:t>To do this well, teachers need to understand each child’s learning needs clearly. They must be able to spot any gaps in what the child knows and understands and help them move forward.</a:t>
            </a:r>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3</a:t>
            </a:fld>
            <a:endParaRPr lang="en-GB" dirty="0"/>
          </a:p>
        </p:txBody>
      </p:sp>
    </p:spTree>
    <p:extLst>
      <p:ext uri="{BB962C8B-B14F-4D97-AF65-F5344CB8AC3E}">
        <p14:creationId xmlns:p14="http://schemas.microsoft.com/office/powerpoint/2010/main" val="590603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FF0000"/>
                </a:solidFill>
                <a:effectLst/>
              </a:rPr>
              <a:t>Schools already use the assessment cycle to ensure that they are teaching pupils from up to date assessments.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FF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FF0000"/>
                </a:solidFill>
                <a:effectLst/>
              </a:rPr>
              <a:t>High quality teaching is crucial to the progress of pupils with SEND</a:t>
            </a:r>
            <a:r>
              <a:rPr lang="en-GB" b="0" i="0" dirty="0">
                <a:solidFill>
                  <a:srgbClr val="263238"/>
                </a:solidFill>
                <a:effectLst/>
              </a:rPr>
              <a:t> and teachers are vital orchestrators of ​‘assess, plan, do, review’ – the graduated response process detailed within the SEND Code of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baseline="0" dirty="0"/>
              <a:t>The </a:t>
            </a:r>
            <a:r>
              <a:rPr lang="en-GB" b="0" i="0" u="none" strike="noStrike" baseline="0" dirty="0">
                <a:solidFill>
                  <a:srgbClr val="FF0000"/>
                </a:solidFill>
              </a:rPr>
              <a:t>starting point is to </a:t>
            </a:r>
            <a:r>
              <a:rPr lang="en-GB" b="1" i="0" u="none" strike="noStrike" baseline="0" dirty="0">
                <a:solidFill>
                  <a:srgbClr val="FF0000"/>
                </a:solidFill>
              </a:rPr>
              <a:t>know your pupils</a:t>
            </a:r>
            <a:r>
              <a:rPr lang="en-GB" b="0" i="0" u="none" strike="noStrike" baseline="0" dirty="0"/>
              <a:t>– what they like, what they can do, what they know, what works for them in order to engender new learning etc; knowing what does not work is just as important. </a:t>
            </a:r>
          </a:p>
          <a:p>
            <a:endParaRPr lang="en-GB" dirty="0"/>
          </a:p>
        </p:txBody>
      </p:sp>
      <p:sp>
        <p:nvSpPr>
          <p:cNvPr id="4" name="Slide Number Placeholder 3"/>
          <p:cNvSpPr>
            <a:spLocks noGrp="1"/>
          </p:cNvSpPr>
          <p:nvPr>
            <p:ph type="sldNum" sz="quarter" idx="5"/>
          </p:nvPr>
        </p:nvSpPr>
        <p:spPr/>
        <p:txBody>
          <a:bodyPr/>
          <a:lstStyle/>
          <a:p>
            <a:fld id="{587FD67B-D440-4F99-AC0B-7E31A1E79C16}" type="slidenum">
              <a:rPr lang="en-GB" smtClean="0"/>
              <a:pPr/>
              <a:t>5</a:t>
            </a:fld>
            <a:endParaRPr lang="en-GB" dirty="0"/>
          </a:p>
        </p:txBody>
      </p:sp>
    </p:spTree>
    <p:extLst>
      <p:ext uri="{BB962C8B-B14F-4D97-AF65-F5344CB8AC3E}">
        <p14:creationId xmlns:p14="http://schemas.microsoft.com/office/powerpoint/2010/main" val="137018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indent="0">
              <a:buNone/>
            </a:pPr>
            <a:r>
              <a:rPr lang="en-GB" dirty="0"/>
              <a:t>PIVATS is an assessment framework which measures and celebrates progress of children who are working below age expected outcomes. Aimed at children who are behind their peers and is a way of measuring progress that is not against age related expectations/</a:t>
            </a:r>
          </a:p>
          <a:p>
            <a:pPr marL="0" indent="0">
              <a:buNone/>
            </a:pPr>
            <a:endParaRPr lang="en-GB" dirty="0"/>
          </a:p>
          <a:p>
            <a:pPr marL="0" indent="0">
              <a:buNone/>
            </a:pPr>
            <a:r>
              <a:rPr lang="en-GB" dirty="0"/>
              <a:t>Written by Lancashire County Council, PIVATS is used nationally and internationally to measure and monitor progress.</a:t>
            </a:r>
          </a:p>
          <a:p>
            <a:pPr marL="0" indent="0">
              <a:buNone/>
            </a:pPr>
            <a:endParaRPr lang="en-GB" dirty="0"/>
          </a:p>
          <a:p>
            <a:pPr marL="0" indent="0">
              <a:buNone/>
            </a:pPr>
            <a:r>
              <a:rPr lang="en-GB" sz="1200" dirty="0"/>
              <a:t>Assessment statements are broken down into small steps, so it is possible to identify achievements for every child. </a:t>
            </a:r>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6</a:t>
            </a:fld>
            <a:endParaRPr lang="en-GB" dirty="0"/>
          </a:p>
        </p:txBody>
      </p:sp>
    </p:spTree>
    <p:extLst>
      <p:ext uri="{BB962C8B-B14F-4D97-AF65-F5344CB8AC3E}">
        <p14:creationId xmlns:p14="http://schemas.microsoft.com/office/powerpoint/2010/main" val="283517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ontserrat" panose="00000500000000000000" pitchFamily="2" charset="0"/>
              </a:rPr>
              <a:t>Skills in these areas will be assessed across the full curriculum – not just in English and Maths lessons.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ontserrat" panose="00000500000000000000" pitchFamily="2" charset="0"/>
              </a:rPr>
              <a:t>Not assessed through tests – ongoing observations, regular class work and interactions with staff in the classroom </a:t>
            </a:r>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7</a:t>
            </a:fld>
            <a:endParaRPr lang="en-GB" dirty="0"/>
          </a:p>
        </p:txBody>
      </p:sp>
    </p:spTree>
    <p:extLst>
      <p:ext uri="{BB962C8B-B14F-4D97-AF65-F5344CB8AC3E}">
        <p14:creationId xmlns:p14="http://schemas.microsoft.com/office/powerpoint/2010/main" val="421406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Example statements to show the small steps that are in PIVATS assessments </a:t>
            </a:r>
          </a:p>
        </p:txBody>
      </p:sp>
      <p:sp>
        <p:nvSpPr>
          <p:cNvPr id="4" name="Slide Number Placeholder 3"/>
          <p:cNvSpPr>
            <a:spLocks noGrp="1"/>
          </p:cNvSpPr>
          <p:nvPr>
            <p:ph type="sldNum" sz="quarter" idx="5"/>
          </p:nvPr>
        </p:nvSpPr>
        <p:spPr/>
        <p:txBody>
          <a:bodyPr/>
          <a:lstStyle/>
          <a:p>
            <a:fld id="{F0D76371-29C5-4131-B0ED-0F0ED2C24358}" type="slidenum">
              <a:rPr lang="en-GB" smtClean="0"/>
              <a:t>8</a:t>
            </a:fld>
            <a:endParaRPr lang="en-GB" dirty="0"/>
          </a:p>
        </p:txBody>
      </p:sp>
    </p:spTree>
    <p:extLst>
      <p:ext uri="{BB962C8B-B14F-4D97-AF65-F5344CB8AC3E}">
        <p14:creationId xmlns:p14="http://schemas.microsoft.com/office/powerpoint/2010/main" val="277654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t>Some learning goals in the National Curriculum are quite big and include lots of different skills. This can make it hard to see the small steps of progress a child is making—especially if they haven’t achieved the whole goal yet.</a:t>
            </a:r>
          </a:p>
          <a:p>
            <a:endParaRPr lang="en-GB" dirty="0"/>
          </a:p>
          <a:p>
            <a:r>
              <a:rPr lang="en-GB" dirty="0"/>
              <a:t>PIVATS breaks these big goals down into smaller, manageable steps. Each step focuses on one part of learning at a time. This makes it easier for teachers to see what your child has learned and what they need next.</a:t>
            </a:r>
          </a:p>
          <a:p>
            <a:endParaRPr lang="en-GB" dirty="0"/>
          </a:p>
          <a:p>
            <a:r>
              <a:rPr lang="en-GB" dirty="0"/>
              <a:t>It also means that progress can be recognised and celebrated more often—helping your child feel proud and motivated.</a:t>
            </a:r>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9</a:t>
            </a:fld>
            <a:endParaRPr lang="en-GB" dirty="0"/>
          </a:p>
        </p:txBody>
      </p:sp>
    </p:spTree>
    <p:extLst>
      <p:ext uri="{BB962C8B-B14F-4D97-AF65-F5344CB8AC3E}">
        <p14:creationId xmlns:p14="http://schemas.microsoft.com/office/powerpoint/2010/main" val="355410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indent="0">
              <a:buNone/>
            </a:pPr>
            <a:r>
              <a:rPr lang="en-GB" dirty="0"/>
              <a:t>PIVATS breaks learning down into small, manageable steps. This helps teachers:</a:t>
            </a:r>
          </a:p>
          <a:p>
            <a:r>
              <a:rPr lang="en-GB" b="1" dirty="0"/>
              <a:t>Set realistic and challenging targets </a:t>
            </a:r>
            <a:r>
              <a:rPr lang="en-GB" dirty="0"/>
              <a:t>that match your child’s individual needs.</a:t>
            </a:r>
          </a:p>
          <a:p>
            <a:r>
              <a:rPr lang="en-GB" b="1" dirty="0"/>
              <a:t>Track progress in small steps</a:t>
            </a:r>
            <a:r>
              <a:rPr lang="en-GB" dirty="0"/>
              <a:t>, so they can celebrate successes and spot areas that need more support.</a:t>
            </a:r>
          </a:p>
          <a:p>
            <a:r>
              <a:rPr lang="en-GB" b="1" dirty="0"/>
              <a:t>Plan tailored support strategies</a:t>
            </a:r>
            <a:r>
              <a:rPr lang="en-GB" dirty="0"/>
              <a:t>, such as using specific resources in class or providing extra help with certain topics.</a:t>
            </a:r>
          </a:p>
          <a:p>
            <a:pPr marL="0" indent="0">
              <a:buNone/>
            </a:pPr>
            <a:r>
              <a:rPr lang="en-GB" dirty="0"/>
              <a:t>This approach ensures that every child receives the right level of challenge and support, helping them to make meaningful progress in their learning.</a:t>
            </a:r>
          </a:p>
          <a:p>
            <a:endParaRPr lang="en-GB" dirty="0"/>
          </a:p>
        </p:txBody>
      </p:sp>
      <p:sp>
        <p:nvSpPr>
          <p:cNvPr id="4" name="Slide Number Placeholder 3"/>
          <p:cNvSpPr>
            <a:spLocks noGrp="1"/>
          </p:cNvSpPr>
          <p:nvPr>
            <p:ph type="sldNum" sz="quarter" idx="5"/>
          </p:nvPr>
        </p:nvSpPr>
        <p:spPr/>
        <p:txBody>
          <a:bodyPr/>
          <a:lstStyle/>
          <a:p>
            <a:fld id="{F0D76371-29C5-4131-B0ED-0F0ED2C24358}" type="slidenum">
              <a:rPr lang="en-GB" smtClean="0"/>
              <a:t>10</a:t>
            </a:fld>
            <a:endParaRPr lang="en-GB" dirty="0"/>
          </a:p>
        </p:txBody>
      </p:sp>
    </p:spTree>
    <p:extLst>
      <p:ext uri="{BB962C8B-B14F-4D97-AF65-F5344CB8AC3E}">
        <p14:creationId xmlns:p14="http://schemas.microsoft.com/office/powerpoint/2010/main" val="3065773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B753F5F7-D778-6843-831A-ED5C9217C83B}"/>
              </a:ext>
            </a:extLst>
          </p:cNvPr>
          <p:cNvPicPr>
            <a:picLocks noChangeAspect="1"/>
          </p:cNvPicPr>
          <p:nvPr/>
        </p:nvPicPr>
        <p:blipFill>
          <a:blip r:embed="rId2"/>
          <a:stretch>
            <a:fillRect/>
          </a:stretch>
        </p:blipFill>
        <p:spPr>
          <a:xfrm>
            <a:off x="-3080" y="0"/>
            <a:ext cx="12192000" cy="6858000"/>
          </a:xfrm>
          <a:prstGeom prst="rect">
            <a:avLst/>
          </a:prstGeom>
        </p:spPr>
      </p:pic>
      <p:sp>
        <p:nvSpPr>
          <p:cNvPr id="2" name="Title 1">
            <a:extLst>
              <a:ext uri="{FF2B5EF4-FFF2-40B4-BE49-F238E27FC236}">
                <a16:creationId xmlns:a16="http://schemas.microsoft.com/office/drawing/2014/main" id="{76D695B1-00CC-6640-AB8F-A7E4E7A985AC}"/>
              </a:ext>
            </a:extLst>
          </p:cNvPr>
          <p:cNvSpPr>
            <a:spLocks noGrp="1"/>
          </p:cNvSpPr>
          <p:nvPr>
            <p:ph type="ctrTitle"/>
          </p:nvPr>
        </p:nvSpPr>
        <p:spPr>
          <a:xfrm>
            <a:off x="2176491" y="1358391"/>
            <a:ext cx="7718558" cy="1817294"/>
          </a:xfrm>
        </p:spPr>
        <p:txBody>
          <a:bodyPr anchor="ctr" anchorCtr="0">
            <a:normAutofit/>
          </a:bodyPr>
          <a:lstStyle>
            <a:lvl1pPr algn="ctr">
              <a:defRPr sz="4800" b="1">
                <a:latin typeface="Montserrat" panose="00000500000000000000"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042A01D-2CA2-6749-ABCB-BF3761AFE5D9}"/>
              </a:ext>
            </a:extLst>
          </p:cNvPr>
          <p:cNvSpPr>
            <a:spLocks noGrp="1"/>
          </p:cNvSpPr>
          <p:nvPr>
            <p:ph type="subTitle" idx="1" hasCustomPrompt="1"/>
          </p:nvPr>
        </p:nvSpPr>
        <p:spPr>
          <a:xfrm>
            <a:off x="3132665" y="4950795"/>
            <a:ext cx="5926667" cy="8651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 Name</a:t>
            </a:r>
            <a:br>
              <a:rPr lang="en-GB" dirty="0"/>
            </a:br>
            <a:r>
              <a:rPr lang="en-GB" dirty="0"/>
              <a:t>Teaching &amp; Learning Consultant</a:t>
            </a:r>
            <a:endParaRPr lang="en-US" dirty="0"/>
          </a:p>
        </p:txBody>
      </p:sp>
      <p:sp>
        <p:nvSpPr>
          <p:cNvPr id="9" name="Text Placeholder 8">
            <a:extLst>
              <a:ext uri="{FF2B5EF4-FFF2-40B4-BE49-F238E27FC236}">
                <a16:creationId xmlns:a16="http://schemas.microsoft.com/office/drawing/2014/main" id="{443FE100-1AF1-4C04-B870-CE6FCF8C773F}"/>
              </a:ext>
            </a:extLst>
          </p:cNvPr>
          <p:cNvSpPr>
            <a:spLocks noGrp="1"/>
          </p:cNvSpPr>
          <p:nvPr>
            <p:ph type="body" sz="quarter" idx="10" hasCustomPrompt="1"/>
          </p:nvPr>
        </p:nvSpPr>
        <p:spPr>
          <a:xfrm>
            <a:off x="2682970" y="3795713"/>
            <a:ext cx="6705600" cy="865187"/>
          </a:xfrm>
        </p:spPr>
        <p:txBody>
          <a:bodyPr anchor="ctr" anchorCtr="0"/>
          <a:lstStyle>
            <a:lvl1pPr marL="0" indent="0" algn="ctr">
              <a:buNone/>
              <a:defRPr/>
            </a:lvl1pPr>
          </a:lstStyle>
          <a:p>
            <a:pPr lvl="0"/>
            <a:r>
              <a:rPr lang="en-US" dirty="0"/>
              <a:t>… Primary School</a:t>
            </a:r>
            <a:endParaRPr lang="en-GB" dirty="0"/>
          </a:p>
        </p:txBody>
      </p:sp>
    </p:spTree>
    <p:extLst>
      <p:ext uri="{BB962C8B-B14F-4D97-AF65-F5344CB8AC3E}">
        <p14:creationId xmlns:p14="http://schemas.microsoft.com/office/powerpoint/2010/main" val="345630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A84593F3-AE23-7F47-8739-2D8D69A3732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A676F9-F57A-A349-A742-74A85D9A77BF}"/>
              </a:ext>
            </a:extLst>
          </p:cNvPr>
          <p:cNvSpPr>
            <a:spLocks noGrp="1"/>
          </p:cNvSpPr>
          <p:nvPr>
            <p:ph type="title"/>
          </p:nvPr>
        </p:nvSpPr>
        <p:spPr>
          <a:xfrm>
            <a:off x="720000" y="360000"/>
            <a:ext cx="10515600" cy="928270"/>
          </a:xfrm>
        </p:spPr>
        <p:txBody>
          <a:bodyPr>
            <a:normAutofit/>
          </a:bodyPr>
          <a:lstStyle>
            <a:lvl1pPr>
              <a:defRPr sz="3600" b="1">
                <a:latin typeface="Montserrat" panose="000005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151BA71-9911-4547-A981-667AD7529587}"/>
              </a:ext>
            </a:extLst>
          </p:cNvPr>
          <p:cNvSpPr>
            <a:spLocks noGrp="1"/>
          </p:cNvSpPr>
          <p:nvPr>
            <p:ph idx="1"/>
          </p:nvPr>
        </p:nvSpPr>
        <p:spPr>
          <a:xfrm>
            <a:off x="720000" y="1440000"/>
            <a:ext cx="10515600" cy="4493794"/>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600">
                <a:solidFill>
                  <a:srgbClr val="C9013C"/>
                </a:solidFill>
              </a:defRPr>
            </a:lvl4pPr>
            <a:lvl5pPr>
              <a:lnSpc>
                <a:spcPct val="100000"/>
              </a:lnSpc>
              <a:defRPr sz="1600">
                <a:solidFill>
                  <a:srgbClr val="C9013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593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x2">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A84593F3-AE23-7F47-8739-2D8D69A3732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A676F9-F57A-A349-A742-74A85D9A77BF}"/>
              </a:ext>
            </a:extLst>
          </p:cNvPr>
          <p:cNvSpPr>
            <a:spLocks noGrp="1"/>
          </p:cNvSpPr>
          <p:nvPr>
            <p:ph type="title"/>
          </p:nvPr>
        </p:nvSpPr>
        <p:spPr>
          <a:xfrm>
            <a:off x="720000" y="360000"/>
            <a:ext cx="10515600" cy="928270"/>
          </a:xfrm>
        </p:spPr>
        <p:txBody>
          <a:bodyPr>
            <a:normAutofit/>
          </a:bodyPr>
          <a:lstStyle>
            <a:lvl1pPr>
              <a:defRPr sz="3600" b="1">
                <a:latin typeface="Montserrat" panose="000005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151BA71-9911-4547-A981-667AD7529587}"/>
              </a:ext>
            </a:extLst>
          </p:cNvPr>
          <p:cNvSpPr>
            <a:spLocks noGrp="1"/>
          </p:cNvSpPr>
          <p:nvPr>
            <p:ph idx="1"/>
          </p:nvPr>
        </p:nvSpPr>
        <p:spPr>
          <a:xfrm>
            <a:off x="720000" y="1440000"/>
            <a:ext cx="4968000" cy="4493794"/>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600">
                <a:solidFill>
                  <a:srgbClr val="C9013C"/>
                </a:solidFill>
              </a:defRPr>
            </a:lvl4pPr>
            <a:lvl5pPr>
              <a:lnSpc>
                <a:spcPct val="100000"/>
              </a:lnSpc>
              <a:defRPr sz="1600">
                <a:solidFill>
                  <a:srgbClr val="C9013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7899C116-2C04-47DC-8CCB-4D73F6A46FBD}"/>
              </a:ext>
            </a:extLst>
          </p:cNvPr>
          <p:cNvSpPr>
            <a:spLocks noGrp="1"/>
          </p:cNvSpPr>
          <p:nvPr>
            <p:ph idx="10"/>
          </p:nvPr>
        </p:nvSpPr>
        <p:spPr>
          <a:xfrm>
            <a:off x="6357077" y="1440000"/>
            <a:ext cx="4968000" cy="4493794"/>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600">
                <a:solidFill>
                  <a:srgbClr val="C9013C"/>
                </a:solidFill>
              </a:defRPr>
            </a:lvl4pPr>
            <a:lvl5pPr>
              <a:lnSpc>
                <a:spcPct val="100000"/>
              </a:lnSpc>
              <a:defRPr sz="1600">
                <a:solidFill>
                  <a:srgbClr val="C9013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881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A3E0F03C-A30D-468D-81EF-0E2BB1AE0F3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0817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6420-4CD6-82C1-BD21-66CDF0347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0C2989-61C4-2EA5-2118-907D9D27A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3DF838-39F8-0C79-D9B9-524D9955D989}"/>
              </a:ext>
            </a:extLst>
          </p:cNvPr>
          <p:cNvSpPr>
            <a:spLocks noGrp="1"/>
          </p:cNvSpPr>
          <p:nvPr>
            <p:ph type="dt" sz="half" idx="10"/>
          </p:nvPr>
        </p:nvSpPr>
        <p:spPr/>
        <p:txBody>
          <a:bodyPr/>
          <a:lstStyle/>
          <a:p>
            <a:fld id="{2332C115-4494-4646-85AA-60AA5E749690}" type="datetimeFigureOut">
              <a:rPr lang="en-GB" smtClean="0"/>
              <a:t>02/12/2025</a:t>
            </a:fld>
            <a:endParaRPr lang="en-GB" dirty="0"/>
          </a:p>
        </p:txBody>
      </p:sp>
      <p:sp>
        <p:nvSpPr>
          <p:cNvPr id="5" name="Footer Placeholder 4">
            <a:extLst>
              <a:ext uri="{FF2B5EF4-FFF2-40B4-BE49-F238E27FC236}">
                <a16:creationId xmlns:a16="http://schemas.microsoft.com/office/drawing/2014/main" id="{E6A432FC-DD65-1B63-B366-86D7E5DE85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9ADBE64-A481-A5ED-8FB7-75D4D651B240}"/>
              </a:ext>
            </a:extLst>
          </p:cNvPr>
          <p:cNvSpPr>
            <a:spLocks noGrp="1"/>
          </p:cNvSpPr>
          <p:nvPr>
            <p:ph type="sldNum" sz="quarter" idx="12"/>
          </p:nvPr>
        </p:nvSpPr>
        <p:spPr/>
        <p:txBody>
          <a:bodyPr/>
          <a:lstStyle/>
          <a:p>
            <a:fld id="{E4DD5AA6-12C0-4348-8C8B-D1639AC8735B}" type="slidenum">
              <a:rPr lang="en-GB" smtClean="0"/>
              <a:t>‹#›</a:t>
            </a:fld>
            <a:endParaRPr lang="en-GB" dirty="0"/>
          </a:p>
        </p:txBody>
      </p:sp>
    </p:spTree>
    <p:extLst>
      <p:ext uri="{BB962C8B-B14F-4D97-AF65-F5344CB8AC3E}">
        <p14:creationId xmlns:p14="http://schemas.microsoft.com/office/powerpoint/2010/main" val="4001586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431894-2BBB-864B-BB1D-D7F9A0C23399}"/>
              </a:ext>
            </a:extLst>
          </p:cNvPr>
          <p:cNvSpPr>
            <a:spLocks noGrp="1"/>
          </p:cNvSpPr>
          <p:nvPr>
            <p:ph type="title"/>
          </p:nvPr>
        </p:nvSpPr>
        <p:spPr>
          <a:xfrm>
            <a:off x="720000" y="360000"/>
            <a:ext cx="10515600" cy="928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261731-432F-8743-A453-F69FB236F291}"/>
              </a:ext>
            </a:extLst>
          </p:cNvPr>
          <p:cNvSpPr>
            <a:spLocks noGrp="1"/>
          </p:cNvSpPr>
          <p:nvPr>
            <p:ph type="body" idx="1"/>
          </p:nvPr>
        </p:nvSpPr>
        <p:spPr>
          <a:xfrm>
            <a:off x="720000" y="1440000"/>
            <a:ext cx="10515600" cy="4492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3420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3600" b="1" kern="1200">
          <a:solidFill>
            <a:schemeClr val="tx1"/>
          </a:solidFill>
          <a:latin typeface="Montserrat" panose="00000500000000000000" pitchFamily="2" charset="0"/>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6.svg"/><Relationship Id="rId5" Type="http://schemas.openxmlformats.org/officeDocument/2006/relationships/diagramQuickStyle" Target="../diagrams/quickStyle3.xml"/><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2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20F83-28A0-5C48-831E-BFC4FA10860D}"/>
              </a:ext>
            </a:extLst>
          </p:cNvPr>
          <p:cNvPicPr>
            <a:picLocks noChangeAspect="1"/>
          </p:cNvPicPr>
          <p:nvPr/>
        </p:nvPicPr>
        <p:blipFill>
          <a:blip r:embed="rId3"/>
          <a:stretch>
            <a:fillRect/>
          </a:stretch>
        </p:blipFill>
        <p:spPr>
          <a:xfrm>
            <a:off x="1606761" y="2237965"/>
            <a:ext cx="6480297" cy="1769292"/>
          </a:xfrm>
          <a:prstGeom prst="rect">
            <a:avLst/>
          </a:prstGeom>
        </p:spPr>
      </p:pic>
      <p:sp>
        <p:nvSpPr>
          <p:cNvPr id="4" name="Text Placeholder 3">
            <a:extLst>
              <a:ext uri="{FF2B5EF4-FFF2-40B4-BE49-F238E27FC236}">
                <a16:creationId xmlns:a16="http://schemas.microsoft.com/office/drawing/2014/main" id="{335CC8EA-B97C-08BE-760C-0451FA121363}"/>
              </a:ext>
            </a:extLst>
          </p:cNvPr>
          <p:cNvSpPr>
            <a:spLocks noGrp="1"/>
          </p:cNvSpPr>
          <p:nvPr>
            <p:ph type="body" sz="quarter" idx="10"/>
          </p:nvPr>
        </p:nvSpPr>
        <p:spPr>
          <a:xfrm>
            <a:off x="1494109" y="4270275"/>
            <a:ext cx="6705600" cy="865187"/>
          </a:xfrm>
        </p:spPr>
        <p:txBody>
          <a:bodyPr/>
          <a:lstStyle/>
          <a:p>
            <a:r>
              <a:rPr lang="en-GB" dirty="0"/>
              <a:t>An introduction for parents and carers</a:t>
            </a:r>
          </a:p>
        </p:txBody>
      </p:sp>
    </p:spTree>
    <p:extLst>
      <p:ext uri="{BB962C8B-B14F-4D97-AF65-F5344CB8AC3E}">
        <p14:creationId xmlns:p14="http://schemas.microsoft.com/office/powerpoint/2010/main" val="202590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C3B-BE87-4EAD-7636-34B12C11C8F1}"/>
              </a:ext>
            </a:extLst>
          </p:cNvPr>
          <p:cNvSpPr>
            <a:spLocks noGrp="1"/>
          </p:cNvSpPr>
          <p:nvPr>
            <p:ph type="title"/>
          </p:nvPr>
        </p:nvSpPr>
        <p:spPr/>
        <p:txBody>
          <a:bodyPr>
            <a:normAutofit fontScale="90000"/>
          </a:bodyPr>
          <a:lstStyle/>
          <a:p>
            <a:r>
              <a:rPr lang="en-GB" b="1" i="0" dirty="0">
                <a:solidFill>
                  <a:srgbClr val="424242"/>
                </a:solidFill>
                <a:effectLst/>
                <a:latin typeface="Segoe Sans"/>
              </a:rPr>
              <a:t>How PIVATS Helps Support Your Child’s Learning</a:t>
            </a:r>
            <a:endParaRPr lang="en-GB" dirty="0"/>
          </a:p>
        </p:txBody>
      </p:sp>
      <p:sp>
        <p:nvSpPr>
          <p:cNvPr id="3" name="Content Placeholder 2">
            <a:extLst>
              <a:ext uri="{FF2B5EF4-FFF2-40B4-BE49-F238E27FC236}">
                <a16:creationId xmlns:a16="http://schemas.microsoft.com/office/drawing/2014/main" id="{A41F4C45-883E-6CB7-87D2-1B930204B70F}"/>
              </a:ext>
            </a:extLst>
          </p:cNvPr>
          <p:cNvSpPr>
            <a:spLocks noGrp="1"/>
          </p:cNvSpPr>
          <p:nvPr>
            <p:ph idx="1"/>
          </p:nvPr>
        </p:nvSpPr>
        <p:spPr>
          <a:xfrm>
            <a:off x="602013" y="1358153"/>
            <a:ext cx="10515600" cy="4717732"/>
          </a:xfrm>
        </p:spPr>
        <p:txBody>
          <a:bodyPr>
            <a:normAutofit/>
          </a:bodyPr>
          <a:lstStyle/>
          <a:p>
            <a:r>
              <a:rPr lang="en-GB" b="1" dirty="0"/>
              <a:t>Set realistic and challenging targets</a:t>
            </a:r>
            <a:endParaRPr lang="en-GB" dirty="0"/>
          </a:p>
          <a:p>
            <a:endParaRPr lang="en-GB" dirty="0"/>
          </a:p>
          <a:p>
            <a:r>
              <a:rPr lang="en-GB" b="1" dirty="0"/>
              <a:t>Track progress in small steps</a:t>
            </a:r>
            <a:r>
              <a:rPr lang="en-GB" dirty="0"/>
              <a:t>.</a:t>
            </a:r>
          </a:p>
          <a:p>
            <a:endParaRPr lang="en-GB" dirty="0"/>
          </a:p>
          <a:p>
            <a:r>
              <a:rPr lang="en-GB" b="1" dirty="0"/>
              <a:t>Plan tailored support strategies.</a:t>
            </a:r>
          </a:p>
          <a:p>
            <a:endParaRPr lang="en-GB" b="1" dirty="0"/>
          </a:p>
          <a:p>
            <a:r>
              <a:rPr lang="en-GB" dirty="0"/>
              <a:t>This approach ensures that every child receives the right level of challenge and support, helping them to make meaningful progress in their learning.</a:t>
            </a:r>
          </a:p>
        </p:txBody>
      </p:sp>
      <p:graphicFrame>
        <p:nvGraphicFramePr>
          <p:cNvPr id="4" name="Diagram 3">
            <a:extLst>
              <a:ext uri="{FF2B5EF4-FFF2-40B4-BE49-F238E27FC236}">
                <a16:creationId xmlns:a16="http://schemas.microsoft.com/office/drawing/2014/main" id="{7BB6C125-3262-B087-5E15-0513EBF6414F}"/>
              </a:ext>
            </a:extLst>
          </p:cNvPr>
          <p:cNvGraphicFramePr/>
          <p:nvPr>
            <p:extLst>
              <p:ext uri="{D42A27DB-BD31-4B8C-83A1-F6EECF244321}">
                <p14:modId xmlns:p14="http://schemas.microsoft.com/office/powerpoint/2010/main" val="3580450101"/>
              </p:ext>
            </p:extLst>
          </p:nvPr>
        </p:nvGraphicFramePr>
        <p:xfrm>
          <a:off x="7620000" y="1213858"/>
          <a:ext cx="4063999" cy="270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Target with solid fill">
            <a:extLst>
              <a:ext uri="{FF2B5EF4-FFF2-40B4-BE49-F238E27FC236}">
                <a16:creationId xmlns:a16="http://schemas.microsoft.com/office/drawing/2014/main" id="{A189D09D-0272-5835-91F0-8EC670D964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37599" y="1762433"/>
            <a:ext cx="914400" cy="914400"/>
          </a:xfrm>
          <a:prstGeom prst="rect">
            <a:avLst/>
          </a:prstGeom>
        </p:spPr>
      </p:pic>
      <p:pic>
        <p:nvPicPr>
          <p:cNvPr id="10" name="Graphic 9" descr="Aspiration outline">
            <a:extLst>
              <a:ext uri="{FF2B5EF4-FFF2-40B4-BE49-F238E27FC236}">
                <a16:creationId xmlns:a16="http://schemas.microsoft.com/office/drawing/2014/main" id="{DAA2685B-7940-9D81-5E9A-7D50925FC93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760973" y="1830681"/>
            <a:ext cx="766916" cy="766916"/>
          </a:xfrm>
          <a:prstGeom prst="rect">
            <a:avLst/>
          </a:prstGeom>
        </p:spPr>
      </p:pic>
      <p:pic>
        <p:nvPicPr>
          <p:cNvPr id="12" name="Graphic 11" descr="Handshake with solid fill">
            <a:extLst>
              <a:ext uri="{FF2B5EF4-FFF2-40B4-BE49-F238E27FC236}">
                <a16:creationId xmlns:a16="http://schemas.microsoft.com/office/drawing/2014/main" id="{808C5569-4FD3-6B01-5687-BA976BE767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94799" y="2802619"/>
            <a:ext cx="914400" cy="914400"/>
          </a:xfrm>
          <a:prstGeom prst="rect">
            <a:avLst/>
          </a:prstGeom>
        </p:spPr>
      </p:pic>
    </p:spTree>
    <p:extLst>
      <p:ext uri="{BB962C8B-B14F-4D97-AF65-F5344CB8AC3E}">
        <p14:creationId xmlns:p14="http://schemas.microsoft.com/office/powerpoint/2010/main" val="200031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4E160-D2B8-4A9A-6125-0D71357F7C8A}"/>
              </a:ext>
            </a:extLst>
          </p:cNvPr>
          <p:cNvSpPr>
            <a:spLocks noGrp="1"/>
          </p:cNvSpPr>
          <p:nvPr>
            <p:ph type="ctrTitle"/>
          </p:nvPr>
        </p:nvSpPr>
        <p:spPr/>
        <p:txBody>
          <a:bodyPr>
            <a:normAutofit/>
          </a:bodyPr>
          <a:lstStyle/>
          <a:p>
            <a:r>
              <a:rPr lang="en-GB" dirty="0"/>
              <a:t>How does PIVATS work?</a:t>
            </a:r>
          </a:p>
        </p:txBody>
      </p:sp>
      <p:sp>
        <p:nvSpPr>
          <p:cNvPr id="4" name="Subtitle 3">
            <a:extLst>
              <a:ext uri="{FF2B5EF4-FFF2-40B4-BE49-F238E27FC236}">
                <a16:creationId xmlns:a16="http://schemas.microsoft.com/office/drawing/2014/main" id="{54BF8012-1A12-0227-6EDC-A33D5285B093}"/>
              </a:ext>
            </a:extLst>
          </p:cNvPr>
          <p:cNvSpPr>
            <a:spLocks noGrp="1"/>
          </p:cNvSpPr>
          <p:nvPr>
            <p:ph type="subTitle" idx="1"/>
          </p:nvPr>
        </p:nvSpPr>
        <p:spPr/>
        <p:txBody>
          <a:bodyPr/>
          <a:lstStyle/>
          <a:p>
            <a:endParaRPr lang="en-GB" dirty="0"/>
          </a:p>
        </p:txBody>
      </p:sp>
      <p:sp>
        <p:nvSpPr>
          <p:cNvPr id="5" name="Text Placeholder 4">
            <a:extLst>
              <a:ext uri="{FF2B5EF4-FFF2-40B4-BE49-F238E27FC236}">
                <a16:creationId xmlns:a16="http://schemas.microsoft.com/office/drawing/2014/main" id="{F5D6A877-EF02-8CE7-9B28-FE0D8217AAFF}"/>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3146542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6E5F71C-F3EF-07A7-7CA2-F0609F1DFC5F}"/>
              </a:ext>
            </a:extLst>
          </p:cNvPr>
          <p:cNvGraphicFramePr/>
          <p:nvPr>
            <p:extLst>
              <p:ext uri="{D42A27DB-BD31-4B8C-83A1-F6EECF244321}">
                <p14:modId xmlns:p14="http://schemas.microsoft.com/office/powerpoint/2010/main" val="2384559324"/>
              </p:ext>
            </p:extLst>
          </p:nvPr>
        </p:nvGraphicFramePr>
        <p:xfrm>
          <a:off x="1563914" y="114421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FFCB1A74-F8D5-302B-1657-22B7E24DAAA8}"/>
              </a:ext>
            </a:extLst>
          </p:cNvPr>
          <p:cNvPicPr>
            <a:picLocks noChangeAspect="1"/>
          </p:cNvPicPr>
          <p:nvPr/>
        </p:nvPicPr>
        <p:blipFill>
          <a:blip r:embed="rId8"/>
          <a:stretch>
            <a:fillRect/>
          </a:stretch>
        </p:blipFill>
        <p:spPr>
          <a:xfrm>
            <a:off x="0" y="144379"/>
            <a:ext cx="12180864" cy="999831"/>
          </a:xfrm>
          <a:prstGeom prst="rect">
            <a:avLst/>
          </a:prstGeom>
        </p:spPr>
      </p:pic>
    </p:spTree>
    <p:extLst>
      <p:ext uri="{BB962C8B-B14F-4D97-AF65-F5344CB8AC3E}">
        <p14:creationId xmlns:p14="http://schemas.microsoft.com/office/powerpoint/2010/main" val="64411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1CBD5D3-6F98-4716-8E89-D64F2BF4D631}"/>
              </a:ext>
            </a:extLst>
          </p:cNvPr>
          <p:cNvSpPr>
            <a:spLocks noGrp="1" noChangeArrowheads="1"/>
          </p:cNvSpPr>
          <p:nvPr>
            <p:ph type="title"/>
          </p:nvPr>
        </p:nvSpPr>
        <p:spPr>
          <a:xfrm>
            <a:off x="430200" y="196474"/>
            <a:ext cx="10515600" cy="928270"/>
          </a:xfrm>
        </p:spPr>
        <p:txBody>
          <a:bodyPr>
            <a:normAutofit/>
          </a:bodyPr>
          <a:lstStyle/>
          <a:p>
            <a:r>
              <a:rPr lang="en-GB" altLang="en-US" sz="3600" dirty="0"/>
              <a:t>PIVATS Milestones</a:t>
            </a:r>
          </a:p>
        </p:txBody>
      </p:sp>
      <p:sp>
        <p:nvSpPr>
          <p:cNvPr id="3" name="Content Placeholder 2">
            <a:extLst>
              <a:ext uri="{FF2B5EF4-FFF2-40B4-BE49-F238E27FC236}">
                <a16:creationId xmlns:a16="http://schemas.microsoft.com/office/drawing/2014/main" id="{3B6E0EBA-8525-4F0A-AA74-8BC73B9F3551}"/>
              </a:ext>
            </a:extLst>
          </p:cNvPr>
          <p:cNvSpPr>
            <a:spLocks noGrp="1"/>
          </p:cNvSpPr>
          <p:nvPr>
            <p:ph idx="1"/>
          </p:nvPr>
        </p:nvSpPr>
        <p:spPr>
          <a:xfrm>
            <a:off x="611831" y="1124744"/>
            <a:ext cx="4968000" cy="4809050"/>
          </a:xfrm>
        </p:spPr>
        <p:txBody>
          <a:bodyPr>
            <a:normAutofit fontScale="25000" lnSpcReduction="20000"/>
          </a:bodyPr>
          <a:lstStyle/>
          <a:p>
            <a:pPr>
              <a:defRPr/>
            </a:pPr>
            <a:r>
              <a:rPr lang="en-GB" sz="6400" dirty="0"/>
              <a:t>Pivats </a:t>
            </a:r>
            <a:r>
              <a:rPr lang="en-GB" sz="6400" dirty="0" err="1"/>
              <a:t>PScale</a:t>
            </a:r>
            <a:r>
              <a:rPr lang="en-GB" sz="6400" dirty="0"/>
              <a:t> Milestones</a:t>
            </a:r>
          </a:p>
          <a:p>
            <a:pPr lvl="1">
              <a:defRPr/>
            </a:pPr>
            <a:r>
              <a:rPr lang="en-GB" sz="6400" dirty="0"/>
              <a:t>P1i (early P1)</a:t>
            </a:r>
          </a:p>
          <a:p>
            <a:pPr lvl="1">
              <a:defRPr/>
            </a:pPr>
            <a:r>
              <a:rPr lang="en-GB" sz="6400" dirty="0"/>
              <a:t>P1ii (later P1)</a:t>
            </a:r>
          </a:p>
          <a:p>
            <a:pPr lvl="1">
              <a:defRPr/>
            </a:pPr>
            <a:r>
              <a:rPr lang="en-GB" sz="6400" dirty="0"/>
              <a:t>P2i</a:t>
            </a:r>
          </a:p>
          <a:p>
            <a:pPr lvl="1">
              <a:defRPr/>
            </a:pPr>
            <a:r>
              <a:rPr lang="en-GB" sz="6400" dirty="0"/>
              <a:t>P2ii</a:t>
            </a:r>
          </a:p>
          <a:p>
            <a:pPr lvl="1">
              <a:defRPr/>
            </a:pPr>
            <a:r>
              <a:rPr lang="en-GB" sz="6400" dirty="0"/>
              <a:t>P3i</a:t>
            </a:r>
          </a:p>
          <a:p>
            <a:pPr lvl="1">
              <a:defRPr/>
            </a:pPr>
            <a:r>
              <a:rPr lang="en-GB" sz="6400" dirty="0"/>
              <a:t>P3ii</a:t>
            </a:r>
          </a:p>
          <a:p>
            <a:pPr lvl="1">
              <a:defRPr/>
            </a:pPr>
            <a:r>
              <a:rPr lang="en-GB" sz="6400" dirty="0"/>
              <a:t>P4  </a:t>
            </a:r>
          </a:p>
          <a:p>
            <a:pPr lvl="1">
              <a:defRPr/>
            </a:pPr>
            <a:r>
              <a:rPr lang="en-GB" sz="6400" dirty="0"/>
              <a:t>P5</a:t>
            </a:r>
          </a:p>
          <a:p>
            <a:pPr lvl="1">
              <a:defRPr/>
            </a:pPr>
            <a:r>
              <a:rPr lang="en-GB" sz="6400" dirty="0"/>
              <a:t>P6</a:t>
            </a:r>
          </a:p>
          <a:p>
            <a:pPr lvl="1">
              <a:defRPr/>
            </a:pPr>
            <a:r>
              <a:rPr lang="en-GB" sz="6400" dirty="0"/>
              <a:t>P7</a:t>
            </a:r>
          </a:p>
          <a:p>
            <a:pPr lvl="1">
              <a:defRPr/>
            </a:pPr>
            <a:r>
              <a:rPr lang="en-GB" sz="6400" dirty="0"/>
              <a:t>P8</a:t>
            </a:r>
          </a:p>
          <a:p>
            <a:pPr>
              <a:defRPr/>
            </a:pPr>
            <a:r>
              <a:rPr lang="en-GB" sz="6400" dirty="0"/>
              <a:t>Bridge (ELG)</a:t>
            </a:r>
          </a:p>
          <a:p>
            <a:pPr marL="342900" lvl="1" indent="0">
              <a:buNone/>
              <a:defRPr/>
            </a:pPr>
            <a:endParaRPr lang="en-GB" dirty="0"/>
          </a:p>
        </p:txBody>
      </p:sp>
      <p:sp>
        <p:nvSpPr>
          <p:cNvPr id="5" name="Content Placeholder 3">
            <a:extLst>
              <a:ext uri="{FF2B5EF4-FFF2-40B4-BE49-F238E27FC236}">
                <a16:creationId xmlns:a16="http://schemas.microsoft.com/office/drawing/2014/main" id="{023B6F9D-57F3-40E0-8397-0B9BC439AA8D}"/>
              </a:ext>
            </a:extLst>
          </p:cNvPr>
          <p:cNvSpPr>
            <a:spLocks noGrp="1"/>
          </p:cNvSpPr>
          <p:nvPr>
            <p:ph idx="10"/>
          </p:nvPr>
        </p:nvSpPr>
        <p:spPr>
          <a:xfrm>
            <a:off x="5761462" y="810197"/>
            <a:ext cx="5637077" cy="4809050"/>
          </a:xfrm>
        </p:spPr>
        <p:txBody>
          <a:bodyPr>
            <a:normAutofit fontScale="25000" lnSpcReduction="20000"/>
          </a:bodyPr>
          <a:lstStyle/>
          <a:p>
            <a:pPr marL="0" lvl="1" indent="0">
              <a:buNone/>
              <a:defRPr/>
            </a:pPr>
            <a:r>
              <a:rPr lang="en-GB" sz="6400" dirty="0"/>
              <a:t>Milestone 1 – equivalent to Y1</a:t>
            </a:r>
          </a:p>
          <a:p>
            <a:pPr marL="557213" lvl="2" indent="-257175">
              <a:defRPr/>
            </a:pPr>
            <a:r>
              <a:rPr lang="en-GB" sz="6400" dirty="0"/>
              <a:t>Stage 1</a:t>
            </a:r>
          </a:p>
          <a:p>
            <a:pPr marL="557213" lvl="2" indent="-257175">
              <a:defRPr/>
            </a:pPr>
            <a:r>
              <a:rPr lang="en-GB" sz="6400" dirty="0"/>
              <a:t>Stage 2</a:t>
            </a:r>
          </a:p>
          <a:p>
            <a:pPr marL="557213" lvl="2" indent="-257175">
              <a:defRPr/>
            </a:pPr>
            <a:r>
              <a:rPr lang="en-GB" sz="6400" dirty="0"/>
              <a:t>Stage 3</a:t>
            </a:r>
          </a:p>
          <a:p>
            <a:pPr marL="0" lvl="1" indent="0">
              <a:buNone/>
              <a:defRPr/>
            </a:pPr>
            <a:r>
              <a:rPr lang="en-GB" sz="6400" dirty="0"/>
              <a:t>Milestone 2 – equivalent to Y2</a:t>
            </a:r>
          </a:p>
          <a:p>
            <a:pPr marL="557213" lvl="2" indent="-257175">
              <a:defRPr/>
            </a:pPr>
            <a:r>
              <a:rPr lang="en-GB" sz="6400" dirty="0"/>
              <a:t>Stage 1</a:t>
            </a:r>
          </a:p>
          <a:p>
            <a:pPr marL="557213" lvl="2" indent="-257175">
              <a:defRPr/>
            </a:pPr>
            <a:r>
              <a:rPr lang="en-GB" sz="6400" dirty="0"/>
              <a:t>Stage 2</a:t>
            </a:r>
          </a:p>
          <a:p>
            <a:pPr marL="557213" lvl="2" indent="-257175">
              <a:defRPr/>
            </a:pPr>
            <a:r>
              <a:rPr lang="en-GB" sz="6400" dirty="0"/>
              <a:t>Stage 3</a:t>
            </a:r>
          </a:p>
          <a:p>
            <a:pPr marL="0" lvl="1" indent="0">
              <a:buNone/>
              <a:defRPr/>
            </a:pPr>
            <a:r>
              <a:rPr lang="en-GB" sz="6400" dirty="0"/>
              <a:t>Milestone 3 – equivalent to Y3</a:t>
            </a:r>
          </a:p>
          <a:p>
            <a:pPr marL="557213" lvl="2" indent="-257175">
              <a:defRPr/>
            </a:pPr>
            <a:r>
              <a:rPr lang="en-GB" sz="6400" dirty="0"/>
              <a:t>Stage 1</a:t>
            </a:r>
          </a:p>
          <a:p>
            <a:pPr marL="557213" lvl="2" indent="-257175">
              <a:defRPr/>
            </a:pPr>
            <a:r>
              <a:rPr lang="en-GB" sz="6400" dirty="0"/>
              <a:t>Stage 2</a:t>
            </a:r>
          </a:p>
          <a:p>
            <a:pPr marL="557213" lvl="2" indent="-257175">
              <a:defRPr/>
            </a:pPr>
            <a:r>
              <a:rPr lang="en-GB" sz="6400" dirty="0"/>
              <a:t>Stage 3</a:t>
            </a:r>
          </a:p>
          <a:p>
            <a:pPr marL="0" lvl="1" indent="0">
              <a:buNone/>
              <a:defRPr/>
            </a:pPr>
            <a:r>
              <a:rPr lang="en-GB" sz="6400" dirty="0"/>
              <a:t>Milestone 4 – equivalent to Y4</a:t>
            </a:r>
          </a:p>
          <a:p>
            <a:pPr marL="557213" lvl="2" indent="-257175">
              <a:defRPr/>
            </a:pPr>
            <a:r>
              <a:rPr lang="en-GB" sz="6400" dirty="0"/>
              <a:t>Stage 1</a:t>
            </a:r>
          </a:p>
          <a:p>
            <a:pPr marL="557213" lvl="2" indent="-257175">
              <a:defRPr/>
            </a:pPr>
            <a:r>
              <a:rPr lang="en-GB" sz="6400" dirty="0"/>
              <a:t>Stage 2</a:t>
            </a:r>
          </a:p>
          <a:p>
            <a:pPr marL="557213" lvl="2" indent="-257175">
              <a:defRPr/>
            </a:pPr>
            <a:r>
              <a:rPr lang="en-GB" sz="6400" dirty="0"/>
              <a:t>Stage 3</a:t>
            </a:r>
          </a:p>
          <a:p>
            <a:pPr marL="257175" lvl="1" indent="-257175">
              <a:defRPr/>
            </a:pPr>
            <a:endParaRPr lang="en-GB" sz="6400" dirty="0"/>
          </a:p>
          <a:p>
            <a:pPr marL="257175" lvl="1" indent="-257175">
              <a:defRPr/>
            </a:pPr>
            <a:endParaRPr lang="en-GB" sz="6400" dirty="0"/>
          </a:p>
          <a:p>
            <a:pPr marL="0" lvl="1" indent="0">
              <a:buNone/>
              <a:defRPr/>
            </a:pPr>
            <a:endParaRPr lang="en-GB" sz="6400" dirty="0"/>
          </a:p>
          <a:p>
            <a:pPr eaLnBrk="1" hangingPunct="1">
              <a:defRPr/>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63A9994-FFF7-4879-9C08-6451A8CDE364}"/>
              </a:ext>
            </a:extLst>
          </p:cNvPr>
          <p:cNvSpPr>
            <a:spLocks noGrp="1" noChangeArrowheads="1"/>
          </p:cNvSpPr>
          <p:nvPr>
            <p:ph type="title"/>
          </p:nvPr>
        </p:nvSpPr>
        <p:spPr>
          <a:xfrm>
            <a:off x="129382" y="274012"/>
            <a:ext cx="5975350" cy="712788"/>
          </a:xfrm>
        </p:spPr>
        <p:txBody>
          <a:bodyPr>
            <a:normAutofit/>
          </a:bodyPr>
          <a:lstStyle/>
          <a:p>
            <a:pPr eaLnBrk="1" hangingPunct="1"/>
            <a:r>
              <a:rPr lang="en-GB" altLang="en-US" sz="3600" dirty="0"/>
              <a:t>PIVATS 5 – Reading </a:t>
            </a:r>
          </a:p>
        </p:txBody>
      </p:sp>
      <p:graphicFrame>
        <p:nvGraphicFramePr>
          <p:cNvPr id="4" name="Table 3">
            <a:extLst>
              <a:ext uri="{FF2B5EF4-FFF2-40B4-BE49-F238E27FC236}">
                <a16:creationId xmlns:a16="http://schemas.microsoft.com/office/drawing/2014/main" id="{0D595A56-8CB7-4695-8303-B27B6312A367}"/>
              </a:ext>
            </a:extLst>
          </p:cNvPr>
          <p:cNvGraphicFramePr>
            <a:graphicFrameLocks noGrp="1"/>
          </p:cNvGraphicFramePr>
          <p:nvPr/>
        </p:nvGraphicFramePr>
        <p:xfrm>
          <a:off x="2037557" y="1116509"/>
          <a:ext cx="8241142" cy="3566150"/>
        </p:xfrm>
        <a:graphic>
          <a:graphicData uri="http://schemas.openxmlformats.org/drawingml/2006/table">
            <a:tbl>
              <a:tblPr firstRow="1" firstCol="1" bandRow="1" bandCol="1"/>
              <a:tblGrid>
                <a:gridCol w="858487">
                  <a:extLst>
                    <a:ext uri="{9D8B030D-6E8A-4147-A177-3AD203B41FA5}">
                      <a16:colId xmlns:a16="http://schemas.microsoft.com/office/drawing/2014/main" val="20000"/>
                    </a:ext>
                  </a:extLst>
                </a:gridCol>
                <a:gridCol w="1133430">
                  <a:extLst>
                    <a:ext uri="{9D8B030D-6E8A-4147-A177-3AD203B41FA5}">
                      <a16:colId xmlns:a16="http://schemas.microsoft.com/office/drawing/2014/main" val="20001"/>
                    </a:ext>
                  </a:extLst>
                </a:gridCol>
                <a:gridCol w="1062593">
                  <a:extLst>
                    <a:ext uri="{9D8B030D-6E8A-4147-A177-3AD203B41FA5}">
                      <a16:colId xmlns:a16="http://schemas.microsoft.com/office/drawing/2014/main" val="20002"/>
                    </a:ext>
                  </a:extLst>
                </a:gridCol>
                <a:gridCol w="1062593">
                  <a:extLst>
                    <a:ext uri="{9D8B030D-6E8A-4147-A177-3AD203B41FA5}">
                      <a16:colId xmlns:a16="http://schemas.microsoft.com/office/drawing/2014/main" val="20003"/>
                    </a:ext>
                  </a:extLst>
                </a:gridCol>
                <a:gridCol w="1062593">
                  <a:extLst>
                    <a:ext uri="{9D8B030D-6E8A-4147-A177-3AD203B41FA5}">
                      <a16:colId xmlns:a16="http://schemas.microsoft.com/office/drawing/2014/main" val="20004"/>
                    </a:ext>
                  </a:extLst>
                </a:gridCol>
                <a:gridCol w="3061446">
                  <a:extLst>
                    <a:ext uri="{9D8B030D-6E8A-4147-A177-3AD203B41FA5}">
                      <a16:colId xmlns:a16="http://schemas.microsoft.com/office/drawing/2014/main" val="20005"/>
                    </a:ext>
                  </a:extLst>
                </a:gridCol>
              </a:tblGrid>
              <a:tr h="198245">
                <a:tc gridSpan="5">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PIVATS PERFORMANCE INDICATORS: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PIVATS MILESTONE THREE: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1352">
                <a:tc>
                  <a:txBody>
                    <a:bodyPr/>
                    <a:lstStyle/>
                    <a:p>
                      <a:pPr algn="ctr">
                        <a:lnSpc>
                          <a:spcPct val="107000"/>
                        </a:lnSpc>
                        <a:spcAft>
                          <a:spcPts val="800"/>
                        </a:spcAft>
                      </a:pPr>
                      <a:b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AND LANGUAGE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INFERENTIAL UNDERSTANDING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ENGAGEMENT, LITERAL UNDERSTANDING AND RETRIEVAL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DISCUSSION AND RESPONSE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FEATURES, STRUCTURE AND ORGANISATION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01"/>
                  </a:ext>
                </a:extLst>
              </a:tr>
              <a:tr h="2866553">
                <a:tc>
                  <a:txBody>
                    <a:bodyPr/>
                    <a:lstStyle/>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uses morphology to work out the meaning of unfamiliar words, e.g. happy, happier.</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sometimes identifies where language is used to create an effect, e.g. which words make it seem spooky?</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identifies, discusses and collects favourite words and phrases.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makes predictions using evidence from the text or text type.</a:t>
                      </a:r>
                      <a:br>
                        <a:rPr lang="en-GB" sz="800" dirty="0">
                          <a:effectLst/>
                          <a:latin typeface="Arial" panose="020B0604020202020204" pitchFamily="34" charset="0"/>
                          <a:ea typeface="Calibri" panose="020F0502020204030204" pitchFamily="34" charset="0"/>
                          <a:cs typeface="Times New Roman" panose="02020603050405020304" pitchFamily="18" charset="0"/>
                        </a:rPr>
                      </a:b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makes increasingly confident inferences about characters thoughts, feelings and reasons for action using evidence from the text or personal experience.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br>
                        <a:rPr lang="en-GB" sz="700" dirty="0">
                          <a:effectLst/>
                          <a:latin typeface="Arial" panose="020B0604020202020204" pitchFamily="34" charset="0"/>
                          <a:ea typeface="Calibri" panose="020F0502020204030204" pitchFamily="34" charset="0"/>
                          <a:cs typeface="Times New Roman" panose="02020603050405020304" pitchFamily="18" charset="0"/>
                        </a:rPr>
                      </a:b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00" dirty="0">
                          <a:effectLst/>
                          <a:latin typeface="Arial" panose="020B0604020202020204" pitchFamily="34" charset="0"/>
                          <a:ea typeface="Calibri" panose="020F0502020204030204" pitchFamily="34" charset="0"/>
                          <a:cs typeface="Times New Roman" panose="02020603050405020304" pitchFamily="18" charset="0"/>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identifies  the key points in and increasing range of  fiction and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non-fiction texts.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orally summarises the main points from a simple passage or text.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demonstrates understanding of texts by asking and answering questions related to who, what, where, when, why, how.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sometimes makes simple connections between texts,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latin typeface="Arial" panose="020B0604020202020204" pitchFamily="34" charset="0"/>
                          <a:ea typeface="Calibri" panose="020F0502020204030204" pitchFamily="34" charset="0"/>
                          <a:cs typeface="Times New Roman" panose="02020603050405020304" pitchFamily="18" charset="0"/>
                        </a:rPr>
                        <a:t>e.g.  similarities in plot, theme, topic.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identifies the main purpose of the text,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latin typeface="Arial" panose="020B0604020202020204" pitchFamily="34" charset="0"/>
                          <a:ea typeface="Calibri" panose="020F0502020204030204" pitchFamily="34" charset="0"/>
                          <a:cs typeface="Times New Roman" panose="02020603050405020304" pitchFamily="18" charset="0"/>
                        </a:rPr>
                        <a:t>e.g.  to persuade, inform, entertain.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makes, and responds to, contributions on a 1-1 basis or in pairs.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recognises some different forms of poetry,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shape poems and calligrams</a:t>
                      </a:r>
                      <a:r>
                        <a:rPr lang="en-GB" sz="800" dirty="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prepares texts,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poems/playscripts, to read aloud showing understanding through use of expression and action.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can analyse texts looking at language, structure and presentation.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br>
                        <a:rPr lang="en-GB" sz="700" b="1" dirty="0">
                          <a:effectLst/>
                          <a:latin typeface="Arial" panose="020B0604020202020204" pitchFamily="34" charset="0"/>
                          <a:ea typeface="Calibri" panose="020F0502020204030204" pitchFamily="34" charset="0"/>
                          <a:cs typeface="Times New Roman" panose="02020603050405020304" pitchFamily="18" charset="0"/>
                        </a:rPr>
                      </a:br>
                      <a:r>
                        <a:rPr lang="en-GB" sz="1050" b="1" dirty="0">
                          <a:effectLst/>
                          <a:latin typeface="Arial" panose="020B0604020202020204" pitchFamily="34" charset="0"/>
                          <a:ea typeface="Calibri" panose="020F0502020204030204" pitchFamily="34" charset="0"/>
                          <a:cs typeface="Times New Roman" panose="02020603050405020304" pitchFamily="18" charset="0"/>
                        </a:rPr>
                        <a:t>PIVATS STAGE THREE-1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Pupils demonstrate understanding of texts by asking and answering questions relating to who, what, where, when, why and how. They can summarise the main points from simple texts. Pupils can identify where language is used to create effect and can make simple connections between texts.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86564BAC-F62E-4276-997F-B347664D6D59}"/>
              </a:ext>
            </a:extLst>
          </p:cNvPr>
          <p:cNvGraphicFramePr>
            <a:graphicFrameLocks noGrp="1"/>
          </p:cNvGraphicFramePr>
          <p:nvPr/>
        </p:nvGraphicFramePr>
        <p:xfrm>
          <a:off x="2017814" y="4702362"/>
          <a:ext cx="8270574" cy="1637736"/>
        </p:xfrm>
        <a:graphic>
          <a:graphicData uri="http://schemas.openxmlformats.org/drawingml/2006/table">
            <a:tbl>
              <a:tblPr firstRow="1" firstCol="1" bandRow="1" bandCol="1"/>
              <a:tblGrid>
                <a:gridCol w="549671">
                  <a:extLst>
                    <a:ext uri="{9D8B030D-6E8A-4147-A177-3AD203B41FA5}">
                      <a16:colId xmlns:a16="http://schemas.microsoft.com/office/drawing/2014/main" val="20000"/>
                    </a:ext>
                  </a:extLst>
                </a:gridCol>
                <a:gridCol w="587622">
                  <a:extLst>
                    <a:ext uri="{9D8B030D-6E8A-4147-A177-3AD203B41FA5}">
                      <a16:colId xmlns:a16="http://schemas.microsoft.com/office/drawing/2014/main" val="20001"/>
                    </a:ext>
                  </a:extLst>
                </a:gridCol>
                <a:gridCol w="518245">
                  <a:extLst>
                    <a:ext uri="{9D8B030D-6E8A-4147-A177-3AD203B41FA5}">
                      <a16:colId xmlns:a16="http://schemas.microsoft.com/office/drawing/2014/main" val="20002"/>
                    </a:ext>
                  </a:extLst>
                </a:gridCol>
                <a:gridCol w="548486">
                  <a:extLst>
                    <a:ext uri="{9D8B030D-6E8A-4147-A177-3AD203B41FA5}">
                      <a16:colId xmlns:a16="http://schemas.microsoft.com/office/drawing/2014/main" val="20003"/>
                    </a:ext>
                  </a:extLst>
                </a:gridCol>
                <a:gridCol w="587028">
                  <a:extLst>
                    <a:ext uri="{9D8B030D-6E8A-4147-A177-3AD203B41FA5}">
                      <a16:colId xmlns:a16="http://schemas.microsoft.com/office/drawing/2014/main" val="20004"/>
                    </a:ext>
                  </a:extLst>
                </a:gridCol>
                <a:gridCol w="518245">
                  <a:extLst>
                    <a:ext uri="{9D8B030D-6E8A-4147-A177-3AD203B41FA5}">
                      <a16:colId xmlns:a16="http://schemas.microsoft.com/office/drawing/2014/main" val="20005"/>
                    </a:ext>
                  </a:extLst>
                </a:gridCol>
                <a:gridCol w="548486">
                  <a:extLst>
                    <a:ext uri="{9D8B030D-6E8A-4147-A177-3AD203B41FA5}">
                      <a16:colId xmlns:a16="http://schemas.microsoft.com/office/drawing/2014/main" val="20006"/>
                    </a:ext>
                  </a:extLst>
                </a:gridCol>
                <a:gridCol w="587028">
                  <a:extLst>
                    <a:ext uri="{9D8B030D-6E8A-4147-A177-3AD203B41FA5}">
                      <a16:colId xmlns:a16="http://schemas.microsoft.com/office/drawing/2014/main" val="20007"/>
                    </a:ext>
                  </a:extLst>
                </a:gridCol>
                <a:gridCol w="518245">
                  <a:extLst>
                    <a:ext uri="{9D8B030D-6E8A-4147-A177-3AD203B41FA5}">
                      <a16:colId xmlns:a16="http://schemas.microsoft.com/office/drawing/2014/main" val="20008"/>
                    </a:ext>
                  </a:extLst>
                </a:gridCol>
                <a:gridCol w="548486">
                  <a:extLst>
                    <a:ext uri="{9D8B030D-6E8A-4147-A177-3AD203B41FA5}">
                      <a16:colId xmlns:a16="http://schemas.microsoft.com/office/drawing/2014/main" val="20009"/>
                    </a:ext>
                  </a:extLst>
                </a:gridCol>
                <a:gridCol w="587028">
                  <a:extLst>
                    <a:ext uri="{9D8B030D-6E8A-4147-A177-3AD203B41FA5}">
                      <a16:colId xmlns:a16="http://schemas.microsoft.com/office/drawing/2014/main" val="20010"/>
                    </a:ext>
                  </a:extLst>
                </a:gridCol>
                <a:gridCol w="518245">
                  <a:extLst>
                    <a:ext uri="{9D8B030D-6E8A-4147-A177-3AD203B41FA5}">
                      <a16:colId xmlns:a16="http://schemas.microsoft.com/office/drawing/2014/main" val="20011"/>
                    </a:ext>
                  </a:extLst>
                </a:gridCol>
                <a:gridCol w="548486">
                  <a:extLst>
                    <a:ext uri="{9D8B030D-6E8A-4147-A177-3AD203B41FA5}">
                      <a16:colId xmlns:a16="http://schemas.microsoft.com/office/drawing/2014/main" val="20012"/>
                    </a:ext>
                  </a:extLst>
                </a:gridCol>
                <a:gridCol w="587028">
                  <a:extLst>
                    <a:ext uri="{9D8B030D-6E8A-4147-A177-3AD203B41FA5}">
                      <a16:colId xmlns:a16="http://schemas.microsoft.com/office/drawing/2014/main" val="20013"/>
                    </a:ext>
                  </a:extLst>
                </a:gridCol>
                <a:gridCol w="518245">
                  <a:extLst>
                    <a:ext uri="{9D8B030D-6E8A-4147-A177-3AD203B41FA5}">
                      <a16:colId xmlns:a16="http://schemas.microsoft.com/office/drawing/2014/main" val="20014"/>
                    </a:ext>
                  </a:extLst>
                </a:gridCol>
              </a:tblGrid>
              <a:tr h="1091825">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5911">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60.7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THREE-1b</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5134" name="Rectangle 2">
            <a:extLst>
              <a:ext uri="{FF2B5EF4-FFF2-40B4-BE49-F238E27FC236}">
                <a16:creationId xmlns:a16="http://schemas.microsoft.com/office/drawing/2014/main" id="{713B36BC-F31A-4A29-BCA5-3825AD71B863}"/>
              </a:ext>
            </a:extLst>
          </p:cNvPr>
          <p:cNvSpPr>
            <a:spLocks noChangeArrowheads="1"/>
          </p:cNvSpPr>
          <p:nvPr/>
        </p:nvSpPr>
        <p:spPr bwMode="auto">
          <a:xfrm>
            <a:off x="7202922" y="1815067"/>
            <a:ext cx="3075777" cy="28400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37" name="Rectangle 6">
            <a:extLst>
              <a:ext uri="{FF2B5EF4-FFF2-40B4-BE49-F238E27FC236}">
                <a16:creationId xmlns:a16="http://schemas.microsoft.com/office/drawing/2014/main" id="{37057866-5817-4FB0-AAC6-2EF9C458442C}"/>
              </a:ext>
            </a:extLst>
          </p:cNvPr>
          <p:cNvSpPr>
            <a:spLocks noChangeArrowheads="1"/>
          </p:cNvSpPr>
          <p:nvPr/>
        </p:nvSpPr>
        <p:spPr bwMode="auto">
          <a:xfrm>
            <a:off x="2023047" y="1115804"/>
            <a:ext cx="5184576" cy="712787"/>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0" name="Rectangle 7">
            <a:extLst>
              <a:ext uri="{FF2B5EF4-FFF2-40B4-BE49-F238E27FC236}">
                <a16:creationId xmlns:a16="http://schemas.microsoft.com/office/drawing/2014/main" id="{3C4ABB7E-5D1C-4604-9881-32444B11AD37}"/>
              </a:ext>
            </a:extLst>
          </p:cNvPr>
          <p:cNvSpPr>
            <a:spLocks noChangeArrowheads="1"/>
          </p:cNvSpPr>
          <p:nvPr/>
        </p:nvSpPr>
        <p:spPr bwMode="auto">
          <a:xfrm>
            <a:off x="2017815" y="1838690"/>
            <a:ext cx="5131492" cy="2840050"/>
          </a:xfrm>
          <a:prstGeom prst="rect">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3" name="Rectangle 12">
            <a:extLst>
              <a:ext uri="{FF2B5EF4-FFF2-40B4-BE49-F238E27FC236}">
                <a16:creationId xmlns:a16="http://schemas.microsoft.com/office/drawing/2014/main" id="{E67DF952-3373-428C-9B19-DA6130FAFE7E}"/>
              </a:ext>
            </a:extLst>
          </p:cNvPr>
          <p:cNvSpPr>
            <a:spLocks noChangeArrowheads="1"/>
          </p:cNvSpPr>
          <p:nvPr/>
        </p:nvSpPr>
        <p:spPr bwMode="auto">
          <a:xfrm>
            <a:off x="1969639" y="4719814"/>
            <a:ext cx="8301289" cy="1620284"/>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3" name="Rectangle 2">
            <a:extLst>
              <a:ext uri="{FF2B5EF4-FFF2-40B4-BE49-F238E27FC236}">
                <a16:creationId xmlns:a16="http://schemas.microsoft.com/office/drawing/2014/main" id="{D6F7B51B-D190-4E13-8138-64528557BAA1}"/>
              </a:ext>
            </a:extLst>
          </p:cNvPr>
          <p:cNvSpPr/>
          <p:nvPr/>
        </p:nvSpPr>
        <p:spPr bwMode="auto">
          <a:xfrm>
            <a:off x="2063356" y="1845751"/>
            <a:ext cx="5103957" cy="280758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6" charset="0"/>
              <a:ea typeface="ＭＳ Ｐゴシック" pitchFamily="-106" charset="-128"/>
              <a:cs typeface="ＭＳ Ｐゴシック" pitchFamily="-106" charset="-128"/>
            </a:endParaRPr>
          </a:p>
        </p:txBody>
      </p:sp>
      <p:sp>
        <p:nvSpPr>
          <p:cNvPr id="5" name="Rectangle 4">
            <a:extLst>
              <a:ext uri="{FF2B5EF4-FFF2-40B4-BE49-F238E27FC236}">
                <a16:creationId xmlns:a16="http://schemas.microsoft.com/office/drawing/2014/main" id="{13493A32-532E-4B07-A5AE-393F872A3B0F}"/>
              </a:ext>
            </a:extLst>
          </p:cNvPr>
          <p:cNvSpPr/>
          <p:nvPr/>
        </p:nvSpPr>
        <p:spPr bwMode="auto">
          <a:xfrm>
            <a:off x="2048013" y="1115803"/>
            <a:ext cx="5134642" cy="70632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6" charset="0"/>
              <a:ea typeface="ＭＳ Ｐゴシック" pitchFamily="-106" charset="-128"/>
              <a:cs typeface="ＭＳ Ｐゴシック" pitchFamily="-106" charset="-128"/>
            </a:endParaRPr>
          </a:p>
        </p:txBody>
      </p:sp>
      <p:sp>
        <p:nvSpPr>
          <p:cNvPr id="6" name="Rectangle 5">
            <a:extLst>
              <a:ext uri="{FF2B5EF4-FFF2-40B4-BE49-F238E27FC236}">
                <a16:creationId xmlns:a16="http://schemas.microsoft.com/office/drawing/2014/main" id="{6FF63174-25CB-4E79-AA92-FD1A637951C0}"/>
              </a:ext>
            </a:extLst>
          </p:cNvPr>
          <p:cNvSpPr/>
          <p:nvPr/>
        </p:nvSpPr>
        <p:spPr bwMode="auto">
          <a:xfrm>
            <a:off x="2045350" y="4752935"/>
            <a:ext cx="8177011" cy="158716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latin typeface="Arial" pitchFamily="-106" charset="0"/>
              <a:ea typeface="ＭＳ Ｐゴシック" pitchFamily="-106" charset="-128"/>
              <a:cs typeface="ＭＳ Ｐゴシック" pitchFamily="-10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63A9994-FFF7-4879-9C08-6451A8CDE364}"/>
              </a:ext>
            </a:extLst>
          </p:cNvPr>
          <p:cNvSpPr>
            <a:spLocks noGrp="1" noChangeArrowheads="1"/>
          </p:cNvSpPr>
          <p:nvPr>
            <p:ph type="title"/>
          </p:nvPr>
        </p:nvSpPr>
        <p:spPr>
          <a:xfrm>
            <a:off x="129382" y="274012"/>
            <a:ext cx="5975350" cy="712788"/>
          </a:xfrm>
        </p:spPr>
        <p:txBody>
          <a:bodyPr>
            <a:normAutofit/>
          </a:bodyPr>
          <a:lstStyle/>
          <a:p>
            <a:pPr eaLnBrk="1" hangingPunct="1"/>
            <a:r>
              <a:rPr lang="en-GB" altLang="en-US" sz="3600" dirty="0"/>
              <a:t>PIVATS 5</a:t>
            </a:r>
          </a:p>
        </p:txBody>
      </p:sp>
      <p:graphicFrame>
        <p:nvGraphicFramePr>
          <p:cNvPr id="4" name="Table 3">
            <a:extLst>
              <a:ext uri="{FF2B5EF4-FFF2-40B4-BE49-F238E27FC236}">
                <a16:creationId xmlns:a16="http://schemas.microsoft.com/office/drawing/2014/main" id="{0D595A56-8CB7-4695-8303-B27B6312A367}"/>
              </a:ext>
            </a:extLst>
          </p:cNvPr>
          <p:cNvGraphicFramePr>
            <a:graphicFrameLocks noGrp="1"/>
          </p:cNvGraphicFramePr>
          <p:nvPr/>
        </p:nvGraphicFramePr>
        <p:xfrm>
          <a:off x="2037557" y="1117982"/>
          <a:ext cx="8241142" cy="3566150"/>
        </p:xfrm>
        <a:graphic>
          <a:graphicData uri="http://schemas.openxmlformats.org/drawingml/2006/table">
            <a:tbl>
              <a:tblPr firstRow="1" firstCol="1" bandRow="1" bandCol="1"/>
              <a:tblGrid>
                <a:gridCol w="858487">
                  <a:extLst>
                    <a:ext uri="{9D8B030D-6E8A-4147-A177-3AD203B41FA5}">
                      <a16:colId xmlns:a16="http://schemas.microsoft.com/office/drawing/2014/main" val="20000"/>
                    </a:ext>
                  </a:extLst>
                </a:gridCol>
                <a:gridCol w="1133430">
                  <a:extLst>
                    <a:ext uri="{9D8B030D-6E8A-4147-A177-3AD203B41FA5}">
                      <a16:colId xmlns:a16="http://schemas.microsoft.com/office/drawing/2014/main" val="20001"/>
                    </a:ext>
                  </a:extLst>
                </a:gridCol>
                <a:gridCol w="1062593">
                  <a:extLst>
                    <a:ext uri="{9D8B030D-6E8A-4147-A177-3AD203B41FA5}">
                      <a16:colId xmlns:a16="http://schemas.microsoft.com/office/drawing/2014/main" val="20002"/>
                    </a:ext>
                  </a:extLst>
                </a:gridCol>
                <a:gridCol w="1062593">
                  <a:extLst>
                    <a:ext uri="{9D8B030D-6E8A-4147-A177-3AD203B41FA5}">
                      <a16:colId xmlns:a16="http://schemas.microsoft.com/office/drawing/2014/main" val="20003"/>
                    </a:ext>
                  </a:extLst>
                </a:gridCol>
                <a:gridCol w="1062593">
                  <a:extLst>
                    <a:ext uri="{9D8B030D-6E8A-4147-A177-3AD203B41FA5}">
                      <a16:colId xmlns:a16="http://schemas.microsoft.com/office/drawing/2014/main" val="20004"/>
                    </a:ext>
                  </a:extLst>
                </a:gridCol>
                <a:gridCol w="3061446">
                  <a:extLst>
                    <a:ext uri="{9D8B030D-6E8A-4147-A177-3AD203B41FA5}">
                      <a16:colId xmlns:a16="http://schemas.microsoft.com/office/drawing/2014/main" val="20005"/>
                    </a:ext>
                  </a:extLst>
                </a:gridCol>
              </a:tblGrid>
              <a:tr h="198245">
                <a:tc gridSpan="5">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PIVATS PERFORMANCE INDICATORS: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PIVATS MILESTONE THREE: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1352">
                <a:tc>
                  <a:txBody>
                    <a:bodyPr/>
                    <a:lstStyle/>
                    <a:p>
                      <a:pPr algn="ctr">
                        <a:lnSpc>
                          <a:spcPct val="107000"/>
                        </a:lnSpc>
                        <a:spcAft>
                          <a:spcPts val="800"/>
                        </a:spcAft>
                      </a:pPr>
                      <a:b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AND LANGUAGE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INFERENTIAL UNDERSTANDING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ENGAGEMENT, LITERAL UNDERSTANDING AND RETRIEVAL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DISCUSSION AND RESPONSE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FEATURES, STRUCTURE AND ORGANISATION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01"/>
                  </a:ext>
                </a:extLst>
              </a:tr>
              <a:tr h="2866553">
                <a:tc>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uses morphology to work out the meaning of unfamiliar words, e.g. happy, happier.</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identifies where language is used to create an effect, e.g. which words make it seem spooky?</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identifies, discusses and collects favourite words and phrases.</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makes predictions using evidence from the text or text type.</a:t>
                      </a:r>
                      <a:br>
                        <a:rPr lang="en-GB" sz="800" dirty="0">
                          <a:effectLst/>
                          <a:latin typeface="Arial" panose="020B0604020202020204" pitchFamily="34" charset="0"/>
                          <a:ea typeface="Calibri" panose="020F0502020204030204" pitchFamily="34" charset="0"/>
                          <a:cs typeface="Times New Roman" panose="02020603050405020304" pitchFamily="18"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makes increasingly confident inferences about characters thoughts, feelings and reasons for action using evidence from the text or personal experience.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identifies  the key points in and increasing range of  fiction and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non-fiction texts.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orally summarises the main points from a simple passage or text.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demonstrates understanding of texts by asking and answering questions related to who, what, where, when, why, how.</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sometimes makes simple connections between texts,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latin typeface="Arial" panose="020B0604020202020204" pitchFamily="34" charset="0"/>
                          <a:ea typeface="Calibri" panose="020F0502020204030204" pitchFamily="34" charset="0"/>
                          <a:cs typeface="Times New Roman" panose="02020603050405020304" pitchFamily="18" charset="0"/>
                        </a:rPr>
                        <a:t>e.g.  similarities in plot, theme, topic.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identifies the main purpose of the text,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latin typeface="Arial" panose="020B0604020202020204" pitchFamily="34" charset="0"/>
                          <a:ea typeface="Calibri" panose="020F0502020204030204" pitchFamily="34" charset="0"/>
                          <a:cs typeface="Times New Roman" panose="02020603050405020304" pitchFamily="18" charset="0"/>
                        </a:rPr>
                        <a:t>e.g.  to persuade, inform, entertain.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makes, and responds to, contributions on a 1-1 basis or in pairs.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recognises some different forms of poetry,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shape poems and calligrams</a:t>
                      </a:r>
                      <a:r>
                        <a:rPr lang="en-GB" sz="8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prepares texts,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poems/playscripts, to read aloud showing understanding through use of expression and action.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can analyse texts looking at language, structure and presentation.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br>
                        <a:rPr lang="en-GB" sz="600" b="1" dirty="0">
                          <a:effectLst/>
                          <a:latin typeface="Arial" panose="020B0604020202020204" pitchFamily="34" charset="0"/>
                          <a:ea typeface="Calibri" panose="020F0502020204030204" pitchFamily="34" charset="0"/>
                          <a:cs typeface="Times New Roman" panose="02020603050405020304" pitchFamily="18" charset="0"/>
                        </a:rPr>
                      </a:br>
                      <a:r>
                        <a:rPr lang="en-GB" sz="1050" b="1" dirty="0">
                          <a:effectLst/>
                          <a:latin typeface="Arial" panose="020B0604020202020204" pitchFamily="34" charset="0"/>
                          <a:ea typeface="Calibri" panose="020F0502020204030204" pitchFamily="34" charset="0"/>
                          <a:cs typeface="Times New Roman" panose="02020603050405020304" pitchFamily="18" charset="0"/>
                        </a:rPr>
                        <a:t>PIVATS STAGE THREE-1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Pupils demonstrate understanding of texts by asking and answering questions relating to who, what, where, when, why and how. They can summarise the main points from simple texts. Pupils can identify where language is used to create effect and can make simple connections between texts.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86564BAC-F62E-4276-997F-B347664D6D59}"/>
              </a:ext>
            </a:extLst>
          </p:cNvPr>
          <p:cNvGraphicFramePr>
            <a:graphicFrameLocks noGrp="1"/>
          </p:cNvGraphicFramePr>
          <p:nvPr/>
        </p:nvGraphicFramePr>
        <p:xfrm>
          <a:off x="2017814" y="4702362"/>
          <a:ext cx="8270574" cy="1637736"/>
        </p:xfrm>
        <a:graphic>
          <a:graphicData uri="http://schemas.openxmlformats.org/drawingml/2006/table">
            <a:tbl>
              <a:tblPr firstRow="1" firstCol="1" bandRow="1" bandCol="1"/>
              <a:tblGrid>
                <a:gridCol w="549671">
                  <a:extLst>
                    <a:ext uri="{9D8B030D-6E8A-4147-A177-3AD203B41FA5}">
                      <a16:colId xmlns:a16="http://schemas.microsoft.com/office/drawing/2014/main" val="20000"/>
                    </a:ext>
                  </a:extLst>
                </a:gridCol>
                <a:gridCol w="587622">
                  <a:extLst>
                    <a:ext uri="{9D8B030D-6E8A-4147-A177-3AD203B41FA5}">
                      <a16:colId xmlns:a16="http://schemas.microsoft.com/office/drawing/2014/main" val="20001"/>
                    </a:ext>
                  </a:extLst>
                </a:gridCol>
                <a:gridCol w="518245">
                  <a:extLst>
                    <a:ext uri="{9D8B030D-6E8A-4147-A177-3AD203B41FA5}">
                      <a16:colId xmlns:a16="http://schemas.microsoft.com/office/drawing/2014/main" val="20002"/>
                    </a:ext>
                  </a:extLst>
                </a:gridCol>
                <a:gridCol w="548486">
                  <a:extLst>
                    <a:ext uri="{9D8B030D-6E8A-4147-A177-3AD203B41FA5}">
                      <a16:colId xmlns:a16="http://schemas.microsoft.com/office/drawing/2014/main" val="20003"/>
                    </a:ext>
                  </a:extLst>
                </a:gridCol>
                <a:gridCol w="587028">
                  <a:extLst>
                    <a:ext uri="{9D8B030D-6E8A-4147-A177-3AD203B41FA5}">
                      <a16:colId xmlns:a16="http://schemas.microsoft.com/office/drawing/2014/main" val="20004"/>
                    </a:ext>
                  </a:extLst>
                </a:gridCol>
                <a:gridCol w="518245">
                  <a:extLst>
                    <a:ext uri="{9D8B030D-6E8A-4147-A177-3AD203B41FA5}">
                      <a16:colId xmlns:a16="http://schemas.microsoft.com/office/drawing/2014/main" val="20005"/>
                    </a:ext>
                  </a:extLst>
                </a:gridCol>
                <a:gridCol w="548486">
                  <a:extLst>
                    <a:ext uri="{9D8B030D-6E8A-4147-A177-3AD203B41FA5}">
                      <a16:colId xmlns:a16="http://schemas.microsoft.com/office/drawing/2014/main" val="20006"/>
                    </a:ext>
                  </a:extLst>
                </a:gridCol>
                <a:gridCol w="587028">
                  <a:extLst>
                    <a:ext uri="{9D8B030D-6E8A-4147-A177-3AD203B41FA5}">
                      <a16:colId xmlns:a16="http://schemas.microsoft.com/office/drawing/2014/main" val="20007"/>
                    </a:ext>
                  </a:extLst>
                </a:gridCol>
                <a:gridCol w="518245">
                  <a:extLst>
                    <a:ext uri="{9D8B030D-6E8A-4147-A177-3AD203B41FA5}">
                      <a16:colId xmlns:a16="http://schemas.microsoft.com/office/drawing/2014/main" val="20008"/>
                    </a:ext>
                  </a:extLst>
                </a:gridCol>
                <a:gridCol w="548486">
                  <a:extLst>
                    <a:ext uri="{9D8B030D-6E8A-4147-A177-3AD203B41FA5}">
                      <a16:colId xmlns:a16="http://schemas.microsoft.com/office/drawing/2014/main" val="20009"/>
                    </a:ext>
                  </a:extLst>
                </a:gridCol>
                <a:gridCol w="587028">
                  <a:extLst>
                    <a:ext uri="{9D8B030D-6E8A-4147-A177-3AD203B41FA5}">
                      <a16:colId xmlns:a16="http://schemas.microsoft.com/office/drawing/2014/main" val="20010"/>
                    </a:ext>
                  </a:extLst>
                </a:gridCol>
                <a:gridCol w="518245">
                  <a:extLst>
                    <a:ext uri="{9D8B030D-6E8A-4147-A177-3AD203B41FA5}">
                      <a16:colId xmlns:a16="http://schemas.microsoft.com/office/drawing/2014/main" val="20011"/>
                    </a:ext>
                  </a:extLst>
                </a:gridCol>
                <a:gridCol w="548486">
                  <a:extLst>
                    <a:ext uri="{9D8B030D-6E8A-4147-A177-3AD203B41FA5}">
                      <a16:colId xmlns:a16="http://schemas.microsoft.com/office/drawing/2014/main" val="20012"/>
                    </a:ext>
                  </a:extLst>
                </a:gridCol>
                <a:gridCol w="587028">
                  <a:extLst>
                    <a:ext uri="{9D8B030D-6E8A-4147-A177-3AD203B41FA5}">
                      <a16:colId xmlns:a16="http://schemas.microsoft.com/office/drawing/2014/main" val="20013"/>
                    </a:ext>
                  </a:extLst>
                </a:gridCol>
                <a:gridCol w="518245">
                  <a:extLst>
                    <a:ext uri="{9D8B030D-6E8A-4147-A177-3AD203B41FA5}">
                      <a16:colId xmlns:a16="http://schemas.microsoft.com/office/drawing/2014/main" val="20014"/>
                    </a:ext>
                  </a:extLst>
                </a:gridCol>
              </a:tblGrid>
              <a:tr h="1091825">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5911">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60.7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THREE-1b</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5134" name="Rectangle 2">
            <a:extLst>
              <a:ext uri="{FF2B5EF4-FFF2-40B4-BE49-F238E27FC236}">
                <a16:creationId xmlns:a16="http://schemas.microsoft.com/office/drawing/2014/main" id="{713B36BC-F31A-4A29-BCA5-3825AD71B863}"/>
              </a:ext>
            </a:extLst>
          </p:cNvPr>
          <p:cNvSpPr>
            <a:spLocks noChangeArrowheads="1"/>
          </p:cNvSpPr>
          <p:nvPr/>
        </p:nvSpPr>
        <p:spPr bwMode="auto">
          <a:xfrm>
            <a:off x="7202922" y="1815067"/>
            <a:ext cx="3075777" cy="28400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37" name="Rectangle 6">
            <a:extLst>
              <a:ext uri="{FF2B5EF4-FFF2-40B4-BE49-F238E27FC236}">
                <a16:creationId xmlns:a16="http://schemas.microsoft.com/office/drawing/2014/main" id="{37057866-5817-4FB0-AAC6-2EF9C458442C}"/>
              </a:ext>
            </a:extLst>
          </p:cNvPr>
          <p:cNvSpPr>
            <a:spLocks noChangeArrowheads="1"/>
          </p:cNvSpPr>
          <p:nvPr/>
        </p:nvSpPr>
        <p:spPr bwMode="auto">
          <a:xfrm>
            <a:off x="2023047" y="1115804"/>
            <a:ext cx="5184576" cy="712787"/>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0" name="Rectangle 7">
            <a:extLst>
              <a:ext uri="{FF2B5EF4-FFF2-40B4-BE49-F238E27FC236}">
                <a16:creationId xmlns:a16="http://schemas.microsoft.com/office/drawing/2014/main" id="{3C4ABB7E-5D1C-4604-9881-32444B11AD37}"/>
              </a:ext>
            </a:extLst>
          </p:cNvPr>
          <p:cNvSpPr>
            <a:spLocks noChangeArrowheads="1"/>
          </p:cNvSpPr>
          <p:nvPr/>
        </p:nvSpPr>
        <p:spPr bwMode="auto">
          <a:xfrm>
            <a:off x="2017815" y="1838690"/>
            <a:ext cx="5131492" cy="2840050"/>
          </a:xfrm>
          <a:prstGeom prst="rect">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3" name="Rectangle 12">
            <a:extLst>
              <a:ext uri="{FF2B5EF4-FFF2-40B4-BE49-F238E27FC236}">
                <a16:creationId xmlns:a16="http://schemas.microsoft.com/office/drawing/2014/main" id="{E67DF952-3373-428C-9B19-DA6130FAFE7E}"/>
              </a:ext>
            </a:extLst>
          </p:cNvPr>
          <p:cNvSpPr>
            <a:spLocks noChangeArrowheads="1"/>
          </p:cNvSpPr>
          <p:nvPr/>
        </p:nvSpPr>
        <p:spPr bwMode="auto">
          <a:xfrm>
            <a:off x="1969639" y="4719814"/>
            <a:ext cx="8301289" cy="1620284"/>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Tree>
    <p:extLst>
      <p:ext uri="{BB962C8B-B14F-4D97-AF65-F5344CB8AC3E}">
        <p14:creationId xmlns:p14="http://schemas.microsoft.com/office/powerpoint/2010/main" val="176410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63A9994-FFF7-4879-9C08-6451A8CDE364}"/>
              </a:ext>
            </a:extLst>
          </p:cNvPr>
          <p:cNvSpPr>
            <a:spLocks noGrp="1" noChangeArrowheads="1"/>
          </p:cNvSpPr>
          <p:nvPr>
            <p:ph type="title"/>
          </p:nvPr>
        </p:nvSpPr>
        <p:spPr>
          <a:xfrm>
            <a:off x="129382" y="274012"/>
            <a:ext cx="5975350" cy="712788"/>
          </a:xfrm>
        </p:spPr>
        <p:txBody>
          <a:bodyPr>
            <a:normAutofit/>
          </a:bodyPr>
          <a:lstStyle/>
          <a:p>
            <a:pPr eaLnBrk="1" hangingPunct="1"/>
            <a:r>
              <a:rPr lang="en-GB" altLang="en-US" sz="3600" dirty="0"/>
              <a:t>PIVATS 5</a:t>
            </a:r>
          </a:p>
        </p:txBody>
      </p:sp>
      <p:graphicFrame>
        <p:nvGraphicFramePr>
          <p:cNvPr id="4" name="Table 3">
            <a:extLst>
              <a:ext uri="{FF2B5EF4-FFF2-40B4-BE49-F238E27FC236}">
                <a16:creationId xmlns:a16="http://schemas.microsoft.com/office/drawing/2014/main" id="{0D595A56-8CB7-4695-8303-B27B6312A367}"/>
              </a:ext>
            </a:extLst>
          </p:cNvPr>
          <p:cNvGraphicFramePr>
            <a:graphicFrameLocks noGrp="1"/>
          </p:cNvGraphicFramePr>
          <p:nvPr/>
        </p:nvGraphicFramePr>
        <p:xfrm>
          <a:off x="2047805" y="1148253"/>
          <a:ext cx="8241142" cy="3566150"/>
        </p:xfrm>
        <a:graphic>
          <a:graphicData uri="http://schemas.openxmlformats.org/drawingml/2006/table">
            <a:tbl>
              <a:tblPr firstRow="1" firstCol="1" bandRow="1" bandCol="1"/>
              <a:tblGrid>
                <a:gridCol w="858487">
                  <a:extLst>
                    <a:ext uri="{9D8B030D-6E8A-4147-A177-3AD203B41FA5}">
                      <a16:colId xmlns:a16="http://schemas.microsoft.com/office/drawing/2014/main" val="20000"/>
                    </a:ext>
                  </a:extLst>
                </a:gridCol>
                <a:gridCol w="1133430">
                  <a:extLst>
                    <a:ext uri="{9D8B030D-6E8A-4147-A177-3AD203B41FA5}">
                      <a16:colId xmlns:a16="http://schemas.microsoft.com/office/drawing/2014/main" val="20001"/>
                    </a:ext>
                  </a:extLst>
                </a:gridCol>
                <a:gridCol w="1062593">
                  <a:extLst>
                    <a:ext uri="{9D8B030D-6E8A-4147-A177-3AD203B41FA5}">
                      <a16:colId xmlns:a16="http://schemas.microsoft.com/office/drawing/2014/main" val="20002"/>
                    </a:ext>
                  </a:extLst>
                </a:gridCol>
                <a:gridCol w="1062593">
                  <a:extLst>
                    <a:ext uri="{9D8B030D-6E8A-4147-A177-3AD203B41FA5}">
                      <a16:colId xmlns:a16="http://schemas.microsoft.com/office/drawing/2014/main" val="20003"/>
                    </a:ext>
                  </a:extLst>
                </a:gridCol>
                <a:gridCol w="1062593">
                  <a:extLst>
                    <a:ext uri="{9D8B030D-6E8A-4147-A177-3AD203B41FA5}">
                      <a16:colId xmlns:a16="http://schemas.microsoft.com/office/drawing/2014/main" val="20004"/>
                    </a:ext>
                  </a:extLst>
                </a:gridCol>
                <a:gridCol w="3061446">
                  <a:extLst>
                    <a:ext uri="{9D8B030D-6E8A-4147-A177-3AD203B41FA5}">
                      <a16:colId xmlns:a16="http://schemas.microsoft.com/office/drawing/2014/main" val="20005"/>
                    </a:ext>
                  </a:extLst>
                </a:gridCol>
              </a:tblGrid>
              <a:tr h="198245">
                <a:tc gridSpan="5">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PIVATS PERFORMANCE INDICATORS: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PIVATS MILESTONE THREE: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1352">
                <a:tc>
                  <a:txBody>
                    <a:bodyPr/>
                    <a:lstStyle/>
                    <a:p>
                      <a:pPr algn="ctr">
                        <a:lnSpc>
                          <a:spcPct val="107000"/>
                        </a:lnSpc>
                        <a:spcAft>
                          <a:spcPts val="800"/>
                        </a:spcAft>
                      </a:pPr>
                      <a:b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AND LANGUAGE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INFERENTIAL UNDERSTANDING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ENGAGEMENT, LITERAL UNDERSTANDING AND RETRIEVAL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DISCUSSION AND RESPONSE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FEATURES, STRUCTURE AND ORGANISATION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01"/>
                  </a:ext>
                </a:extLst>
              </a:tr>
              <a:tr h="2866553">
                <a:tc>
                  <a:txBody>
                    <a:bodyPr/>
                    <a:lstStyle/>
                    <a:p>
                      <a:pP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uses morphology to work out the meaning of unfamiliar words, e.g. happy, happier.</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identifies where language is used to create an effect, e.g. which words make it seem spooky?</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identifies, discusses and collects favourite words and phrases</a:t>
                      </a:r>
                      <a:r>
                        <a:rPr lang="en-GB" sz="6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predictions using evidence from the text or text type.</a:t>
                      </a:r>
                      <a:b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br>
                      <a:endPar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increasingly confident inferences about characters thoughts, feelings and reasons for action using evidence from the text or personal experience.</a:t>
                      </a:r>
                      <a:endPar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identifies  the key points in and increasing range of  fiction and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non-fiction texts.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orally summarises the main points from a simple passage or text.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demonstrates understanding of texts by asking and answering questions related to who, what, where, when, why, how.</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sometimes makes simple connections between texts,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latin typeface="Arial" panose="020B0604020202020204" pitchFamily="34" charset="0"/>
                          <a:ea typeface="Calibri" panose="020F0502020204030204" pitchFamily="34" charset="0"/>
                          <a:cs typeface="Times New Roman" panose="02020603050405020304" pitchFamily="18" charset="0"/>
                        </a:rPr>
                        <a:t>e.g.  similarities in plot, theme, topic.</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identifies the main purpose of the text,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latin typeface="Arial" panose="020B0604020202020204" pitchFamily="34" charset="0"/>
                          <a:ea typeface="Calibri" panose="020F0502020204030204" pitchFamily="34" charset="0"/>
                          <a:cs typeface="Times New Roman" panose="02020603050405020304" pitchFamily="18" charset="0"/>
                        </a:rPr>
                        <a:t>e.g.  to persuade, inform, entertain.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makes, and responds to, contributions on a 1-1 basis or in pairs.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recognises some different forms of poetry,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shape poems and calligrams</a:t>
                      </a:r>
                      <a:r>
                        <a:rPr lang="en-GB" sz="800" dirty="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prepares texts,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poems/playscripts, to read aloud showing understanding through use of expression and action.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can analyse texts looking at language, structure and presentation.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br>
                        <a:rPr lang="en-GB" sz="600" b="1" dirty="0">
                          <a:effectLst/>
                          <a:latin typeface="Arial" panose="020B0604020202020204" pitchFamily="34" charset="0"/>
                          <a:ea typeface="Calibri" panose="020F0502020204030204" pitchFamily="34" charset="0"/>
                          <a:cs typeface="Times New Roman" panose="02020603050405020304" pitchFamily="18" charset="0"/>
                        </a:rPr>
                      </a:br>
                      <a:r>
                        <a:rPr lang="en-GB" sz="1050" b="1" dirty="0">
                          <a:effectLst/>
                          <a:latin typeface="Arial" panose="020B0604020202020204" pitchFamily="34" charset="0"/>
                          <a:ea typeface="Calibri" panose="020F0502020204030204" pitchFamily="34" charset="0"/>
                          <a:cs typeface="Times New Roman" panose="02020603050405020304" pitchFamily="18" charset="0"/>
                        </a:rPr>
                        <a:t>PIVATS STAGE THREE-1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Pupils demonstrate understanding of texts by asking and answering questions relating to who, what, where, when, why and how. They can summarise the main points from simple texts. Pupils can identify where language is used to create effect and can make simple connections between texts.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86564BAC-F62E-4276-997F-B347664D6D59}"/>
              </a:ext>
            </a:extLst>
          </p:cNvPr>
          <p:cNvGraphicFramePr>
            <a:graphicFrameLocks noGrp="1"/>
          </p:cNvGraphicFramePr>
          <p:nvPr/>
        </p:nvGraphicFramePr>
        <p:xfrm>
          <a:off x="2017814" y="4702362"/>
          <a:ext cx="8270574" cy="1637736"/>
        </p:xfrm>
        <a:graphic>
          <a:graphicData uri="http://schemas.openxmlformats.org/drawingml/2006/table">
            <a:tbl>
              <a:tblPr firstRow="1" firstCol="1" bandRow="1" bandCol="1"/>
              <a:tblGrid>
                <a:gridCol w="549671">
                  <a:extLst>
                    <a:ext uri="{9D8B030D-6E8A-4147-A177-3AD203B41FA5}">
                      <a16:colId xmlns:a16="http://schemas.microsoft.com/office/drawing/2014/main" val="20000"/>
                    </a:ext>
                  </a:extLst>
                </a:gridCol>
                <a:gridCol w="587622">
                  <a:extLst>
                    <a:ext uri="{9D8B030D-6E8A-4147-A177-3AD203B41FA5}">
                      <a16:colId xmlns:a16="http://schemas.microsoft.com/office/drawing/2014/main" val="20001"/>
                    </a:ext>
                  </a:extLst>
                </a:gridCol>
                <a:gridCol w="518245">
                  <a:extLst>
                    <a:ext uri="{9D8B030D-6E8A-4147-A177-3AD203B41FA5}">
                      <a16:colId xmlns:a16="http://schemas.microsoft.com/office/drawing/2014/main" val="20002"/>
                    </a:ext>
                  </a:extLst>
                </a:gridCol>
                <a:gridCol w="548486">
                  <a:extLst>
                    <a:ext uri="{9D8B030D-6E8A-4147-A177-3AD203B41FA5}">
                      <a16:colId xmlns:a16="http://schemas.microsoft.com/office/drawing/2014/main" val="20003"/>
                    </a:ext>
                  </a:extLst>
                </a:gridCol>
                <a:gridCol w="587028">
                  <a:extLst>
                    <a:ext uri="{9D8B030D-6E8A-4147-A177-3AD203B41FA5}">
                      <a16:colId xmlns:a16="http://schemas.microsoft.com/office/drawing/2014/main" val="20004"/>
                    </a:ext>
                  </a:extLst>
                </a:gridCol>
                <a:gridCol w="518245">
                  <a:extLst>
                    <a:ext uri="{9D8B030D-6E8A-4147-A177-3AD203B41FA5}">
                      <a16:colId xmlns:a16="http://schemas.microsoft.com/office/drawing/2014/main" val="20005"/>
                    </a:ext>
                  </a:extLst>
                </a:gridCol>
                <a:gridCol w="548486">
                  <a:extLst>
                    <a:ext uri="{9D8B030D-6E8A-4147-A177-3AD203B41FA5}">
                      <a16:colId xmlns:a16="http://schemas.microsoft.com/office/drawing/2014/main" val="20006"/>
                    </a:ext>
                  </a:extLst>
                </a:gridCol>
                <a:gridCol w="587028">
                  <a:extLst>
                    <a:ext uri="{9D8B030D-6E8A-4147-A177-3AD203B41FA5}">
                      <a16:colId xmlns:a16="http://schemas.microsoft.com/office/drawing/2014/main" val="20007"/>
                    </a:ext>
                  </a:extLst>
                </a:gridCol>
                <a:gridCol w="518245">
                  <a:extLst>
                    <a:ext uri="{9D8B030D-6E8A-4147-A177-3AD203B41FA5}">
                      <a16:colId xmlns:a16="http://schemas.microsoft.com/office/drawing/2014/main" val="20008"/>
                    </a:ext>
                  </a:extLst>
                </a:gridCol>
                <a:gridCol w="548486">
                  <a:extLst>
                    <a:ext uri="{9D8B030D-6E8A-4147-A177-3AD203B41FA5}">
                      <a16:colId xmlns:a16="http://schemas.microsoft.com/office/drawing/2014/main" val="20009"/>
                    </a:ext>
                  </a:extLst>
                </a:gridCol>
                <a:gridCol w="587028">
                  <a:extLst>
                    <a:ext uri="{9D8B030D-6E8A-4147-A177-3AD203B41FA5}">
                      <a16:colId xmlns:a16="http://schemas.microsoft.com/office/drawing/2014/main" val="20010"/>
                    </a:ext>
                  </a:extLst>
                </a:gridCol>
                <a:gridCol w="518245">
                  <a:extLst>
                    <a:ext uri="{9D8B030D-6E8A-4147-A177-3AD203B41FA5}">
                      <a16:colId xmlns:a16="http://schemas.microsoft.com/office/drawing/2014/main" val="20011"/>
                    </a:ext>
                  </a:extLst>
                </a:gridCol>
                <a:gridCol w="548486">
                  <a:extLst>
                    <a:ext uri="{9D8B030D-6E8A-4147-A177-3AD203B41FA5}">
                      <a16:colId xmlns:a16="http://schemas.microsoft.com/office/drawing/2014/main" val="20012"/>
                    </a:ext>
                  </a:extLst>
                </a:gridCol>
                <a:gridCol w="587028">
                  <a:extLst>
                    <a:ext uri="{9D8B030D-6E8A-4147-A177-3AD203B41FA5}">
                      <a16:colId xmlns:a16="http://schemas.microsoft.com/office/drawing/2014/main" val="20013"/>
                    </a:ext>
                  </a:extLst>
                </a:gridCol>
                <a:gridCol w="518245">
                  <a:extLst>
                    <a:ext uri="{9D8B030D-6E8A-4147-A177-3AD203B41FA5}">
                      <a16:colId xmlns:a16="http://schemas.microsoft.com/office/drawing/2014/main" val="20014"/>
                    </a:ext>
                  </a:extLst>
                </a:gridCol>
              </a:tblGrid>
              <a:tr h="1091825">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5911">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60.7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THREE-1b</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5134" name="Rectangle 2">
            <a:extLst>
              <a:ext uri="{FF2B5EF4-FFF2-40B4-BE49-F238E27FC236}">
                <a16:creationId xmlns:a16="http://schemas.microsoft.com/office/drawing/2014/main" id="{713B36BC-F31A-4A29-BCA5-3825AD71B863}"/>
              </a:ext>
            </a:extLst>
          </p:cNvPr>
          <p:cNvSpPr>
            <a:spLocks noChangeArrowheads="1"/>
          </p:cNvSpPr>
          <p:nvPr/>
        </p:nvSpPr>
        <p:spPr bwMode="auto">
          <a:xfrm>
            <a:off x="7202922" y="1815067"/>
            <a:ext cx="3075777" cy="28400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37" name="Rectangle 6">
            <a:extLst>
              <a:ext uri="{FF2B5EF4-FFF2-40B4-BE49-F238E27FC236}">
                <a16:creationId xmlns:a16="http://schemas.microsoft.com/office/drawing/2014/main" id="{37057866-5817-4FB0-AAC6-2EF9C458442C}"/>
              </a:ext>
            </a:extLst>
          </p:cNvPr>
          <p:cNvSpPr>
            <a:spLocks noChangeArrowheads="1"/>
          </p:cNvSpPr>
          <p:nvPr/>
        </p:nvSpPr>
        <p:spPr bwMode="auto">
          <a:xfrm>
            <a:off x="2023047" y="1115804"/>
            <a:ext cx="5184576" cy="712787"/>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0" name="Rectangle 7">
            <a:extLst>
              <a:ext uri="{FF2B5EF4-FFF2-40B4-BE49-F238E27FC236}">
                <a16:creationId xmlns:a16="http://schemas.microsoft.com/office/drawing/2014/main" id="{3C4ABB7E-5D1C-4604-9881-32444B11AD37}"/>
              </a:ext>
            </a:extLst>
          </p:cNvPr>
          <p:cNvSpPr>
            <a:spLocks noChangeArrowheads="1"/>
          </p:cNvSpPr>
          <p:nvPr/>
        </p:nvSpPr>
        <p:spPr bwMode="auto">
          <a:xfrm>
            <a:off x="2017815" y="1838690"/>
            <a:ext cx="5131492" cy="2840050"/>
          </a:xfrm>
          <a:prstGeom prst="rect">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3" name="Rectangle 12">
            <a:extLst>
              <a:ext uri="{FF2B5EF4-FFF2-40B4-BE49-F238E27FC236}">
                <a16:creationId xmlns:a16="http://schemas.microsoft.com/office/drawing/2014/main" id="{E67DF952-3373-428C-9B19-DA6130FAFE7E}"/>
              </a:ext>
            </a:extLst>
          </p:cNvPr>
          <p:cNvSpPr>
            <a:spLocks noChangeArrowheads="1"/>
          </p:cNvSpPr>
          <p:nvPr/>
        </p:nvSpPr>
        <p:spPr bwMode="auto">
          <a:xfrm>
            <a:off x="1969639" y="4719814"/>
            <a:ext cx="8301289" cy="1620284"/>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Tree>
    <p:extLst>
      <p:ext uri="{BB962C8B-B14F-4D97-AF65-F5344CB8AC3E}">
        <p14:creationId xmlns:p14="http://schemas.microsoft.com/office/powerpoint/2010/main" val="325041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63A9994-FFF7-4879-9C08-6451A8CDE364}"/>
              </a:ext>
            </a:extLst>
          </p:cNvPr>
          <p:cNvSpPr>
            <a:spLocks noGrp="1" noChangeArrowheads="1"/>
          </p:cNvSpPr>
          <p:nvPr>
            <p:ph type="title"/>
          </p:nvPr>
        </p:nvSpPr>
        <p:spPr>
          <a:xfrm>
            <a:off x="129382" y="274012"/>
            <a:ext cx="5975350" cy="712788"/>
          </a:xfrm>
        </p:spPr>
        <p:txBody>
          <a:bodyPr>
            <a:normAutofit/>
          </a:bodyPr>
          <a:lstStyle/>
          <a:p>
            <a:pPr eaLnBrk="1" hangingPunct="1"/>
            <a:r>
              <a:rPr lang="en-GB" altLang="en-US" sz="3600" dirty="0"/>
              <a:t>PIVATS 5</a:t>
            </a:r>
          </a:p>
        </p:txBody>
      </p:sp>
      <p:graphicFrame>
        <p:nvGraphicFramePr>
          <p:cNvPr id="4" name="Table 3">
            <a:extLst>
              <a:ext uri="{FF2B5EF4-FFF2-40B4-BE49-F238E27FC236}">
                <a16:creationId xmlns:a16="http://schemas.microsoft.com/office/drawing/2014/main" id="{0D595A56-8CB7-4695-8303-B27B6312A367}"/>
              </a:ext>
            </a:extLst>
          </p:cNvPr>
          <p:cNvGraphicFramePr>
            <a:graphicFrameLocks noGrp="1"/>
          </p:cNvGraphicFramePr>
          <p:nvPr/>
        </p:nvGraphicFramePr>
        <p:xfrm>
          <a:off x="2039322" y="1154868"/>
          <a:ext cx="8241142" cy="3566150"/>
        </p:xfrm>
        <a:graphic>
          <a:graphicData uri="http://schemas.openxmlformats.org/drawingml/2006/table">
            <a:tbl>
              <a:tblPr firstRow="1" firstCol="1" bandRow="1" bandCol="1"/>
              <a:tblGrid>
                <a:gridCol w="858487">
                  <a:extLst>
                    <a:ext uri="{9D8B030D-6E8A-4147-A177-3AD203B41FA5}">
                      <a16:colId xmlns:a16="http://schemas.microsoft.com/office/drawing/2014/main" val="20000"/>
                    </a:ext>
                  </a:extLst>
                </a:gridCol>
                <a:gridCol w="1133430">
                  <a:extLst>
                    <a:ext uri="{9D8B030D-6E8A-4147-A177-3AD203B41FA5}">
                      <a16:colId xmlns:a16="http://schemas.microsoft.com/office/drawing/2014/main" val="20001"/>
                    </a:ext>
                  </a:extLst>
                </a:gridCol>
                <a:gridCol w="1062593">
                  <a:extLst>
                    <a:ext uri="{9D8B030D-6E8A-4147-A177-3AD203B41FA5}">
                      <a16:colId xmlns:a16="http://schemas.microsoft.com/office/drawing/2014/main" val="20002"/>
                    </a:ext>
                  </a:extLst>
                </a:gridCol>
                <a:gridCol w="1062593">
                  <a:extLst>
                    <a:ext uri="{9D8B030D-6E8A-4147-A177-3AD203B41FA5}">
                      <a16:colId xmlns:a16="http://schemas.microsoft.com/office/drawing/2014/main" val="20003"/>
                    </a:ext>
                  </a:extLst>
                </a:gridCol>
                <a:gridCol w="1062593">
                  <a:extLst>
                    <a:ext uri="{9D8B030D-6E8A-4147-A177-3AD203B41FA5}">
                      <a16:colId xmlns:a16="http://schemas.microsoft.com/office/drawing/2014/main" val="20004"/>
                    </a:ext>
                  </a:extLst>
                </a:gridCol>
                <a:gridCol w="3061446">
                  <a:extLst>
                    <a:ext uri="{9D8B030D-6E8A-4147-A177-3AD203B41FA5}">
                      <a16:colId xmlns:a16="http://schemas.microsoft.com/office/drawing/2014/main" val="20005"/>
                    </a:ext>
                  </a:extLst>
                </a:gridCol>
              </a:tblGrid>
              <a:tr h="198245">
                <a:tc gridSpan="5">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PIVATS PERFORMANCE INDICATORS: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PIVATS MILESTONE THREE</a:t>
                      </a:r>
                      <a:r>
                        <a:rPr lang="en-GB" sz="8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1352">
                <a:tc>
                  <a:txBody>
                    <a:bodyPr/>
                    <a:lstStyle/>
                    <a:p>
                      <a:pPr algn="ctr">
                        <a:lnSpc>
                          <a:spcPct val="107000"/>
                        </a:lnSpc>
                        <a:spcAft>
                          <a:spcPts val="800"/>
                        </a:spcAft>
                      </a:pPr>
                      <a:b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AND LANGUAGE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INFERENTIAL UNDERSTANDING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ENGAGEMENT, LITERAL UNDERSTANDING AND RETRIEVAL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DISCUSSION AND RESPONSE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FEATURES, STRUCTURE AND ORGANISATION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01"/>
                  </a:ext>
                </a:extLst>
              </a:tr>
              <a:tr h="2866553">
                <a:tc>
                  <a:txBody>
                    <a:bodyPr/>
                    <a:lstStyle/>
                    <a:p>
                      <a:pP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uses morphology to work out the meaning of unfamiliar words, e.g. happy, happier.</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identifies where language is used to create an effect, e.g. which words make it seem spooky?</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identifies, discusses and collects favourite words and phrases</a:t>
                      </a:r>
                      <a:r>
                        <a:rPr lang="en-GB" sz="6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predictions using evidence from the text or text type.</a:t>
                      </a:r>
                      <a:b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b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increasingly confident inferences about characters thoughts, feelings and reasons for action using evidence from the text or personal experience.</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identifies  the key points in and increasing range of  fiction and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non-fiction texts.</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orally summarises the main points from a simple passage or text.</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demonstrates understanding of texts by asking and answering questions related to who, what, where, when, why, how.</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sometimes makes simple connections between texts,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latin typeface="Arial" panose="020B0604020202020204" pitchFamily="34" charset="0"/>
                          <a:ea typeface="Calibri" panose="020F0502020204030204" pitchFamily="34" charset="0"/>
                          <a:cs typeface="Times New Roman" panose="02020603050405020304" pitchFamily="18" charset="0"/>
                        </a:rPr>
                        <a:t>e.g.  similarities in plot, theme, topic.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identifies the main purpose of the text,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latin typeface="Arial" panose="020B0604020202020204" pitchFamily="34" charset="0"/>
                          <a:ea typeface="Calibri" panose="020F0502020204030204" pitchFamily="34" charset="0"/>
                          <a:cs typeface="Times New Roman" panose="02020603050405020304" pitchFamily="18" charset="0"/>
                        </a:rPr>
                        <a:t>e.g.  to persuade, inform, entertain.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makes, and responds to, contributions on a 1-1 basis or in pairs.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recognises some different forms of poetry,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shape poems and calligrams</a:t>
                      </a:r>
                      <a:r>
                        <a:rPr lang="en-GB" sz="8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prepares texts,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poems/playscripts, to read aloud showing understanding through use of expression and action.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can analyse texts looking at language, structure and presentation.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br>
                        <a:rPr lang="en-GB" sz="600" b="1" dirty="0">
                          <a:effectLst/>
                          <a:latin typeface="Arial" panose="020B0604020202020204" pitchFamily="34" charset="0"/>
                          <a:ea typeface="Calibri" panose="020F0502020204030204" pitchFamily="34" charset="0"/>
                          <a:cs typeface="Times New Roman" panose="02020603050405020304" pitchFamily="18" charset="0"/>
                        </a:rPr>
                      </a:br>
                      <a:r>
                        <a:rPr lang="en-GB" sz="1050" b="1" dirty="0">
                          <a:effectLst/>
                          <a:latin typeface="Arial" panose="020B0604020202020204" pitchFamily="34" charset="0"/>
                          <a:ea typeface="Calibri" panose="020F0502020204030204" pitchFamily="34" charset="0"/>
                          <a:cs typeface="Times New Roman" panose="02020603050405020304" pitchFamily="18" charset="0"/>
                        </a:rPr>
                        <a:t>PIVATS STAGE THREE-1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Pupils demonstrate understanding of texts by asking and answering questions relating to who, what, where, when, why and how. They can summarise the main points from simple texts. Pupils can identify where language is used to create effect and can make simple connections between texts.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86564BAC-F62E-4276-997F-B347664D6D59}"/>
              </a:ext>
            </a:extLst>
          </p:cNvPr>
          <p:cNvGraphicFramePr>
            <a:graphicFrameLocks noGrp="1"/>
          </p:cNvGraphicFramePr>
          <p:nvPr/>
        </p:nvGraphicFramePr>
        <p:xfrm>
          <a:off x="2017814" y="4702362"/>
          <a:ext cx="8270574" cy="1637736"/>
        </p:xfrm>
        <a:graphic>
          <a:graphicData uri="http://schemas.openxmlformats.org/drawingml/2006/table">
            <a:tbl>
              <a:tblPr firstRow="1" firstCol="1" bandRow="1" bandCol="1"/>
              <a:tblGrid>
                <a:gridCol w="549671">
                  <a:extLst>
                    <a:ext uri="{9D8B030D-6E8A-4147-A177-3AD203B41FA5}">
                      <a16:colId xmlns:a16="http://schemas.microsoft.com/office/drawing/2014/main" val="20000"/>
                    </a:ext>
                  </a:extLst>
                </a:gridCol>
                <a:gridCol w="587622">
                  <a:extLst>
                    <a:ext uri="{9D8B030D-6E8A-4147-A177-3AD203B41FA5}">
                      <a16:colId xmlns:a16="http://schemas.microsoft.com/office/drawing/2014/main" val="20001"/>
                    </a:ext>
                  </a:extLst>
                </a:gridCol>
                <a:gridCol w="518245">
                  <a:extLst>
                    <a:ext uri="{9D8B030D-6E8A-4147-A177-3AD203B41FA5}">
                      <a16:colId xmlns:a16="http://schemas.microsoft.com/office/drawing/2014/main" val="20002"/>
                    </a:ext>
                  </a:extLst>
                </a:gridCol>
                <a:gridCol w="548486">
                  <a:extLst>
                    <a:ext uri="{9D8B030D-6E8A-4147-A177-3AD203B41FA5}">
                      <a16:colId xmlns:a16="http://schemas.microsoft.com/office/drawing/2014/main" val="20003"/>
                    </a:ext>
                  </a:extLst>
                </a:gridCol>
                <a:gridCol w="587028">
                  <a:extLst>
                    <a:ext uri="{9D8B030D-6E8A-4147-A177-3AD203B41FA5}">
                      <a16:colId xmlns:a16="http://schemas.microsoft.com/office/drawing/2014/main" val="20004"/>
                    </a:ext>
                  </a:extLst>
                </a:gridCol>
                <a:gridCol w="518245">
                  <a:extLst>
                    <a:ext uri="{9D8B030D-6E8A-4147-A177-3AD203B41FA5}">
                      <a16:colId xmlns:a16="http://schemas.microsoft.com/office/drawing/2014/main" val="20005"/>
                    </a:ext>
                  </a:extLst>
                </a:gridCol>
                <a:gridCol w="548486">
                  <a:extLst>
                    <a:ext uri="{9D8B030D-6E8A-4147-A177-3AD203B41FA5}">
                      <a16:colId xmlns:a16="http://schemas.microsoft.com/office/drawing/2014/main" val="20006"/>
                    </a:ext>
                  </a:extLst>
                </a:gridCol>
                <a:gridCol w="587028">
                  <a:extLst>
                    <a:ext uri="{9D8B030D-6E8A-4147-A177-3AD203B41FA5}">
                      <a16:colId xmlns:a16="http://schemas.microsoft.com/office/drawing/2014/main" val="20007"/>
                    </a:ext>
                  </a:extLst>
                </a:gridCol>
                <a:gridCol w="518245">
                  <a:extLst>
                    <a:ext uri="{9D8B030D-6E8A-4147-A177-3AD203B41FA5}">
                      <a16:colId xmlns:a16="http://schemas.microsoft.com/office/drawing/2014/main" val="20008"/>
                    </a:ext>
                  </a:extLst>
                </a:gridCol>
                <a:gridCol w="548486">
                  <a:extLst>
                    <a:ext uri="{9D8B030D-6E8A-4147-A177-3AD203B41FA5}">
                      <a16:colId xmlns:a16="http://schemas.microsoft.com/office/drawing/2014/main" val="20009"/>
                    </a:ext>
                  </a:extLst>
                </a:gridCol>
                <a:gridCol w="587028">
                  <a:extLst>
                    <a:ext uri="{9D8B030D-6E8A-4147-A177-3AD203B41FA5}">
                      <a16:colId xmlns:a16="http://schemas.microsoft.com/office/drawing/2014/main" val="20010"/>
                    </a:ext>
                  </a:extLst>
                </a:gridCol>
                <a:gridCol w="518245">
                  <a:extLst>
                    <a:ext uri="{9D8B030D-6E8A-4147-A177-3AD203B41FA5}">
                      <a16:colId xmlns:a16="http://schemas.microsoft.com/office/drawing/2014/main" val="20011"/>
                    </a:ext>
                  </a:extLst>
                </a:gridCol>
                <a:gridCol w="548486">
                  <a:extLst>
                    <a:ext uri="{9D8B030D-6E8A-4147-A177-3AD203B41FA5}">
                      <a16:colId xmlns:a16="http://schemas.microsoft.com/office/drawing/2014/main" val="20012"/>
                    </a:ext>
                  </a:extLst>
                </a:gridCol>
                <a:gridCol w="587028">
                  <a:extLst>
                    <a:ext uri="{9D8B030D-6E8A-4147-A177-3AD203B41FA5}">
                      <a16:colId xmlns:a16="http://schemas.microsoft.com/office/drawing/2014/main" val="20013"/>
                    </a:ext>
                  </a:extLst>
                </a:gridCol>
                <a:gridCol w="518245">
                  <a:extLst>
                    <a:ext uri="{9D8B030D-6E8A-4147-A177-3AD203B41FA5}">
                      <a16:colId xmlns:a16="http://schemas.microsoft.com/office/drawing/2014/main" val="20014"/>
                    </a:ext>
                  </a:extLst>
                </a:gridCol>
              </a:tblGrid>
              <a:tr h="1091825">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5911">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60.7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THREE-1b</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5134" name="Rectangle 2">
            <a:extLst>
              <a:ext uri="{FF2B5EF4-FFF2-40B4-BE49-F238E27FC236}">
                <a16:creationId xmlns:a16="http://schemas.microsoft.com/office/drawing/2014/main" id="{713B36BC-F31A-4A29-BCA5-3825AD71B863}"/>
              </a:ext>
            </a:extLst>
          </p:cNvPr>
          <p:cNvSpPr>
            <a:spLocks noChangeArrowheads="1"/>
          </p:cNvSpPr>
          <p:nvPr/>
        </p:nvSpPr>
        <p:spPr bwMode="auto">
          <a:xfrm>
            <a:off x="7202922" y="1815067"/>
            <a:ext cx="3075777" cy="28400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37" name="Rectangle 6">
            <a:extLst>
              <a:ext uri="{FF2B5EF4-FFF2-40B4-BE49-F238E27FC236}">
                <a16:creationId xmlns:a16="http://schemas.microsoft.com/office/drawing/2014/main" id="{37057866-5817-4FB0-AAC6-2EF9C458442C}"/>
              </a:ext>
            </a:extLst>
          </p:cNvPr>
          <p:cNvSpPr>
            <a:spLocks noChangeArrowheads="1"/>
          </p:cNvSpPr>
          <p:nvPr/>
        </p:nvSpPr>
        <p:spPr bwMode="auto">
          <a:xfrm>
            <a:off x="2023047" y="1115804"/>
            <a:ext cx="5184576" cy="712787"/>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0" name="Rectangle 7">
            <a:extLst>
              <a:ext uri="{FF2B5EF4-FFF2-40B4-BE49-F238E27FC236}">
                <a16:creationId xmlns:a16="http://schemas.microsoft.com/office/drawing/2014/main" id="{3C4ABB7E-5D1C-4604-9881-32444B11AD37}"/>
              </a:ext>
            </a:extLst>
          </p:cNvPr>
          <p:cNvSpPr>
            <a:spLocks noChangeArrowheads="1"/>
          </p:cNvSpPr>
          <p:nvPr/>
        </p:nvSpPr>
        <p:spPr bwMode="auto">
          <a:xfrm>
            <a:off x="2017815" y="1838690"/>
            <a:ext cx="5131492" cy="2840050"/>
          </a:xfrm>
          <a:prstGeom prst="rect">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3" name="Rectangle 12">
            <a:extLst>
              <a:ext uri="{FF2B5EF4-FFF2-40B4-BE49-F238E27FC236}">
                <a16:creationId xmlns:a16="http://schemas.microsoft.com/office/drawing/2014/main" id="{E67DF952-3373-428C-9B19-DA6130FAFE7E}"/>
              </a:ext>
            </a:extLst>
          </p:cNvPr>
          <p:cNvSpPr>
            <a:spLocks noChangeArrowheads="1"/>
          </p:cNvSpPr>
          <p:nvPr/>
        </p:nvSpPr>
        <p:spPr bwMode="auto">
          <a:xfrm>
            <a:off x="1969639" y="4719814"/>
            <a:ext cx="8301289" cy="1620284"/>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Tree>
    <p:extLst>
      <p:ext uri="{BB962C8B-B14F-4D97-AF65-F5344CB8AC3E}">
        <p14:creationId xmlns:p14="http://schemas.microsoft.com/office/powerpoint/2010/main" val="78797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63A9994-FFF7-4879-9C08-6451A8CDE364}"/>
              </a:ext>
            </a:extLst>
          </p:cNvPr>
          <p:cNvSpPr>
            <a:spLocks noGrp="1" noChangeArrowheads="1"/>
          </p:cNvSpPr>
          <p:nvPr>
            <p:ph type="title"/>
          </p:nvPr>
        </p:nvSpPr>
        <p:spPr>
          <a:xfrm>
            <a:off x="129382" y="274012"/>
            <a:ext cx="5975350" cy="712788"/>
          </a:xfrm>
        </p:spPr>
        <p:txBody>
          <a:bodyPr>
            <a:normAutofit/>
          </a:bodyPr>
          <a:lstStyle/>
          <a:p>
            <a:pPr eaLnBrk="1" hangingPunct="1"/>
            <a:r>
              <a:rPr lang="en-GB" altLang="en-US" sz="3600" dirty="0"/>
              <a:t>PIVATS 5</a:t>
            </a:r>
          </a:p>
        </p:txBody>
      </p:sp>
      <p:graphicFrame>
        <p:nvGraphicFramePr>
          <p:cNvPr id="4" name="Table 3">
            <a:extLst>
              <a:ext uri="{FF2B5EF4-FFF2-40B4-BE49-F238E27FC236}">
                <a16:creationId xmlns:a16="http://schemas.microsoft.com/office/drawing/2014/main" id="{0D595A56-8CB7-4695-8303-B27B6312A367}"/>
              </a:ext>
            </a:extLst>
          </p:cNvPr>
          <p:cNvGraphicFramePr>
            <a:graphicFrameLocks noGrp="1"/>
          </p:cNvGraphicFramePr>
          <p:nvPr/>
        </p:nvGraphicFramePr>
        <p:xfrm>
          <a:off x="2039322" y="1154868"/>
          <a:ext cx="8241142" cy="3566150"/>
        </p:xfrm>
        <a:graphic>
          <a:graphicData uri="http://schemas.openxmlformats.org/drawingml/2006/table">
            <a:tbl>
              <a:tblPr firstRow="1" firstCol="1" bandRow="1" bandCol="1"/>
              <a:tblGrid>
                <a:gridCol w="858487">
                  <a:extLst>
                    <a:ext uri="{9D8B030D-6E8A-4147-A177-3AD203B41FA5}">
                      <a16:colId xmlns:a16="http://schemas.microsoft.com/office/drawing/2014/main" val="20000"/>
                    </a:ext>
                  </a:extLst>
                </a:gridCol>
                <a:gridCol w="1133430">
                  <a:extLst>
                    <a:ext uri="{9D8B030D-6E8A-4147-A177-3AD203B41FA5}">
                      <a16:colId xmlns:a16="http://schemas.microsoft.com/office/drawing/2014/main" val="20001"/>
                    </a:ext>
                  </a:extLst>
                </a:gridCol>
                <a:gridCol w="1062593">
                  <a:extLst>
                    <a:ext uri="{9D8B030D-6E8A-4147-A177-3AD203B41FA5}">
                      <a16:colId xmlns:a16="http://schemas.microsoft.com/office/drawing/2014/main" val="20002"/>
                    </a:ext>
                  </a:extLst>
                </a:gridCol>
                <a:gridCol w="1062593">
                  <a:extLst>
                    <a:ext uri="{9D8B030D-6E8A-4147-A177-3AD203B41FA5}">
                      <a16:colId xmlns:a16="http://schemas.microsoft.com/office/drawing/2014/main" val="20003"/>
                    </a:ext>
                  </a:extLst>
                </a:gridCol>
                <a:gridCol w="1062593">
                  <a:extLst>
                    <a:ext uri="{9D8B030D-6E8A-4147-A177-3AD203B41FA5}">
                      <a16:colId xmlns:a16="http://schemas.microsoft.com/office/drawing/2014/main" val="20004"/>
                    </a:ext>
                  </a:extLst>
                </a:gridCol>
                <a:gridCol w="3061446">
                  <a:extLst>
                    <a:ext uri="{9D8B030D-6E8A-4147-A177-3AD203B41FA5}">
                      <a16:colId xmlns:a16="http://schemas.microsoft.com/office/drawing/2014/main" val="20005"/>
                    </a:ext>
                  </a:extLst>
                </a:gridCol>
              </a:tblGrid>
              <a:tr h="198245">
                <a:tc gridSpan="5">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PIVATS PERFORMANCE INDICATORS: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PIVATS MILESTONE THREE: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1352">
                <a:tc>
                  <a:txBody>
                    <a:bodyPr/>
                    <a:lstStyle/>
                    <a:p>
                      <a:pPr algn="ctr">
                        <a:lnSpc>
                          <a:spcPct val="107000"/>
                        </a:lnSpc>
                        <a:spcAft>
                          <a:spcPts val="800"/>
                        </a:spcAft>
                      </a:pPr>
                      <a:b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AND LANGUAGE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INFERENTIAL UNDERSTANDING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ENGAGEMENT, LITERAL UNDERSTANDING AND RETRIEVAL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DISCUSSION AND RESPONSE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FEATURES, STRUCTURE AND ORGANISATION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01"/>
                  </a:ext>
                </a:extLst>
              </a:tr>
              <a:tr h="2866553">
                <a:tc>
                  <a:txBody>
                    <a:bodyPr/>
                    <a:lstStyle/>
                    <a:p>
                      <a:pP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uses morphology to work out the meaning of unfamiliar words, e.g. happy, happier.</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identifies where language is used to create an effect, e.g. which words make it seem spooky?</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identifies, discusses and collects favourite words and phrases</a:t>
                      </a:r>
                      <a:r>
                        <a:rPr lang="en-GB" sz="6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predictions using evidence from the text or text type.</a:t>
                      </a:r>
                      <a:b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b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increasingly confident inferences about characters thoughts, feelings and reasons for action using evidence from the text or personal experience.</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identifies  the key points in and increasing range of  fiction and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non-fiction texts.</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orally summarises the main points from a simple passage or text.</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demonstrates understanding of texts by asking and answering questions related to who, what, where, when, why, how.</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makes simple connections between texts,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e.g.  similarities in plot, theme, topic.</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identifies the main purpose of the text,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e.g.  to persuade, inform, entertain.</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and responds to, contributions on a 1-1 basis or in pairs.</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latin typeface="Arial" panose="020B0604020202020204" pitchFamily="34" charset="0"/>
                          <a:ea typeface="Calibri" panose="020F0502020204030204" pitchFamily="34" charset="0"/>
                          <a:cs typeface="Times New Roman" panose="02020603050405020304" pitchFamily="18" charset="0"/>
                        </a:rPr>
                        <a:t>Pupil recognises some different forms of poetry,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shape poems and calligrams</a:t>
                      </a:r>
                      <a:r>
                        <a:rPr lang="en-GB" sz="8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prepares texts,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poems/playscripts, to read aloud showing understanding through use of expression and action.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can analyse texts looking at language, structure and presentation.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br>
                        <a:rPr lang="en-GB" sz="1050" b="1" dirty="0">
                          <a:effectLst/>
                          <a:latin typeface="Arial" panose="020B0604020202020204" pitchFamily="34" charset="0"/>
                          <a:ea typeface="Calibri" panose="020F0502020204030204" pitchFamily="34" charset="0"/>
                          <a:cs typeface="Times New Roman" panose="02020603050405020304" pitchFamily="18" charset="0"/>
                        </a:rPr>
                      </a:br>
                      <a:r>
                        <a:rPr lang="en-GB" sz="1050" b="1" dirty="0">
                          <a:effectLst/>
                          <a:latin typeface="Arial" panose="020B0604020202020204" pitchFamily="34" charset="0"/>
                          <a:ea typeface="Calibri" panose="020F0502020204030204" pitchFamily="34" charset="0"/>
                          <a:cs typeface="Times New Roman" panose="02020603050405020304" pitchFamily="18" charset="0"/>
                        </a:rPr>
                        <a:t>PIVATS STAGE THREE-1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Pupils demonstrate understanding of texts by asking and answering questions relating to who, what, where, when, why and how. They can summarise the main points from simple texts. Pupils can identify where language is used to create effect and can make simple connections between texts.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86564BAC-F62E-4276-997F-B347664D6D59}"/>
              </a:ext>
            </a:extLst>
          </p:cNvPr>
          <p:cNvGraphicFramePr>
            <a:graphicFrameLocks noGrp="1"/>
          </p:cNvGraphicFramePr>
          <p:nvPr/>
        </p:nvGraphicFramePr>
        <p:xfrm>
          <a:off x="2017814" y="4702362"/>
          <a:ext cx="8270574" cy="1637736"/>
        </p:xfrm>
        <a:graphic>
          <a:graphicData uri="http://schemas.openxmlformats.org/drawingml/2006/table">
            <a:tbl>
              <a:tblPr firstRow="1" firstCol="1" bandRow="1" bandCol="1"/>
              <a:tblGrid>
                <a:gridCol w="549671">
                  <a:extLst>
                    <a:ext uri="{9D8B030D-6E8A-4147-A177-3AD203B41FA5}">
                      <a16:colId xmlns:a16="http://schemas.microsoft.com/office/drawing/2014/main" val="20000"/>
                    </a:ext>
                  </a:extLst>
                </a:gridCol>
                <a:gridCol w="587622">
                  <a:extLst>
                    <a:ext uri="{9D8B030D-6E8A-4147-A177-3AD203B41FA5}">
                      <a16:colId xmlns:a16="http://schemas.microsoft.com/office/drawing/2014/main" val="20001"/>
                    </a:ext>
                  </a:extLst>
                </a:gridCol>
                <a:gridCol w="518245">
                  <a:extLst>
                    <a:ext uri="{9D8B030D-6E8A-4147-A177-3AD203B41FA5}">
                      <a16:colId xmlns:a16="http://schemas.microsoft.com/office/drawing/2014/main" val="20002"/>
                    </a:ext>
                  </a:extLst>
                </a:gridCol>
                <a:gridCol w="548486">
                  <a:extLst>
                    <a:ext uri="{9D8B030D-6E8A-4147-A177-3AD203B41FA5}">
                      <a16:colId xmlns:a16="http://schemas.microsoft.com/office/drawing/2014/main" val="20003"/>
                    </a:ext>
                  </a:extLst>
                </a:gridCol>
                <a:gridCol w="587028">
                  <a:extLst>
                    <a:ext uri="{9D8B030D-6E8A-4147-A177-3AD203B41FA5}">
                      <a16:colId xmlns:a16="http://schemas.microsoft.com/office/drawing/2014/main" val="20004"/>
                    </a:ext>
                  </a:extLst>
                </a:gridCol>
                <a:gridCol w="518245">
                  <a:extLst>
                    <a:ext uri="{9D8B030D-6E8A-4147-A177-3AD203B41FA5}">
                      <a16:colId xmlns:a16="http://schemas.microsoft.com/office/drawing/2014/main" val="20005"/>
                    </a:ext>
                  </a:extLst>
                </a:gridCol>
                <a:gridCol w="548486">
                  <a:extLst>
                    <a:ext uri="{9D8B030D-6E8A-4147-A177-3AD203B41FA5}">
                      <a16:colId xmlns:a16="http://schemas.microsoft.com/office/drawing/2014/main" val="20006"/>
                    </a:ext>
                  </a:extLst>
                </a:gridCol>
                <a:gridCol w="587028">
                  <a:extLst>
                    <a:ext uri="{9D8B030D-6E8A-4147-A177-3AD203B41FA5}">
                      <a16:colId xmlns:a16="http://schemas.microsoft.com/office/drawing/2014/main" val="20007"/>
                    </a:ext>
                  </a:extLst>
                </a:gridCol>
                <a:gridCol w="518245">
                  <a:extLst>
                    <a:ext uri="{9D8B030D-6E8A-4147-A177-3AD203B41FA5}">
                      <a16:colId xmlns:a16="http://schemas.microsoft.com/office/drawing/2014/main" val="20008"/>
                    </a:ext>
                  </a:extLst>
                </a:gridCol>
                <a:gridCol w="548486">
                  <a:extLst>
                    <a:ext uri="{9D8B030D-6E8A-4147-A177-3AD203B41FA5}">
                      <a16:colId xmlns:a16="http://schemas.microsoft.com/office/drawing/2014/main" val="20009"/>
                    </a:ext>
                  </a:extLst>
                </a:gridCol>
                <a:gridCol w="587028">
                  <a:extLst>
                    <a:ext uri="{9D8B030D-6E8A-4147-A177-3AD203B41FA5}">
                      <a16:colId xmlns:a16="http://schemas.microsoft.com/office/drawing/2014/main" val="20010"/>
                    </a:ext>
                  </a:extLst>
                </a:gridCol>
                <a:gridCol w="518245">
                  <a:extLst>
                    <a:ext uri="{9D8B030D-6E8A-4147-A177-3AD203B41FA5}">
                      <a16:colId xmlns:a16="http://schemas.microsoft.com/office/drawing/2014/main" val="20011"/>
                    </a:ext>
                  </a:extLst>
                </a:gridCol>
                <a:gridCol w="548486">
                  <a:extLst>
                    <a:ext uri="{9D8B030D-6E8A-4147-A177-3AD203B41FA5}">
                      <a16:colId xmlns:a16="http://schemas.microsoft.com/office/drawing/2014/main" val="20012"/>
                    </a:ext>
                  </a:extLst>
                </a:gridCol>
                <a:gridCol w="587028">
                  <a:extLst>
                    <a:ext uri="{9D8B030D-6E8A-4147-A177-3AD203B41FA5}">
                      <a16:colId xmlns:a16="http://schemas.microsoft.com/office/drawing/2014/main" val="20013"/>
                    </a:ext>
                  </a:extLst>
                </a:gridCol>
                <a:gridCol w="518245">
                  <a:extLst>
                    <a:ext uri="{9D8B030D-6E8A-4147-A177-3AD203B41FA5}">
                      <a16:colId xmlns:a16="http://schemas.microsoft.com/office/drawing/2014/main" val="20014"/>
                    </a:ext>
                  </a:extLst>
                </a:gridCol>
              </a:tblGrid>
              <a:tr h="1091825">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5911">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60.7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THREE-1b</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5134" name="Rectangle 2">
            <a:extLst>
              <a:ext uri="{FF2B5EF4-FFF2-40B4-BE49-F238E27FC236}">
                <a16:creationId xmlns:a16="http://schemas.microsoft.com/office/drawing/2014/main" id="{713B36BC-F31A-4A29-BCA5-3825AD71B863}"/>
              </a:ext>
            </a:extLst>
          </p:cNvPr>
          <p:cNvSpPr>
            <a:spLocks noChangeArrowheads="1"/>
          </p:cNvSpPr>
          <p:nvPr/>
        </p:nvSpPr>
        <p:spPr bwMode="auto">
          <a:xfrm>
            <a:off x="7202922" y="1815067"/>
            <a:ext cx="3075777" cy="28400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37" name="Rectangle 6">
            <a:extLst>
              <a:ext uri="{FF2B5EF4-FFF2-40B4-BE49-F238E27FC236}">
                <a16:creationId xmlns:a16="http://schemas.microsoft.com/office/drawing/2014/main" id="{37057866-5817-4FB0-AAC6-2EF9C458442C}"/>
              </a:ext>
            </a:extLst>
          </p:cNvPr>
          <p:cNvSpPr>
            <a:spLocks noChangeArrowheads="1"/>
          </p:cNvSpPr>
          <p:nvPr/>
        </p:nvSpPr>
        <p:spPr bwMode="auto">
          <a:xfrm>
            <a:off x="2023047" y="1115804"/>
            <a:ext cx="5184576" cy="712787"/>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0" name="Rectangle 7">
            <a:extLst>
              <a:ext uri="{FF2B5EF4-FFF2-40B4-BE49-F238E27FC236}">
                <a16:creationId xmlns:a16="http://schemas.microsoft.com/office/drawing/2014/main" id="{3C4ABB7E-5D1C-4604-9881-32444B11AD37}"/>
              </a:ext>
            </a:extLst>
          </p:cNvPr>
          <p:cNvSpPr>
            <a:spLocks noChangeArrowheads="1"/>
          </p:cNvSpPr>
          <p:nvPr/>
        </p:nvSpPr>
        <p:spPr bwMode="auto">
          <a:xfrm>
            <a:off x="2017815" y="1838690"/>
            <a:ext cx="5131492" cy="2840050"/>
          </a:xfrm>
          <a:prstGeom prst="rect">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3" name="Rectangle 12">
            <a:extLst>
              <a:ext uri="{FF2B5EF4-FFF2-40B4-BE49-F238E27FC236}">
                <a16:creationId xmlns:a16="http://schemas.microsoft.com/office/drawing/2014/main" id="{E67DF952-3373-428C-9B19-DA6130FAFE7E}"/>
              </a:ext>
            </a:extLst>
          </p:cNvPr>
          <p:cNvSpPr>
            <a:spLocks noChangeArrowheads="1"/>
          </p:cNvSpPr>
          <p:nvPr/>
        </p:nvSpPr>
        <p:spPr bwMode="auto">
          <a:xfrm>
            <a:off x="1969639" y="4719814"/>
            <a:ext cx="8301289" cy="1620284"/>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Tree>
    <p:extLst>
      <p:ext uri="{BB962C8B-B14F-4D97-AF65-F5344CB8AC3E}">
        <p14:creationId xmlns:p14="http://schemas.microsoft.com/office/powerpoint/2010/main" val="53431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63A9994-FFF7-4879-9C08-6451A8CDE364}"/>
              </a:ext>
            </a:extLst>
          </p:cNvPr>
          <p:cNvSpPr>
            <a:spLocks noGrp="1" noChangeArrowheads="1"/>
          </p:cNvSpPr>
          <p:nvPr>
            <p:ph type="title"/>
          </p:nvPr>
        </p:nvSpPr>
        <p:spPr>
          <a:xfrm>
            <a:off x="129382" y="274012"/>
            <a:ext cx="5975350" cy="712788"/>
          </a:xfrm>
        </p:spPr>
        <p:txBody>
          <a:bodyPr>
            <a:normAutofit/>
          </a:bodyPr>
          <a:lstStyle/>
          <a:p>
            <a:pPr eaLnBrk="1" hangingPunct="1"/>
            <a:r>
              <a:rPr lang="en-GB" altLang="en-US" sz="3600" dirty="0"/>
              <a:t>PIVATS 5</a:t>
            </a:r>
          </a:p>
        </p:txBody>
      </p:sp>
      <p:graphicFrame>
        <p:nvGraphicFramePr>
          <p:cNvPr id="4" name="Table 3">
            <a:extLst>
              <a:ext uri="{FF2B5EF4-FFF2-40B4-BE49-F238E27FC236}">
                <a16:creationId xmlns:a16="http://schemas.microsoft.com/office/drawing/2014/main" id="{0D595A56-8CB7-4695-8303-B27B6312A367}"/>
              </a:ext>
            </a:extLst>
          </p:cNvPr>
          <p:cNvGraphicFramePr>
            <a:graphicFrameLocks noGrp="1"/>
          </p:cNvGraphicFramePr>
          <p:nvPr/>
        </p:nvGraphicFramePr>
        <p:xfrm>
          <a:off x="2039322" y="1154868"/>
          <a:ext cx="8241142" cy="3566150"/>
        </p:xfrm>
        <a:graphic>
          <a:graphicData uri="http://schemas.openxmlformats.org/drawingml/2006/table">
            <a:tbl>
              <a:tblPr firstRow="1" firstCol="1" bandRow="1" bandCol="1"/>
              <a:tblGrid>
                <a:gridCol w="858487">
                  <a:extLst>
                    <a:ext uri="{9D8B030D-6E8A-4147-A177-3AD203B41FA5}">
                      <a16:colId xmlns:a16="http://schemas.microsoft.com/office/drawing/2014/main" val="20000"/>
                    </a:ext>
                  </a:extLst>
                </a:gridCol>
                <a:gridCol w="1133430">
                  <a:extLst>
                    <a:ext uri="{9D8B030D-6E8A-4147-A177-3AD203B41FA5}">
                      <a16:colId xmlns:a16="http://schemas.microsoft.com/office/drawing/2014/main" val="20001"/>
                    </a:ext>
                  </a:extLst>
                </a:gridCol>
                <a:gridCol w="1062593">
                  <a:extLst>
                    <a:ext uri="{9D8B030D-6E8A-4147-A177-3AD203B41FA5}">
                      <a16:colId xmlns:a16="http://schemas.microsoft.com/office/drawing/2014/main" val="20002"/>
                    </a:ext>
                  </a:extLst>
                </a:gridCol>
                <a:gridCol w="1062593">
                  <a:extLst>
                    <a:ext uri="{9D8B030D-6E8A-4147-A177-3AD203B41FA5}">
                      <a16:colId xmlns:a16="http://schemas.microsoft.com/office/drawing/2014/main" val="20003"/>
                    </a:ext>
                  </a:extLst>
                </a:gridCol>
                <a:gridCol w="1062593">
                  <a:extLst>
                    <a:ext uri="{9D8B030D-6E8A-4147-A177-3AD203B41FA5}">
                      <a16:colId xmlns:a16="http://schemas.microsoft.com/office/drawing/2014/main" val="20004"/>
                    </a:ext>
                  </a:extLst>
                </a:gridCol>
                <a:gridCol w="3061446">
                  <a:extLst>
                    <a:ext uri="{9D8B030D-6E8A-4147-A177-3AD203B41FA5}">
                      <a16:colId xmlns:a16="http://schemas.microsoft.com/office/drawing/2014/main" val="20005"/>
                    </a:ext>
                  </a:extLst>
                </a:gridCol>
              </a:tblGrid>
              <a:tr h="198245">
                <a:tc gridSpan="5">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PIVATS PERFORMANCE INDICATORS: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PIVATS MILESTONE THREE: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1352">
                <a:tc>
                  <a:txBody>
                    <a:bodyPr/>
                    <a:lstStyle/>
                    <a:p>
                      <a:pPr algn="ctr">
                        <a:lnSpc>
                          <a:spcPct val="107000"/>
                        </a:lnSpc>
                        <a:spcAft>
                          <a:spcPts val="800"/>
                        </a:spcAft>
                      </a:pPr>
                      <a:b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AND LANGUAGE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INFERENTIAL UNDERSTANDING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ENGAGEMENT, LITERAL UNDERSTANDING AND RETRIEVAL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DISCUSSION AND RESPONSE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FEATURES, STRUCTURE AND ORGANISATION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01"/>
                  </a:ext>
                </a:extLst>
              </a:tr>
              <a:tr h="2866553">
                <a:tc>
                  <a:txBody>
                    <a:bodyPr/>
                    <a:lstStyle/>
                    <a:p>
                      <a:pP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uses morphology to work out the meaning of unfamiliar words, e.g. happy, happier.</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identifies where language is used to create an effect, e.g. which words make it seem spooky?</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identifies, discusses and collects favourite words and phrases</a:t>
                      </a:r>
                      <a:r>
                        <a:rPr lang="en-GB" sz="6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predictions using evidence from the text or text type.</a:t>
                      </a:r>
                      <a:b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b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increasingly confident inferences about characters thoughts, feelings and reasons for action using evidence from the text or personal experience.</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identifies  the key points in and increasing range of  fiction and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non-fiction texts.</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orally summarises the main points from a simple passage or text.</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demonstrates understanding of texts by asking and answering questions related to who, what, where, when, why, how.</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makes simple connections between texts,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e.g.  similarities in plot, theme, topic.</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identifies the main purpose of the text,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e.g.  to persuade, inform, entertain.</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and responds to, contributions on a 1-1 basis or in pairs.</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recognises some different forms of poetry, </a:t>
                      </a:r>
                      <a:r>
                        <a:rPr lang="en-GB" sz="80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e.g. shape poems and calligrams</a:t>
                      </a: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prepares texts,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poems/playscripts, to read aloud showing understanding through use of expression and action.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can analyse texts looking at language, structure and presentation.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br>
                        <a:rPr lang="en-GB" sz="600" b="1" dirty="0">
                          <a:effectLst/>
                          <a:latin typeface="Arial" panose="020B0604020202020204" pitchFamily="34" charset="0"/>
                          <a:ea typeface="Calibri" panose="020F0502020204030204" pitchFamily="34" charset="0"/>
                          <a:cs typeface="Times New Roman" panose="02020603050405020304" pitchFamily="18" charset="0"/>
                        </a:rPr>
                      </a:br>
                      <a:r>
                        <a:rPr lang="en-GB" sz="1050" b="1" dirty="0">
                          <a:effectLst/>
                          <a:latin typeface="Arial" panose="020B0604020202020204" pitchFamily="34" charset="0"/>
                          <a:ea typeface="Calibri" panose="020F0502020204030204" pitchFamily="34" charset="0"/>
                          <a:cs typeface="Times New Roman" panose="02020603050405020304" pitchFamily="18" charset="0"/>
                        </a:rPr>
                        <a:t>PIVATS STAGE THREE-1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Pupils demonstrate understanding of texts by asking and answering questions relating to who, what, where, when, why and how. They can summarise the main points from simple texts. Pupils can identify where language is used to create effect and can make simple connections between texts.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86564BAC-F62E-4276-997F-B347664D6D59}"/>
              </a:ext>
            </a:extLst>
          </p:cNvPr>
          <p:cNvGraphicFramePr>
            <a:graphicFrameLocks noGrp="1"/>
          </p:cNvGraphicFramePr>
          <p:nvPr/>
        </p:nvGraphicFramePr>
        <p:xfrm>
          <a:off x="2017814" y="4702362"/>
          <a:ext cx="8270574" cy="1637736"/>
        </p:xfrm>
        <a:graphic>
          <a:graphicData uri="http://schemas.openxmlformats.org/drawingml/2006/table">
            <a:tbl>
              <a:tblPr firstRow="1" firstCol="1" bandRow="1" bandCol="1"/>
              <a:tblGrid>
                <a:gridCol w="549671">
                  <a:extLst>
                    <a:ext uri="{9D8B030D-6E8A-4147-A177-3AD203B41FA5}">
                      <a16:colId xmlns:a16="http://schemas.microsoft.com/office/drawing/2014/main" val="20000"/>
                    </a:ext>
                  </a:extLst>
                </a:gridCol>
                <a:gridCol w="587622">
                  <a:extLst>
                    <a:ext uri="{9D8B030D-6E8A-4147-A177-3AD203B41FA5}">
                      <a16:colId xmlns:a16="http://schemas.microsoft.com/office/drawing/2014/main" val="20001"/>
                    </a:ext>
                  </a:extLst>
                </a:gridCol>
                <a:gridCol w="518245">
                  <a:extLst>
                    <a:ext uri="{9D8B030D-6E8A-4147-A177-3AD203B41FA5}">
                      <a16:colId xmlns:a16="http://schemas.microsoft.com/office/drawing/2014/main" val="20002"/>
                    </a:ext>
                  </a:extLst>
                </a:gridCol>
                <a:gridCol w="548486">
                  <a:extLst>
                    <a:ext uri="{9D8B030D-6E8A-4147-A177-3AD203B41FA5}">
                      <a16:colId xmlns:a16="http://schemas.microsoft.com/office/drawing/2014/main" val="20003"/>
                    </a:ext>
                  </a:extLst>
                </a:gridCol>
                <a:gridCol w="587028">
                  <a:extLst>
                    <a:ext uri="{9D8B030D-6E8A-4147-A177-3AD203B41FA5}">
                      <a16:colId xmlns:a16="http://schemas.microsoft.com/office/drawing/2014/main" val="20004"/>
                    </a:ext>
                  </a:extLst>
                </a:gridCol>
                <a:gridCol w="518245">
                  <a:extLst>
                    <a:ext uri="{9D8B030D-6E8A-4147-A177-3AD203B41FA5}">
                      <a16:colId xmlns:a16="http://schemas.microsoft.com/office/drawing/2014/main" val="20005"/>
                    </a:ext>
                  </a:extLst>
                </a:gridCol>
                <a:gridCol w="548486">
                  <a:extLst>
                    <a:ext uri="{9D8B030D-6E8A-4147-A177-3AD203B41FA5}">
                      <a16:colId xmlns:a16="http://schemas.microsoft.com/office/drawing/2014/main" val="20006"/>
                    </a:ext>
                  </a:extLst>
                </a:gridCol>
                <a:gridCol w="587028">
                  <a:extLst>
                    <a:ext uri="{9D8B030D-6E8A-4147-A177-3AD203B41FA5}">
                      <a16:colId xmlns:a16="http://schemas.microsoft.com/office/drawing/2014/main" val="20007"/>
                    </a:ext>
                  </a:extLst>
                </a:gridCol>
                <a:gridCol w="518245">
                  <a:extLst>
                    <a:ext uri="{9D8B030D-6E8A-4147-A177-3AD203B41FA5}">
                      <a16:colId xmlns:a16="http://schemas.microsoft.com/office/drawing/2014/main" val="20008"/>
                    </a:ext>
                  </a:extLst>
                </a:gridCol>
                <a:gridCol w="548486">
                  <a:extLst>
                    <a:ext uri="{9D8B030D-6E8A-4147-A177-3AD203B41FA5}">
                      <a16:colId xmlns:a16="http://schemas.microsoft.com/office/drawing/2014/main" val="20009"/>
                    </a:ext>
                  </a:extLst>
                </a:gridCol>
                <a:gridCol w="587028">
                  <a:extLst>
                    <a:ext uri="{9D8B030D-6E8A-4147-A177-3AD203B41FA5}">
                      <a16:colId xmlns:a16="http://schemas.microsoft.com/office/drawing/2014/main" val="20010"/>
                    </a:ext>
                  </a:extLst>
                </a:gridCol>
                <a:gridCol w="518245">
                  <a:extLst>
                    <a:ext uri="{9D8B030D-6E8A-4147-A177-3AD203B41FA5}">
                      <a16:colId xmlns:a16="http://schemas.microsoft.com/office/drawing/2014/main" val="20011"/>
                    </a:ext>
                  </a:extLst>
                </a:gridCol>
                <a:gridCol w="548486">
                  <a:extLst>
                    <a:ext uri="{9D8B030D-6E8A-4147-A177-3AD203B41FA5}">
                      <a16:colId xmlns:a16="http://schemas.microsoft.com/office/drawing/2014/main" val="20012"/>
                    </a:ext>
                  </a:extLst>
                </a:gridCol>
                <a:gridCol w="587028">
                  <a:extLst>
                    <a:ext uri="{9D8B030D-6E8A-4147-A177-3AD203B41FA5}">
                      <a16:colId xmlns:a16="http://schemas.microsoft.com/office/drawing/2014/main" val="20013"/>
                    </a:ext>
                  </a:extLst>
                </a:gridCol>
                <a:gridCol w="518245">
                  <a:extLst>
                    <a:ext uri="{9D8B030D-6E8A-4147-A177-3AD203B41FA5}">
                      <a16:colId xmlns:a16="http://schemas.microsoft.com/office/drawing/2014/main" val="20014"/>
                    </a:ext>
                  </a:extLst>
                </a:gridCol>
              </a:tblGrid>
              <a:tr h="1091825">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5911">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60.7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THREE-1b</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5134" name="Rectangle 2">
            <a:extLst>
              <a:ext uri="{FF2B5EF4-FFF2-40B4-BE49-F238E27FC236}">
                <a16:creationId xmlns:a16="http://schemas.microsoft.com/office/drawing/2014/main" id="{713B36BC-F31A-4A29-BCA5-3825AD71B863}"/>
              </a:ext>
            </a:extLst>
          </p:cNvPr>
          <p:cNvSpPr>
            <a:spLocks noChangeArrowheads="1"/>
          </p:cNvSpPr>
          <p:nvPr/>
        </p:nvSpPr>
        <p:spPr bwMode="auto">
          <a:xfrm>
            <a:off x="7223898" y="1815067"/>
            <a:ext cx="3054801" cy="28400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37" name="Rectangle 6">
            <a:extLst>
              <a:ext uri="{FF2B5EF4-FFF2-40B4-BE49-F238E27FC236}">
                <a16:creationId xmlns:a16="http://schemas.microsoft.com/office/drawing/2014/main" id="{37057866-5817-4FB0-AAC6-2EF9C458442C}"/>
              </a:ext>
            </a:extLst>
          </p:cNvPr>
          <p:cNvSpPr>
            <a:spLocks noChangeArrowheads="1"/>
          </p:cNvSpPr>
          <p:nvPr/>
        </p:nvSpPr>
        <p:spPr bwMode="auto">
          <a:xfrm>
            <a:off x="2023047" y="1115804"/>
            <a:ext cx="5184576" cy="712787"/>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0" name="Rectangle 7">
            <a:extLst>
              <a:ext uri="{FF2B5EF4-FFF2-40B4-BE49-F238E27FC236}">
                <a16:creationId xmlns:a16="http://schemas.microsoft.com/office/drawing/2014/main" id="{3C4ABB7E-5D1C-4604-9881-32444B11AD37}"/>
              </a:ext>
            </a:extLst>
          </p:cNvPr>
          <p:cNvSpPr>
            <a:spLocks noChangeArrowheads="1"/>
          </p:cNvSpPr>
          <p:nvPr/>
        </p:nvSpPr>
        <p:spPr bwMode="auto">
          <a:xfrm>
            <a:off x="2017815" y="1838690"/>
            <a:ext cx="5184576" cy="2840050"/>
          </a:xfrm>
          <a:prstGeom prst="rect">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3" name="Rectangle 12">
            <a:extLst>
              <a:ext uri="{FF2B5EF4-FFF2-40B4-BE49-F238E27FC236}">
                <a16:creationId xmlns:a16="http://schemas.microsoft.com/office/drawing/2014/main" id="{E67DF952-3373-428C-9B19-DA6130FAFE7E}"/>
              </a:ext>
            </a:extLst>
          </p:cNvPr>
          <p:cNvSpPr>
            <a:spLocks noChangeArrowheads="1"/>
          </p:cNvSpPr>
          <p:nvPr/>
        </p:nvSpPr>
        <p:spPr bwMode="auto">
          <a:xfrm>
            <a:off x="1969639" y="4719814"/>
            <a:ext cx="8301289" cy="1620284"/>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Tree>
    <p:extLst>
      <p:ext uri="{BB962C8B-B14F-4D97-AF65-F5344CB8AC3E}">
        <p14:creationId xmlns:p14="http://schemas.microsoft.com/office/powerpoint/2010/main" val="121747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rt 5">
            <a:extLst>
              <a:ext uri="{FF2B5EF4-FFF2-40B4-BE49-F238E27FC236}">
                <a16:creationId xmlns:a16="http://schemas.microsoft.com/office/drawing/2014/main" id="{1710971F-6477-841D-5A2F-D33BD9B823E0}"/>
              </a:ext>
            </a:extLst>
          </p:cNvPr>
          <p:cNvSpPr/>
          <p:nvPr/>
        </p:nvSpPr>
        <p:spPr>
          <a:xfrm>
            <a:off x="4367719" y="1910793"/>
            <a:ext cx="3735421" cy="3463047"/>
          </a:xfrm>
          <a:prstGeom prst="hear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90BB7683-005E-ED86-E127-012D05AFCBA1}"/>
              </a:ext>
            </a:extLst>
          </p:cNvPr>
          <p:cNvSpPr>
            <a:spLocks noGrp="1"/>
          </p:cNvSpPr>
          <p:nvPr>
            <p:ph type="title"/>
          </p:nvPr>
        </p:nvSpPr>
        <p:spPr/>
        <p:txBody>
          <a:bodyPr/>
          <a:lstStyle/>
          <a:p>
            <a:r>
              <a:rPr lang="en-GB" dirty="0"/>
              <a:t>Welcome</a:t>
            </a:r>
          </a:p>
        </p:txBody>
      </p:sp>
      <p:pic>
        <p:nvPicPr>
          <p:cNvPr id="5" name="Content Placeholder 4" descr="Man with kid with solid fill">
            <a:extLst>
              <a:ext uri="{FF2B5EF4-FFF2-40B4-BE49-F238E27FC236}">
                <a16:creationId xmlns:a16="http://schemas.microsoft.com/office/drawing/2014/main" id="{AE662E64-6076-E87D-D055-E9FB7C83033C}"/>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666034" y="2212350"/>
            <a:ext cx="2859932" cy="2859932"/>
          </a:xfrm>
        </p:spPr>
      </p:pic>
    </p:spTree>
    <p:extLst>
      <p:ext uri="{BB962C8B-B14F-4D97-AF65-F5344CB8AC3E}">
        <p14:creationId xmlns:p14="http://schemas.microsoft.com/office/powerpoint/2010/main" val="631376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63A9994-FFF7-4879-9C08-6451A8CDE364}"/>
              </a:ext>
            </a:extLst>
          </p:cNvPr>
          <p:cNvSpPr>
            <a:spLocks noGrp="1" noChangeArrowheads="1"/>
          </p:cNvSpPr>
          <p:nvPr>
            <p:ph type="title"/>
          </p:nvPr>
        </p:nvSpPr>
        <p:spPr>
          <a:xfrm>
            <a:off x="129382" y="274012"/>
            <a:ext cx="5975350" cy="712788"/>
          </a:xfrm>
        </p:spPr>
        <p:txBody>
          <a:bodyPr>
            <a:normAutofit/>
          </a:bodyPr>
          <a:lstStyle/>
          <a:p>
            <a:pPr eaLnBrk="1" hangingPunct="1"/>
            <a:r>
              <a:rPr lang="en-GB" altLang="en-US" sz="3600" dirty="0"/>
              <a:t>PIVATS 5</a:t>
            </a:r>
          </a:p>
        </p:txBody>
      </p:sp>
      <p:graphicFrame>
        <p:nvGraphicFramePr>
          <p:cNvPr id="4" name="Table 3">
            <a:extLst>
              <a:ext uri="{FF2B5EF4-FFF2-40B4-BE49-F238E27FC236}">
                <a16:creationId xmlns:a16="http://schemas.microsoft.com/office/drawing/2014/main" id="{0D595A56-8CB7-4695-8303-B27B6312A367}"/>
              </a:ext>
            </a:extLst>
          </p:cNvPr>
          <p:cNvGraphicFramePr>
            <a:graphicFrameLocks noGrp="1"/>
          </p:cNvGraphicFramePr>
          <p:nvPr/>
        </p:nvGraphicFramePr>
        <p:xfrm>
          <a:off x="2039322" y="1154868"/>
          <a:ext cx="8241142" cy="3566150"/>
        </p:xfrm>
        <a:graphic>
          <a:graphicData uri="http://schemas.openxmlformats.org/drawingml/2006/table">
            <a:tbl>
              <a:tblPr firstRow="1" firstCol="1" bandRow="1" bandCol="1"/>
              <a:tblGrid>
                <a:gridCol w="858487">
                  <a:extLst>
                    <a:ext uri="{9D8B030D-6E8A-4147-A177-3AD203B41FA5}">
                      <a16:colId xmlns:a16="http://schemas.microsoft.com/office/drawing/2014/main" val="20000"/>
                    </a:ext>
                  </a:extLst>
                </a:gridCol>
                <a:gridCol w="1133430">
                  <a:extLst>
                    <a:ext uri="{9D8B030D-6E8A-4147-A177-3AD203B41FA5}">
                      <a16:colId xmlns:a16="http://schemas.microsoft.com/office/drawing/2014/main" val="20001"/>
                    </a:ext>
                  </a:extLst>
                </a:gridCol>
                <a:gridCol w="1062593">
                  <a:extLst>
                    <a:ext uri="{9D8B030D-6E8A-4147-A177-3AD203B41FA5}">
                      <a16:colId xmlns:a16="http://schemas.microsoft.com/office/drawing/2014/main" val="20002"/>
                    </a:ext>
                  </a:extLst>
                </a:gridCol>
                <a:gridCol w="1062593">
                  <a:extLst>
                    <a:ext uri="{9D8B030D-6E8A-4147-A177-3AD203B41FA5}">
                      <a16:colId xmlns:a16="http://schemas.microsoft.com/office/drawing/2014/main" val="20003"/>
                    </a:ext>
                  </a:extLst>
                </a:gridCol>
                <a:gridCol w="1062593">
                  <a:extLst>
                    <a:ext uri="{9D8B030D-6E8A-4147-A177-3AD203B41FA5}">
                      <a16:colId xmlns:a16="http://schemas.microsoft.com/office/drawing/2014/main" val="20004"/>
                    </a:ext>
                  </a:extLst>
                </a:gridCol>
                <a:gridCol w="3061446">
                  <a:extLst>
                    <a:ext uri="{9D8B030D-6E8A-4147-A177-3AD203B41FA5}">
                      <a16:colId xmlns:a16="http://schemas.microsoft.com/office/drawing/2014/main" val="20005"/>
                    </a:ext>
                  </a:extLst>
                </a:gridCol>
              </a:tblGrid>
              <a:tr h="198245">
                <a:tc gridSpan="5">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PIVATS PERFORMANCE INDICATORS: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PIVATS MILESTONE THREE: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1352">
                <a:tc>
                  <a:txBody>
                    <a:bodyPr/>
                    <a:lstStyle/>
                    <a:p>
                      <a:pPr algn="ctr">
                        <a:lnSpc>
                          <a:spcPct val="107000"/>
                        </a:lnSpc>
                        <a:spcAft>
                          <a:spcPts val="800"/>
                        </a:spcAft>
                      </a:pPr>
                      <a:b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VOCABULARY AND LANGUAGE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INFERENTIAL UNDERSTANDING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ENGAGEMENT, LITERAL UNDERSTANDING AND RETRIEVAL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DISCUSSION AND RESPONSE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FEATURES, STRUCTURE AND ORGANISATION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0001"/>
                  </a:ext>
                </a:extLst>
              </a:tr>
              <a:tr h="2866553">
                <a:tc>
                  <a:txBody>
                    <a:bodyPr/>
                    <a:lstStyle/>
                    <a:p>
                      <a:pP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uses morphology to work out the meaning of unfamiliar words, e.g. happy, happier.</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identifies where language is used to create an effect, e.g. which words make it seem spooky?</a:t>
                      </a:r>
                      <a:endParaRPr lang="en-GB" sz="75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 </a:t>
                      </a:r>
                      <a:endParaRPr lang="en-GB" sz="7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750" dirty="0">
                          <a:effectLst/>
                          <a:latin typeface="Arial" panose="020B0604020202020204" pitchFamily="34" charset="0"/>
                          <a:ea typeface="Calibri" panose="020F0502020204030204" pitchFamily="34" charset="0"/>
                          <a:cs typeface="Times New Roman" panose="02020603050405020304" pitchFamily="18" charset="0"/>
                        </a:rPr>
                        <a:t>Pupil identifies, discusses and collects favourite words and phrases</a:t>
                      </a:r>
                      <a:r>
                        <a:rPr lang="en-GB" sz="600" dirty="0">
                          <a:effectLs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predictions using evidence from the text or text type.</a:t>
                      </a:r>
                      <a:b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b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increasingly confident inferences about characters thoughts, feelings and reasons for action using evidence from the text or personal experience.</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identifies  the key points in and increasing range of  fiction and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non-fiction texts.</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orally summarises the main points from a simple passage or text.</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demonstrates understanding of texts by asking and answering questions related to who, what, where, when, why, how.</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sometimes makes simple connections between texts,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e.g.  similarities in plot, theme, topic.</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identifies the main purpose of the text,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e.g.  to persuade, inform, entertain.</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makes, and responds to, contributions on a 1-1 basis or in pairs.</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br>
                        <a:rPr lang="en-GB" sz="800" dirty="0">
                          <a:effectLst/>
                          <a:latin typeface="Arial" panose="020B0604020202020204" pitchFamily="34" charset="0"/>
                          <a:ea typeface="Calibri" panose="020F0502020204030204" pitchFamily="34" charset="0"/>
                          <a:cs typeface="Times New Roman" panose="02020603050405020304" pitchFamily="18" charset="0"/>
                        </a:rPr>
                      </a:b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Pupil recognises some different forms of poetry, </a:t>
                      </a:r>
                      <a:r>
                        <a:rPr lang="en-GB" sz="800" i="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e.g. shape poems and calligrams</a:t>
                      </a:r>
                      <a:r>
                        <a:rPr lang="en-GB" sz="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t>
                      </a:r>
                      <a:endParaRPr lang="en-GB" sz="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prepares texts, </a:t>
                      </a:r>
                      <a:r>
                        <a:rPr lang="en-GB" sz="800" i="1" dirty="0">
                          <a:effectLst/>
                          <a:latin typeface="Arial" panose="020B0604020202020204" pitchFamily="34" charset="0"/>
                          <a:ea typeface="Calibri" panose="020F0502020204030204" pitchFamily="34" charset="0"/>
                          <a:cs typeface="Times New Roman" panose="02020603050405020304" pitchFamily="18" charset="0"/>
                        </a:rPr>
                        <a:t>e.g. poems/playscripts, to read aloud showing understanding through use of expression and action.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Pupil can analyse texts looking at language, structure and presentation.</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7000"/>
                        </a:lnSpc>
                        <a:spcAft>
                          <a:spcPts val="0"/>
                        </a:spcAft>
                      </a:pPr>
                      <a:br>
                        <a:rPr lang="en-GB" sz="600" b="1" dirty="0">
                          <a:effectLst/>
                          <a:latin typeface="Arial" panose="020B0604020202020204" pitchFamily="34" charset="0"/>
                          <a:ea typeface="Calibri" panose="020F0502020204030204" pitchFamily="34" charset="0"/>
                          <a:cs typeface="Times New Roman" panose="02020603050405020304" pitchFamily="18" charset="0"/>
                        </a:rPr>
                      </a:br>
                      <a:r>
                        <a:rPr lang="en-GB" sz="1050" b="1" dirty="0">
                          <a:effectLst/>
                          <a:latin typeface="Arial" panose="020B0604020202020204" pitchFamily="34" charset="0"/>
                          <a:ea typeface="Calibri" panose="020F0502020204030204" pitchFamily="34" charset="0"/>
                          <a:cs typeface="Times New Roman" panose="02020603050405020304" pitchFamily="18" charset="0"/>
                        </a:rPr>
                        <a:t>PIVATS STAGE THREE-1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050" b="1" dirty="0">
                          <a:effectLst/>
                          <a:latin typeface="Arial" panose="020B0604020202020204" pitchFamily="34" charset="0"/>
                          <a:ea typeface="Calibri" panose="020F0502020204030204" pitchFamily="34" charset="0"/>
                          <a:cs typeface="Times New Roman" panose="02020603050405020304" pitchFamily="18" charset="0"/>
                        </a:rPr>
                        <a:t>Pupils demonstrate understanding of texts by asking and answering questions relating to who, what, where, when, why and how. They can summarise the main points from simple texts. Pupils can identify where language is used to create effect and can make simple connections between texts.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9079" marR="49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graphicFrame>
        <p:nvGraphicFramePr>
          <p:cNvPr id="2" name="Table 1">
            <a:extLst>
              <a:ext uri="{FF2B5EF4-FFF2-40B4-BE49-F238E27FC236}">
                <a16:creationId xmlns:a16="http://schemas.microsoft.com/office/drawing/2014/main" id="{86564BAC-F62E-4276-997F-B347664D6D59}"/>
              </a:ext>
            </a:extLst>
          </p:cNvPr>
          <p:cNvGraphicFramePr>
            <a:graphicFrameLocks noGrp="1"/>
          </p:cNvGraphicFramePr>
          <p:nvPr/>
        </p:nvGraphicFramePr>
        <p:xfrm>
          <a:off x="2017814" y="4702362"/>
          <a:ext cx="8270574" cy="1637736"/>
        </p:xfrm>
        <a:graphic>
          <a:graphicData uri="http://schemas.openxmlformats.org/drawingml/2006/table">
            <a:tbl>
              <a:tblPr firstRow="1" firstCol="1" bandRow="1" bandCol="1"/>
              <a:tblGrid>
                <a:gridCol w="549671">
                  <a:extLst>
                    <a:ext uri="{9D8B030D-6E8A-4147-A177-3AD203B41FA5}">
                      <a16:colId xmlns:a16="http://schemas.microsoft.com/office/drawing/2014/main" val="20000"/>
                    </a:ext>
                  </a:extLst>
                </a:gridCol>
                <a:gridCol w="587622">
                  <a:extLst>
                    <a:ext uri="{9D8B030D-6E8A-4147-A177-3AD203B41FA5}">
                      <a16:colId xmlns:a16="http://schemas.microsoft.com/office/drawing/2014/main" val="20001"/>
                    </a:ext>
                  </a:extLst>
                </a:gridCol>
                <a:gridCol w="518245">
                  <a:extLst>
                    <a:ext uri="{9D8B030D-6E8A-4147-A177-3AD203B41FA5}">
                      <a16:colId xmlns:a16="http://schemas.microsoft.com/office/drawing/2014/main" val="20002"/>
                    </a:ext>
                  </a:extLst>
                </a:gridCol>
                <a:gridCol w="548486">
                  <a:extLst>
                    <a:ext uri="{9D8B030D-6E8A-4147-A177-3AD203B41FA5}">
                      <a16:colId xmlns:a16="http://schemas.microsoft.com/office/drawing/2014/main" val="20003"/>
                    </a:ext>
                  </a:extLst>
                </a:gridCol>
                <a:gridCol w="587028">
                  <a:extLst>
                    <a:ext uri="{9D8B030D-6E8A-4147-A177-3AD203B41FA5}">
                      <a16:colId xmlns:a16="http://schemas.microsoft.com/office/drawing/2014/main" val="20004"/>
                    </a:ext>
                  </a:extLst>
                </a:gridCol>
                <a:gridCol w="518245">
                  <a:extLst>
                    <a:ext uri="{9D8B030D-6E8A-4147-A177-3AD203B41FA5}">
                      <a16:colId xmlns:a16="http://schemas.microsoft.com/office/drawing/2014/main" val="20005"/>
                    </a:ext>
                  </a:extLst>
                </a:gridCol>
                <a:gridCol w="548486">
                  <a:extLst>
                    <a:ext uri="{9D8B030D-6E8A-4147-A177-3AD203B41FA5}">
                      <a16:colId xmlns:a16="http://schemas.microsoft.com/office/drawing/2014/main" val="20006"/>
                    </a:ext>
                  </a:extLst>
                </a:gridCol>
                <a:gridCol w="587028">
                  <a:extLst>
                    <a:ext uri="{9D8B030D-6E8A-4147-A177-3AD203B41FA5}">
                      <a16:colId xmlns:a16="http://schemas.microsoft.com/office/drawing/2014/main" val="20007"/>
                    </a:ext>
                  </a:extLst>
                </a:gridCol>
                <a:gridCol w="518245">
                  <a:extLst>
                    <a:ext uri="{9D8B030D-6E8A-4147-A177-3AD203B41FA5}">
                      <a16:colId xmlns:a16="http://schemas.microsoft.com/office/drawing/2014/main" val="20008"/>
                    </a:ext>
                  </a:extLst>
                </a:gridCol>
                <a:gridCol w="548486">
                  <a:extLst>
                    <a:ext uri="{9D8B030D-6E8A-4147-A177-3AD203B41FA5}">
                      <a16:colId xmlns:a16="http://schemas.microsoft.com/office/drawing/2014/main" val="20009"/>
                    </a:ext>
                  </a:extLst>
                </a:gridCol>
                <a:gridCol w="587028">
                  <a:extLst>
                    <a:ext uri="{9D8B030D-6E8A-4147-A177-3AD203B41FA5}">
                      <a16:colId xmlns:a16="http://schemas.microsoft.com/office/drawing/2014/main" val="20010"/>
                    </a:ext>
                  </a:extLst>
                </a:gridCol>
                <a:gridCol w="518245">
                  <a:extLst>
                    <a:ext uri="{9D8B030D-6E8A-4147-A177-3AD203B41FA5}">
                      <a16:colId xmlns:a16="http://schemas.microsoft.com/office/drawing/2014/main" val="20011"/>
                    </a:ext>
                  </a:extLst>
                </a:gridCol>
                <a:gridCol w="548486">
                  <a:extLst>
                    <a:ext uri="{9D8B030D-6E8A-4147-A177-3AD203B41FA5}">
                      <a16:colId xmlns:a16="http://schemas.microsoft.com/office/drawing/2014/main" val="20012"/>
                    </a:ext>
                  </a:extLst>
                </a:gridCol>
                <a:gridCol w="587028">
                  <a:extLst>
                    <a:ext uri="{9D8B030D-6E8A-4147-A177-3AD203B41FA5}">
                      <a16:colId xmlns:a16="http://schemas.microsoft.com/office/drawing/2014/main" val="20013"/>
                    </a:ext>
                  </a:extLst>
                </a:gridCol>
                <a:gridCol w="518245">
                  <a:extLst>
                    <a:ext uri="{9D8B030D-6E8A-4147-A177-3AD203B41FA5}">
                      <a16:colId xmlns:a16="http://schemas.microsoft.com/office/drawing/2014/main" val="20014"/>
                    </a:ext>
                  </a:extLst>
                </a:gridCol>
              </a:tblGrid>
              <a:tr h="1091825">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Number of</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steps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achieved: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 milestone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equivalent: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PIVATS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600" dirty="0">
                          <a:effectLst/>
                          <a:latin typeface="Arial" panose="020B0604020202020204" pitchFamily="34" charset="0"/>
                          <a:ea typeface="Calibri" panose="020F0502020204030204" pitchFamily="34" charset="0"/>
                          <a:cs typeface="Times New Roman" panose="02020603050405020304" pitchFamily="18" charset="0"/>
                        </a:rPr>
                        <a:t>score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45911">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60.7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THREE-1d</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61.3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THREE-1b</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500" dirty="0">
                          <a:effectLst/>
                          <a:latin typeface="Wingdings-Regular"/>
                          <a:ea typeface="Calibri" panose="020F0502020204030204" pitchFamily="34" charset="0"/>
                          <a:cs typeface="Wingdings-Regular"/>
                        </a:rPr>
                      </a:br>
                      <a:r>
                        <a:rPr lang="en-GB" sz="500" dirty="0">
                          <a:effectLst/>
                          <a:latin typeface="Wingdings-Regular"/>
                          <a:ea typeface="Wingdings-Regular"/>
                          <a:cs typeface="Wingdings-Regular"/>
                          <a:sym typeface="Wingdings" panose="05000000000000000000" pitchFamily="2" charset="2"/>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MT"/>
                          <a:ea typeface="Calibri" panose="020F0502020204030204" pitchFamily="34" charset="0"/>
                          <a:cs typeface="ArialMT"/>
                        </a:rPr>
                      </a:br>
                      <a:r>
                        <a:rPr lang="en-GB" sz="600" dirty="0">
                          <a:effectLst/>
                          <a:latin typeface="ArialMT"/>
                          <a:ea typeface="Calibri" panose="020F0502020204030204" pitchFamily="34" charset="0"/>
                          <a:cs typeface="ArialMT"/>
                        </a:rPr>
                        <a:t>THREE-1a</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br>
                        <a:rPr lang="en-GB" sz="600" dirty="0">
                          <a:effectLst/>
                          <a:latin typeface="Arial" panose="020B0604020202020204" pitchFamily="34" charset="0"/>
                          <a:ea typeface="Calibri" panose="020F0502020204030204" pitchFamily="34" charset="0"/>
                          <a:cs typeface="Times New Roman" panose="02020603050405020304" pitchFamily="18" charset="0"/>
                        </a:rPr>
                      </a:br>
                      <a:r>
                        <a:rPr lang="en-GB" sz="600" dirty="0">
                          <a:effectLst/>
                          <a:latin typeface="Arial" panose="020B0604020202020204" pitchFamily="34" charset="0"/>
                          <a:ea typeface="Calibri" panose="020F0502020204030204" pitchFamily="34" charset="0"/>
                          <a:cs typeface="Times New Roman" panose="02020603050405020304" pitchFamily="18" charset="0"/>
                        </a:rPr>
                        <a:t>63.3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78" marR="4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5134" name="Rectangle 2">
            <a:extLst>
              <a:ext uri="{FF2B5EF4-FFF2-40B4-BE49-F238E27FC236}">
                <a16:creationId xmlns:a16="http://schemas.microsoft.com/office/drawing/2014/main" id="{713B36BC-F31A-4A29-BCA5-3825AD71B863}"/>
              </a:ext>
            </a:extLst>
          </p:cNvPr>
          <p:cNvSpPr>
            <a:spLocks noChangeArrowheads="1"/>
          </p:cNvSpPr>
          <p:nvPr/>
        </p:nvSpPr>
        <p:spPr bwMode="auto">
          <a:xfrm>
            <a:off x="7223898" y="1815067"/>
            <a:ext cx="3054801" cy="2840050"/>
          </a:xfrm>
          <a:prstGeom prst="rect">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37" name="Rectangle 6">
            <a:extLst>
              <a:ext uri="{FF2B5EF4-FFF2-40B4-BE49-F238E27FC236}">
                <a16:creationId xmlns:a16="http://schemas.microsoft.com/office/drawing/2014/main" id="{37057866-5817-4FB0-AAC6-2EF9C458442C}"/>
              </a:ext>
            </a:extLst>
          </p:cNvPr>
          <p:cNvSpPr>
            <a:spLocks noChangeArrowheads="1"/>
          </p:cNvSpPr>
          <p:nvPr/>
        </p:nvSpPr>
        <p:spPr bwMode="auto">
          <a:xfrm>
            <a:off x="2023047" y="1115804"/>
            <a:ext cx="5184576" cy="712787"/>
          </a:xfrm>
          <a:prstGeom prst="rect">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0" name="Rectangle 7">
            <a:extLst>
              <a:ext uri="{FF2B5EF4-FFF2-40B4-BE49-F238E27FC236}">
                <a16:creationId xmlns:a16="http://schemas.microsoft.com/office/drawing/2014/main" id="{3C4ABB7E-5D1C-4604-9881-32444B11AD37}"/>
              </a:ext>
            </a:extLst>
          </p:cNvPr>
          <p:cNvSpPr>
            <a:spLocks noChangeArrowheads="1"/>
          </p:cNvSpPr>
          <p:nvPr/>
        </p:nvSpPr>
        <p:spPr bwMode="auto">
          <a:xfrm>
            <a:off x="2017815" y="1838690"/>
            <a:ext cx="5184576" cy="2840050"/>
          </a:xfrm>
          <a:prstGeom prst="rect">
            <a:avLst/>
          </a:prstGeom>
          <a:noFill/>
          <a:ln w="5715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sp>
        <p:nvSpPr>
          <p:cNvPr id="45143" name="Rectangle 12">
            <a:extLst>
              <a:ext uri="{FF2B5EF4-FFF2-40B4-BE49-F238E27FC236}">
                <a16:creationId xmlns:a16="http://schemas.microsoft.com/office/drawing/2014/main" id="{E67DF952-3373-428C-9B19-DA6130FAFE7E}"/>
              </a:ext>
            </a:extLst>
          </p:cNvPr>
          <p:cNvSpPr>
            <a:spLocks noChangeArrowheads="1"/>
          </p:cNvSpPr>
          <p:nvPr/>
        </p:nvSpPr>
        <p:spPr bwMode="auto">
          <a:xfrm>
            <a:off x="1969639" y="4719814"/>
            <a:ext cx="8301289" cy="1620284"/>
          </a:xfrm>
          <a:prstGeom prst="rect">
            <a:avLst/>
          </a:prstGeom>
          <a:noFill/>
          <a:ln w="571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GB" altLang="en-US" sz="1800" dirty="0"/>
          </a:p>
        </p:txBody>
      </p:sp>
      <p:pic>
        <p:nvPicPr>
          <p:cNvPr id="3" name="Picture 2">
            <a:extLst>
              <a:ext uri="{FF2B5EF4-FFF2-40B4-BE49-F238E27FC236}">
                <a16:creationId xmlns:a16="http://schemas.microsoft.com/office/drawing/2014/main" id="{EDFDD646-E2F3-36C7-42AA-DE1DEA8FC898}"/>
              </a:ext>
            </a:extLst>
          </p:cNvPr>
          <p:cNvPicPr>
            <a:picLocks noChangeAspect="1"/>
          </p:cNvPicPr>
          <p:nvPr/>
        </p:nvPicPr>
        <p:blipFill>
          <a:blip r:embed="rId2"/>
          <a:stretch>
            <a:fillRect/>
          </a:stretch>
        </p:blipFill>
        <p:spPr>
          <a:xfrm>
            <a:off x="3215680" y="4004691"/>
            <a:ext cx="457240" cy="457240"/>
          </a:xfrm>
          <a:prstGeom prst="rect">
            <a:avLst/>
          </a:prstGeom>
        </p:spPr>
      </p:pic>
      <p:pic>
        <p:nvPicPr>
          <p:cNvPr id="5" name="Picture 4">
            <a:extLst>
              <a:ext uri="{FF2B5EF4-FFF2-40B4-BE49-F238E27FC236}">
                <a16:creationId xmlns:a16="http://schemas.microsoft.com/office/drawing/2014/main" id="{09B132AD-FF90-A5EA-3E1B-1A798F87387B}"/>
              </a:ext>
            </a:extLst>
          </p:cNvPr>
          <p:cNvPicPr>
            <a:picLocks noChangeAspect="1"/>
          </p:cNvPicPr>
          <p:nvPr/>
        </p:nvPicPr>
        <p:blipFill>
          <a:blip r:embed="rId2"/>
          <a:stretch>
            <a:fillRect/>
          </a:stretch>
        </p:blipFill>
        <p:spPr>
          <a:xfrm>
            <a:off x="5303912" y="4173653"/>
            <a:ext cx="457240" cy="457240"/>
          </a:xfrm>
          <a:prstGeom prst="rect">
            <a:avLst/>
          </a:prstGeom>
        </p:spPr>
      </p:pic>
      <p:pic>
        <p:nvPicPr>
          <p:cNvPr id="6" name="Picture 5">
            <a:extLst>
              <a:ext uri="{FF2B5EF4-FFF2-40B4-BE49-F238E27FC236}">
                <a16:creationId xmlns:a16="http://schemas.microsoft.com/office/drawing/2014/main" id="{318E5456-8BE0-3D43-1E75-DA0B8FBDF3AB}"/>
              </a:ext>
            </a:extLst>
          </p:cNvPr>
          <p:cNvPicPr>
            <a:picLocks noChangeAspect="1"/>
          </p:cNvPicPr>
          <p:nvPr/>
        </p:nvPicPr>
        <p:blipFill>
          <a:blip r:embed="rId3"/>
          <a:stretch>
            <a:fillRect/>
          </a:stretch>
        </p:blipFill>
        <p:spPr>
          <a:xfrm>
            <a:off x="3791744" y="5779357"/>
            <a:ext cx="1030313" cy="609653"/>
          </a:xfrm>
          <a:prstGeom prst="rect">
            <a:avLst/>
          </a:prstGeom>
        </p:spPr>
      </p:pic>
    </p:spTree>
    <p:extLst>
      <p:ext uri="{BB962C8B-B14F-4D97-AF65-F5344CB8AC3E}">
        <p14:creationId xmlns:p14="http://schemas.microsoft.com/office/powerpoint/2010/main" val="162227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9915-3C75-9997-0013-63807D307CB1}"/>
              </a:ext>
            </a:extLst>
          </p:cNvPr>
          <p:cNvSpPr>
            <a:spLocks noGrp="1"/>
          </p:cNvSpPr>
          <p:nvPr>
            <p:ph type="title"/>
          </p:nvPr>
        </p:nvSpPr>
        <p:spPr/>
        <p:txBody>
          <a:bodyPr/>
          <a:lstStyle/>
          <a:p>
            <a:r>
              <a:rPr lang="en-GB" dirty="0"/>
              <a:t>How schools make an assessment. </a:t>
            </a:r>
          </a:p>
        </p:txBody>
      </p:sp>
      <p:sp>
        <p:nvSpPr>
          <p:cNvPr id="3" name="Content Placeholder 2">
            <a:extLst>
              <a:ext uri="{FF2B5EF4-FFF2-40B4-BE49-F238E27FC236}">
                <a16:creationId xmlns:a16="http://schemas.microsoft.com/office/drawing/2014/main" id="{52D1C4B5-F66D-9731-4ED8-9B4FD4F254DE}"/>
              </a:ext>
            </a:extLst>
          </p:cNvPr>
          <p:cNvSpPr>
            <a:spLocks noGrp="1"/>
          </p:cNvSpPr>
          <p:nvPr>
            <p:ph idx="1"/>
          </p:nvPr>
        </p:nvSpPr>
        <p:spPr>
          <a:xfrm>
            <a:off x="523067" y="1406257"/>
            <a:ext cx="10909466" cy="4666760"/>
          </a:xfrm>
        </p:spPr>
        <p:txBody>
          <a:bodyPr>
            <a:normAutofit/>
          </a:bodyPr>
          <a:lstStyle/>
          <a:p>
            <a:r>
              <a:rPr lang="en-GB" dirty="0"/>
              <a:t>Ongoing observation and class work.</a:t>
            </a:r>
          </a:p>
          <a:p>
            <a:endParaRPr lang="en-GB" dirty="0"/>
          </a:p>
          <a:p>
            <a:r>
              <a:rPr lang="en-GB" dirty="0"/>
              <a:t>Team Input</a:t>
            </a:r>
          </a:p>
          <a:p>
            <a:endParaRPr lang="en-GB" dirty="0"/>
          </a:p>
          <a:p>
            <a:r>
              <a:rPr lang="en-GB" dirty="0"/>
              <a:t>Targeted support</a:t>
            </a:r>
          </a:p>
          <a:p>
            <a:endParaRPr lang="en-GB" dirty="0"/>
          </a:p>
          <a:p>
            <a:r>
              <a:rPr lang="en-GB" dirty="0"/>
              <a:t>Flexibility to move on if needed</a:t>
            </a:r>
          </a:p>
        </p:txBody>
      </p:sp>
      <p:pic>
        <p:nvPicPr>
          <p:cNvPr id="4" name="Picture 3">
            <a:extLst>
              <a:ext uri="{FF2B5EF4-FFF2-40B4-BE49-F238E27FC236}">
                <a16:creationId xmlns:a16="http://schemas.microsoft.com/office/drawing/2014/main" id="{5234569D-7BA0-E784-389A-9D4CA2C17F69}"/>
              </a:ext>
            </a:extLst>
          </p:cNvPr>
          <p:cNvPicPr>
            <a:picLocks noChangeAspect="1"/>
          </p:cNvPicPr>
          <p:nvPr/>
        </p:nvPicPr>
        <p:blipFill>
          <a:blip r:embed="rId3"/>
          <a:stretch>
            <a:fillRect/>
          </a:stretch>
        </p:blipFill>
        <p:spPr>
          <a:xfrm>
            <a:off x="7230046" y="2344379"/>
            <a:ext cx="3654264" cy="2046388"/>
          </a:xfrm>
          <a:prstGeom prst="rect">
            <a:avLst/>
          </a:prstGeom>
        </p:spPr>
      </p:pic>
    </p:spTree>
    <p:extLst>
      <p:ext uri="{BB962C8B-B14F-4D97-AF65-F5344CB8AC3E}">
        <p14:creationId xmlns:p14="http://schemas.microsoft.com/office/powerpoint/2010/main" val="2308386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12C3-58F7-B2D4-CFA9-4D955FA3F656}"/>
              </a:ext>
            </a:extLst>
          </p:cNvPr>
          <p:cNvSpPr>
            <a:spLocks noGrp="1"/>
          </p:cNvSpPr>
          <p:nvPr>
            <p:ph type="title"/>
          </p:nvPr>
        </p:nvSpPr>
        <p:spPr/>
        <p:txBody>
          <a:bodyPr/>
          <a:lstStyle/>
          <a:p>
            <a:r>
              <a:rPr lang="en-GB" dirty="0"/>
              <a:t>How we are using PIVATS</a:t>
            </a:r>
          </a:p>
        </p:txBody>
      </p:sp>
      <p:sp>
        <p:nvSpPr>
          <p:cNvPr id="3" name="Content Placeholder 2">
            <a:extLst>
              <a:ext uri="{FF2B5EF4-FFF2-40B4-BE49-F238E27FC236}">
                <a16:creationId xmlns:a16="http://schemas.microsoft.com/office/drawing/2014/main" id="{A26391A7-9E08-4841-C8C1-09FCF59A143C}"/>
              </a:ext>
            </a:extLst>
          </p:cNvPr>
          <p:cNvSpPr>
            <a:spLocks noGrp="1"/>
          </p:cNvSpPr>
          <p:nvPr>
            <p:ph idx="1"/>
          </p:nvPr>
        </p:nvSpPr>
        <p:spPr/>
        <p:txBody>
          <a:bodyPr>
            <a:normAutofit fontScale="92500" lnSpcReduction="10000"/>
          </a:bodyPr>
          <a:lstStyle/>
          <a:p>
            <a:pPr marL="0" indent="0">
              <a:buNone/>
            </a:pPr>
            <a:r>
              <a:rPr lang="en-GB" dirty="0"/>
              <a:t>Children are being assessed in:</a:t>
            </a:r>
          </a:p>
          <a:p>
            <a:pPr lvl="1"/>
            <a:r>
              <a:rPr lang="en-GB" dirty="0"/>
              <a:t>Reading</a:t>
            </a:r>
          </a:p>
          <a:p>
            <a:pPr lvl="1"/>
            <a:r>
              <a:rPr lang="en-GB" dirty="0"/>
              <a:t>Writing</a:t>
            </a:r>
          </a:p>
          <a:p>
            <a:pPr lvl="1"/>
            <a:r>
              <a:rPr lang="en-GB" dirty="0"/>
              <a:t>Maths – using and applying, shape and space and number. </a:t>
            </a:r>
          </a:p>
          <a:p>
            <a:pPr lvl="1"/>
            <a:r>
              <a:rPr lang="en-GB" dirty="0"/>
              <a:t>Listening and understanding </a:t>
            </a:r>
          </a:p>
          <a:p>
            <a:pPr lvl="1"/>
            <a:r>
              <a:rPr lang="en-GB" dirty="0"/>
              <a:t>Talking and communication </a:t>
            </a:r>
          </a:p>
          <a:p>
            <a:pPr marL="0" indent="0">
              <a:buNone/>
            </a:pPr>
            <a:r>
              <a:rPr lang="en-GB" dirty="0"/>
              <a:t>The assessments are ongoing and take place regularly.</a:t>
            </a:r>
          </a:p>
          <a:p>
            <a:pPr marL="0" indent="0">
              <a:buNone/>
            </a:pPr>
            <a:r>
              <a:rPr lang="en-GB" dirty="0"/>
              <a:t>There are no tests to assess PIVATS.</a:t>
            </a:r>
          </a:p>
          <a:p>
            <a:endParaRPr lang="en-GB" dirty="0"/>
          </a:p>
        </p:txBody>
      </p:sp>
      <p:sp>
        <p:nvSpPr>
          <p:cNvPr id="4" name="Content Placeholder 3">
            <a:extLst>
              <a:ext uri="{FF2B5EF4-FFF2-40B4-BE49-F238E27FC236}">
                <a16:creationId xmlns:a16="http://schemas.microsoft.com/office/drawing/2014/main" id="{D7360229-0421-6FD0-89AB-739D1D8281B5}"/>
              </a:ext>
            </a:extLst>
          </p:cNvPr>
          <p:cNvSpPr>
            <a:spLocks noGrp="1"/>
          </p:cNvSpPr>
          <p:nvPr>
            <p:ph idx="10"/>
          </p:nvPr>
        </p:nvSpPr>
        <p:spPr/>
        <p:txBody>
          <a:bodyPr/>
          <a:lstStyle/>
          <a:p>
            <a:pPr marL="0" indent="0">
              <a:buNone/>
            </a:pPr>
            <a:r>
              <a:rPr lang="en-GB" dirty="0"/>
              <a:t>The statements on each page are colour coded for each term. </a:t>
            </a:r>
          </a:p>
          <a:p>
            <a:r>
              <a:rPr lang="en-GB" dirty="0"/>
              <a:t>Autumn - orange</a:t>
            </a:r>
          </a:p>
          <a:p>
            <a:r>
              <a:rPr lang="en-GB" dirty="0"/>
              <a:t>Spring – green</a:t>
            </a:r>
          </a:p>
          <a:p>
            <a:r>
              <a:rPr lang="en-GB" dirty="0"/>
              <a:t>Summer - yellow</a:t>
            </a:r>
          </a:p>
          <a:p>
            <a:endParaRPr lang="en-GB" dirty="0"/>
          </a:p>
        </p:txBody>
      </p:sp>
    </p:spTree>
    <p:extLst>
      <p:ext uri="{BB962C8B-B14F-4D97-AF65-F5344CB8AC3E}">
        <p14:creationId xmlns:p14="http://schemas.microsoft.com/office/powerpoint/2010/main" val="2393432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97C0-74A9-9187-7374-0BD78DC4830A}"/>
              </a:ext>
            </a:extLst>
          </p:cNvPr>
          <p:cNvSpPr>
            <a:spLocks noGrp="1"/>
          </p:cNvSpPr>
          <p:nvPr>
            <p:ph type="title"/>
          </p:nvPr>
        </p:nvSpPr>
        <p:spPr>
          <a:xfrm>
            <a:off x="228387" y="0"/>
            <a:ext cx="10515600" cy="928270"/>
          </a:xfrm>
        </p:spPr>
        <p:txBody>
          <a:bodyPr anchor="ctr">
            <a:normAutofit/>
          </a:bodyPr>
          <a:lstStyle/>
          <a:p>
            <a:r>
              <a:rPr lang="en-GB" dirty="0"/>
              <a:t>How you can help</a:t>
            </a:r>
          </a:p>
        </p:txBody>
      </p:sp>
      <p:sp>
        <p:nvSpPr>
          <p:cNvPr id="3" name="Content Placeholder 2">
            <a:extLst>
              <a:ext uri="{FF2B5EF4-FFF2-40B4-BE49-F238E27FC236}">
                <a16:creationId xmlns:a16="http://schemas.microsoft.com/office/drawing/2014/main" id="{3A834EE5-A249-8D38-BDA0-8C126A4B0EBE}"/>
              </a:ext>
            </a:extLst>
          </p:cNvPr>
          <p:cNvSpPr>
            <a:spLocks noGrp="1"/>
          </p:cNvSpPr>
          <p:nvPr>
            <p:ph idx="1"/>
          </p:nvPr>
        </p:nvSpPr>
        <p:spPr>
          <a:xfrm>
            <a:off x="425031" y="1071716"/>
            <a:ext cx="6093755" cy="5358580"/>
          </a:xfrm>
        </p:spPr>
        <p:txBody>
          <a:bodyPr>
            <a:normAutofit lnSpcReduction="10000"/>
          </a:bodyPr>
          <a:lstStyle/>
          <a:p>
            <a:pPr>
              <a:lnSpc>
                <a:spcPct val="90000"/>
              </a:lnSpc>
            </a:pPr>
            <a:r>
              <a:rPr lang="en-GB" dirty="0"/>
              <a:t>Stay in touch. </a:t>
            </a:r>
          </a:p>
          <a:p>
            <a:pPr>
              <a:lnSpc>
                <a:spcPct val="90000"/>
              </a:lnSpc>
            </a:pPr>
            <a:endParaRPr lang="en-GB" dirty="0"/>
          </a:p>
          <a:p>
            <a:pPr>
              <a:lnSpc>
                <a:spcPct val="90000"/>
              </a:lnSpc>
            </a:pPr>
            <a:r>
              <a:rPr lang="en-GB" dirty="0"/>
              <a:t>Share what your child’s strengths are and what they find tricky. </a:t>
            </a:r>
          </a:p>
          <a:p>
            <a:pPr>
              <a:lnSpc>
                <a:spcPct val="90000"/>
              </a:lnSpc>
            </a:pPr>
            <a:endParaRPr lang="en-GB" dirty="0"/>
          </a:p>
          <a:p>
            <a:pPr>
              <a:lnSpc>
                <a:spcPct val="90000"/>
              </a:lnSpc>
            </a:pPr>
            <a:r>
              <a:rPr lang="en-GB" dirty="0"/>
              <a:t>Ask about your child’s PIVATS targets</a:t>
            </a:r>
          </a:p>
          <a:p>
            <a:pPr marL="0" indent="0">
              <a:lnSpc>
                <a:spcPct val="90000"/>
              </a:lnSpc>
              <a:buNone/>
            </a:pPr>
            <a:endParaRPr lang="en-GB" dirty="0"/>
          </a:p>
          <a:p>
            <a:pPr>
              <a:lnSpc>
                <a:spcPct val="90000"/>
              </a:lnSpc>
            </a:pPr>
            <a:r>
              <a:rPr lang="en-GB" dirty="0"/>
              <a:t>Use any strategies or resources the school recommends at home.</a:t>
            </a:r>
          </a:p>
          <a:p>
            <a:pPr>
              <a:lnSpc>
                <a:spcPct val="90000"/>
              </a:lnSpc>
            </a:pPr>
            <a:endParaRPr lang="en-GB" dirty="0"/>
          </a:p>
          <a:p>
            <a:pPr>
              <a:lnSpc>
                <a:spcPct val="90000"/>
              </a:lnSpc>
            </a:pPr>
            <a:r>
              <a:rPr lang="en-GB" dirty="0"/>
              <a:t>Celebrate every success with your child!</a:t>
            </a:r>
          </a:p>
        </p:txBody>
      </p:sp>
      <p:pic>
        <p:nvPicPr>
          <p:cNvPr id="4" name="Picture 3">
            <a:extLst>
              <a:ext uri="{FF2B5EF4-FFF2-40B4-BE49-F238E27FC236}">
                <a16:creationId xmlns:a16="http://schemas.microsoft.com/office/drawing/2014/main" id="{02F6C845-A631-1DF6-D125-2AAB506871A2}"/>
              </a:ext>
            </a:extLst>
          </p:cNvPr>
          <p:cNvPicPr>
            <a:picLocks noChangeAspect="1"/>
          </p:cNvPicPr>
          <p:nvPr/>
        </p:nvPicPr>
        <p:blipFill>
          <a:blip r:embed="rId3"/>
          <a:stretch>
            <a:fillRect/>
          </a:stretch>
        </p:blipFill>
        <p:spPr>
          <a:xfrm>
            <a:off x="7275310" y="2115288"/>
            <a:ext cx="4196690" cy="2186056"/>
          </a:xfrm>
          <a:prstGeom prst="rect">
            <a:avLst/>
          </a:prstGeom>
          <a:noFill/>
        </p:spPr>
      </p:pic>
    </p:spTree>
    <p:extLst>
      <p:ext uri="{BB962C8B-B14F-4D97-AF65-F5344CB8AC3E}">
        <p14:creationId xmlns:p14="http://schemas.microsoft.com/office/powerpoint/2010/main" val="142474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5B20A85-A5BD-66C7-038E-734893DBBB8B}"/>
              </a:ext>
            </a:extLst>
          </p:cNvPr>
          <p:cNvPicPr>
            <a:picLocks noGrp="1" noChangeAspect="1"/>
          </p:cNvPicPr>
          <p:nvPr>
            <p:ph idx="10"/>
          </p:nvPr>
        </p:nvPicPr>
        <p:blipFill>
          <a:blip r:embed="rId2"/>
          <a:stretch>
            <a:fillRect/>
          </a:stretch>
        </p:blipFill>
        <p:spPr>
          <a:xfrm>
            <a:off x="3239965" y="1580479"/>
            <a:ext cx="5457378" cy="2578025"/>
          </a:xfrm>
          <a:prstGeom prst="rect">
            <a:avLst/>
          </a:prstGeom>
        </p:spPr>
      </p:pic>
      <p:pic>
        <p:nvPicPr>
          <p:cNvPr id="8" name="Content Placeholder 7">
            <a:extLst>
              <a:ext uri="{FF2B5EF4-FFF2-40B4-BE49-F238E27FC236}">
                <a16:creationId xmlns:a16="http://schemas.microsoft.com/office/drawing/2014/main" id="{BE93591F-CAF4-F9B8-B8E5-56ABE782E5C9}"/>
              </a:ext>
            </a:extLst>
          </p:cNvPr>
          <p:cNvPicPr>
            <a:picLocks noGrp="1" noChangeAspect="1"/>
          </p:cNvPicPr>
          <p:nvPr>
            <p:ph idx="1"/>
          </p:nvPr>
        </p:nvPicPr>
        <p:blipFill>
          <a:blip r:embed="rId3"/>
          <a:stretch>
            <a:fillRect/>
          </a:stretch>
        </p:blipFill>
        <p:spPr>
          <a:xfrm>
            <a:off x="2656369" y="1881933"/>
            <a:ext cx="6535536" cy="2439696"/>
          </a:xfrm>
          <a:prstGeom prst="rect">
            <a:avLst/>
          </a:prstGeom>
        </p:spPr>
      </p:pic>
    </p:spTree>
    <p:extLst>
      <p:ext uri="{BB962C8B-B14F-4D97-AF65-F5344CB8AC3E}">
        <p14:creationId xmlns:p14="http://schemas.microsoft.com/office/powerpoint/2010/main" val="422595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DB18-01DB-019F-85B2-95E11A5F6565}"/>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61AEAB86-DB5B-BA92-2BDD-943F729DDED2}"/>
              </a:ext>
            </a:extLst>
          </p:cNvPr>
          <p:cNvSpPr>
            <a:spLocks noGrp="1"/>
          </p:cNvSpPr>
          <p:nvPr>
            <p:ph idx="1"/>
          </p:nvPr>
        </p:nvSpPr>
        <p:spPr>
          <a:xfrm>
            <a:off x="720000" y="1203767"/>
            <a:ext cx="10515600" cy="4730027"/>
          </a:xfrm>
        </p:spPr>
        <p:txBody>
          <a:bodyPr>
            <a:normAutofit/>
          </a:bodyPr>
          <a:lstStyle/>
          <a:p>
            <a:pPr marL="0" indent="0">
              <a:buNone/>
            </a:pPr>
            <a:r>
              <a:rPr lang="en-GB" b="0" i="0" dirty="0">
                <a:solidFill>
                  <a:srgbClr val="424242"/>
                </a:solidFill>
                <a:effectLst/>
              </a:rPr>
              <a:t>Some children may need extra support with their learning because their progress is different from others in their year group. Schools must make sure that all children are challenged and supported in the right way.</a:t>
            </a:r>
            <a:endParaRPr lang="en-GB" dirty="0">
              <a:solidFill>
                <a:srgbClr val="424242"/>
              </a:solidFill>
            </a:endParaRPr>
          </a:p>
          <a:p>
            <a:pPr marL="0" indent="0">
              <a:buNone/>
            </a:pPr>
            <a:r>
              <a:rPr lang="en-GB" b="0" i="0" dirty="0">
                <a:solidFill>
                  <a:srgbClr val="424242"/>
                </a:solidFill>
                <a:effectLst/>
              </a:rPr>
              <a:t>To do this well, teachers need to understand each child’s learning needs clearly. They must be able to spot any gaps in what the child knows and understands and help them move forward.</a:t>
            </a:r>
          </a:p>
          <a:p>
            <a:pPr marL="0" indent="0">
              <a:buNone/>
            </a:pPr>
            <a:endParaRPr lang="en-GB" b="0" i="0" dirty="0">
              <a:solidFill>
                <a:srgbClr val="424242"/>
              </a:solidFill>
              <a:effectLst/>
            </a:endParaRPr>
          </a:p>
          <a:p>
            <a:endParaRPr lang="en-GB" dirty="0"/>
          </a:p>
        </p:txBody>
      </p:sp>
      <p:pic>
        <p:nvPicPr>
          <p:cNvPr id="4" name="Picture 3">
            <a:extLst>
              <a:ext uri="{FF2B5EF4-FFF2-40B4-BE49-F238E27FC236}">
                <a16:creationId xmlns:a16="http://schemas.microsoft.com/office/drawing/2014/main" id="{A74569EE-0FF0-60E7-3692-90DE04EF0E22}"/>
              </a:ext>
            </a:extLst>
          </p:cNvPr>
          <p:cNvPicPr>
            <a:picLocks noChangeAspect="1"/>
          </p:cNvPicPr>
          <p:nvPr/>
        </p:nvPicPr>
        <p:blipFill>
          <a:blip r:embed="rId3"/>
          <a:stretch>
            <a:fillRect/>
          </a:stretch>
        </p:blipFill>
        <p:spPr>
          <a:xfrm>
            <a:off x="4549050" y="4211894"/>
            <a:ext cx="2857500" cy="1600200"/>
          </a:xfrm>
          <a:prstGeom prst="rect">
            <a:avLst/>
          </a:prstGeom>
        </p:spPr>
      </p:pic>
    </p:spTree>
    <p:extLst>
      <p:ext uri="{BB962C8B-B14F-4D97-AF65-F5344CB8AC3E}">
        <p14:creationId xmlns:p14="http://schemas.microsoft.com/office/powerpoint/2010/main" val="187692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8B20-1021-BD84-A7A7-4D8F86A3B016}"/>
              </a:ext>
            </a:extLst>
          </p:cNvPr>
          <p:cNvSpPr>
            <a:spLocks noGrp="1"/>
          </p:cNvSpPr>
          <p:nvPr>
            <p:ph type="title"/>
          </p:nvPr>
        </p:nvSpPr>
        <p:spPr/>
        <p:txBody>
          <a:bodyPr/>
          <a:lstStyle/>
          <a:p>
            <a:r>
              <a:rPr lang="en-GB" dirty="0"/>
              <a:t>Welcome to PIVATS</a:t>
            </a:r>
          </a:p>
        </p:txBody>
      </p:sp>
      <p:sp>
        <p:nvSpPr>
          <p:cNvPr id="3" name="Content Placeholder 2">
            <a:extLst>
              <a:ext uri="{FF2B5EF4-FFF2-40B4-BE49-F238E27FC236}">
                <a16:creationId xmlns:a16="http://schemas.microsoft.com/office/drawing/2014/main" id="{AAC240A7-3C60-1F00-35CF-FC5A92FA49A2}"/>
              </a:ext>
            </a:extLst>
          </p:cNvPr>
          <p:cNvSpPr>
            <a:spLocks noGrp="1"/>
          </p:cNvSpPr>
          <p:nvPr>
            <p:ph idx="1"/>
          </p:nvPr>
        </p:nvSpPr>
        <p:spPr>
          <a:xfrm>
            <a:off x="720000" y="1671484"/>
            <a:ext cx="10515600" cy="3957510"/>
          </a:xfrm>
        </p:spPr>
        <p:txBody>
          <a:bodyPr/>
          <a:lstStyle/>
          <a:p>
            <a:pPr marL="0" indent="0">
              <a:buNone/>
            </a:pPr>
            <a:r>
              <a:rPr lang="en-GB" dirty="0"/>
              <a:t>We use a tool called PIVATS  to help us do this accurately. It helps teachers assess children’s learning in a structured way, so they can plan teaching that meets each child’s needs.</a:t>
            </a:r>
          </a:p>
          <a:p>
            <a:endParaRPr lang="en-GB" dirty="0"/>
          </a:p>
        </p:txBody>
      </p:sp>
      <p:pic>
        <p:nvPicPr>
          <p:cNvPr id="4" name="Picture 3">
            <a:extLst>
              <a:ext uri="{FF2B5EF4-FFF2-40B4-BE49-F238E27FC236}">
                <a16:creationId xmlns:a16="http://schemas.microsoft.com/office/drawing/2014/main" id="{4D39ABC9-94B6-2A40-A499-0207D0B8FCC0}"/>
              </a:ext>
            </a:extLst>
          </p:cNvPr>
          <p:cNvPicPr>
            <a:picLocks noChangeAspect="1"/>
          </p:cNvPicPr>
          <p:nvPr/>
        </p:nvPicPr>
        <p:blipFill>
          <a:blip r:embed="rId2"/>
          <a:stretch>
            <a:fillRect/>
          </a:stretch>
        </p:blipFill>
        <p:spPr>
          <a:xfrm>
            <a:off x="4025175" y="4881716"/>
            <a:ext cx="3905250" cy="1171575"/>
          </a:xfrm>
          <a:prstGeom prst="rect">
            <a:avLst/>
          </a:prstGeom>
        </p:spPr>
      </p:pic>
      <p:pic>
        <p:nvPicPr>
          <p:cNvPr id="5" name="Picture 4">
            <a:extLst>
              <a:ext uri="{FF2B5EF4-FFF2-40B4-BE49-F238E27FC236}">
                <a16:creationId xmlns:a16="http://schemas.microsoft.com/office/drawing/2014/main" id="{2AA673FA-FC04-EE0C-A1B8-27721D7220D3}"/>
              </a:ext>
            </a:extLst>
          </p:cNvPr>
          <p:cNvPicPr>
            <a:picLocks noChangeAspect="1"/>
          </p:cNvPicPr>
          <p:nvPr/>
        </p:nvPicPr>
        <p:blipFill>
          <a:blip r:embed="rId3"/>
          <a:stretch>
            <a:fillRect/>
          </a:stretch>
        </p:blipFill>
        <p:spPr>
          <a:xfrm>
            <a:off x="3952875" y="3814916"/>
            <a:ext cx="4286250" cy="1066800"/>
          </a:xfrm>
          <a:prstGeom prst="rect">
            <a:avLst/>
          </a:prstGeom>
        </p:spPr>
      </p:pic>
    </p:spTree>
    <p:extLst>
      <p:ext uri="{BB962C8B-B14F-4D97-AF65-F5344CB8AC3E}">
        <p14:creationId xmlns:p14="http://schemas.microsoft.com/office/powerpoint/2010/main" val="348974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C1CB-D3BB-0337-EF81-7D569F8F92B1}"/>
              </a:ext>
            </a:extLst>
          </p:cNvPr>
          <p:cNvSpPr>
            <a:spLocks noGrp="1"/>
          </p:cNvSpPr>
          <p:nvPr>
            <p:ph type="title"/>
          </p:nvPr>
        </p:nvSpPr>
        <p:spPr/>
        <p:txBody>
          <a:bodyPr/>
          <a:lstStyle/>
          <a:p>
            <a:r>
              <a:rPr lang="en-GB" dirty="0"/>
              <a:t>Supporting children with SEND needs</a:t>
            </a:r>
          </a:p>
        </p:txBody>
      </p:sp>
      <p:graphicFrame>
        <p:nvGraphicFramePr>
          <p:cNvPr id="4" name="Content Placeholder 3">
            <a:extLst>
              <a:ext uri="{FF2B5EF4-FFF2-40B4-BE49-F238E27FC236}">
                <a16:creationId xmlns:a16="http://schemas.microsoft.com/office/drawing/2014/main" id="{28ABF6D1-8227-FC1D-4E17-3C69F0A7E676}"/>
              </a:ext>
            </a:extLst>
          </p:cNvPr>
          <p:cNvGraphicFramePr>
            <a:graphicFrameLocks noGrp="1"/>
          </p:cNvGraphicFramePr>
          <p:nvPr>
            <p:ph idx="1"/>
          </p:nvPr>
        </p:nvGraphicFramePr>
        <p:xfrm>
          <a:off x="320634" y="1288270"/>
          <a:ext cx="5367379" cy="4645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D6ED5066-56D6-B816-A5C3-F83128F28103}"/>
              </a:ext>
            </a:extLst>
          </p:cNvPr>
          <p:cNvSpPr>
            <a:spLocks noGrp="1"/>
          </p:cNvSpPr>
          <p:nvPr>
            <p:ph idx="10"/>
          </p:nvPr>
        </p:nvSpPr>
        <p:spPr/>
        <p:txBody>
          <a:bodyPr>
            <a:normAutofit/>
          </a:bodyPr>
          <a:lstStyle/>
          <a:p>
            <a:r>
              <a:rPr lang="en-GB" b="1" i="0" dirty="0">
                <a:solidFill>
                  <a:srgbClr val="FF0000"/>
                </a:solidFill>
                <a:effectLst/>
              </a:rPr>
              <a:t>High quality teaching is crucial to the progress of pupils with SEND.</a:t>
            </a:r>
            <a:r>
              <a:rPr lang="en-GB" b="0" i="0" dirty="0">
                <a:solidFill>
                  <a:srgbClr val="263238"/>
                </a:solidFill>
                <a:effectLst/>
              </a:rPr>
              <a:t> </a:t>
            </a:r>
          </a:p>
          <a:p>
            <a:endParaRPr lang="en-GB" b="0" i="0" dirty="0">
              <a:solidFill>
                <a:srgbClr val="263238"/>
              </a:solidFill>
              <a:effectLst/>
            </a:endParaRPr>
          </a:p>
          <a:p>
            <a:r>
              <a:rPr lang="en-GB" b="0" i="0" u="none" strike="noStrike" baseline="0" dirty="0"/>
              <a:t>The </a:t>
            </a:r>
            <a:r>
              <a:rPr lang="en-GB" b="0" i="0" u="none" strike="noStrike" baseline="0" dirty="0">
                <a:solidFill>
                  <a:srgbClr val="FF0000"/>
                </a:solidFill>
              </a:rPr>
              <a:t>starting point is to </a:t>
            </a:r>
            <a:r>
              <a:rPr lang="en-GB" b="1" i="0" u="none" strike="noStrike" baseline="0" dirty="0">
                <a:solidFill>
                  <a:srgbClr val="FF0000"/>
                </a:solidFill>
              </a:rPr>
              <a:t>know your pupils</a:t>
            </a:r>
            <a:r>
              <a:rPr lang="en-GB" b="0" i="0" u="none" strike="noStrike" baseline="0" dirty="0"/>
              <a:t>– what they like, what they can do, what they know, what works for them.</a:t>
            </a:r>
            <a:endParaRPr lang="en-GB" dirty="0"/>
          </a:p>
        </p:txBody>
      </p:sp>
    </p:spTree>
    <p:extLst>
      <p:ext uri="{BB962C8B-B14F-4D97-AF65-F5344CB8AC3E}">
        <p14:creationId xmlns:p14="http://schemas.microsoft.com/office/powerpoint/2010/main" val="61997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FCF4-AA84-2B0A-446E-E3A1ADBCDC4B}"/>
              </a:ext>
            </a:extLst>
          </p:cNvPr>
          <p:cNvSpPr>
            <a:spLocks noGrp="1"/>
          </p:cNvSpPr>
          <p:nvPr>
            <p:ph type="title"/>
          </p:nvPr>
        </p:nvSpPr>
        <p:spPr/>
        <p:txBody>
          <a:bodyPr/>
          <a:lstStyle/>
          <a:p>
            <a:r>
              <a:rPr lang="en-GB" dirty="0"/>
              <a:t>What is PIVATS?</a:t>
            </a:r>
          </a:p>
        </p:txBody>
      </p:sp>
      <p:sp>
        <p:nvSpPr>
          <p:cNvPr id="3" name="Content Placeholder 2">
            <a:extLst>
              <a:ext uri="{FF2B5EF4-FFF2-40B4-BE49-F238E27FC236}">
                <a16:creationId xmlns:a16="http://schemas.microsoft.com/office/drawing/2014/main" id="{39C89D00-F32F-CE5A-7447-B1D23D278F9E}"/>
              </a:ext>
            </a:extLst>
          </p:cNvPr>
          <p:cNvSpPr>
            <a:spLocks noGrp="1"/>
          </p:cNvSpPr>
          <p:nvPr>
            <p:ph idx="1"/>
          </p:nvPr>
        </p:nvSpPr>
        <p:spPr>
          <a:xfrm>
            <a:off x="720000" y="1440000"/>
            <a:ext cx="8771289" cy="4493794"/>
          </a:xfrm>
        </p:spPr>
        <p:txBody>
          <a:bodyPr/>
          <a:lstStyle/>
          <a:p>
            <a:pPr marL="0" indent="0">
              <a:buNone/>
            </a:pPr>
            <a:r>
              <a:rPr lang="en-GB" dirty="0"/>
              <a:t>PIVATS is an assessment framework.</a:t>
            </a:r>
          </a:p>
          <a:p>
            <a:pPr marL="0" indent="0">
              <a:buNone/>
            </a:pPr>
            <a:endParaRPr lang="en-GB" dirty="0"/>
          </a:p>
          <a:p>
            <a:pPr marL="0" indent="0">
              <a:buNone/>
            </a:pPr>
            <a:endParaRPr lang="en-GB" dirty="0"/>
          </a:p>
          <a:p>
            <a:pPr marL="0" indent="0">
              <a:buNone/>
            </a:pPr>
            <a:r>
              <a:rPr lang="en-GB" dirty="0"/>
              <a:t>PIVATS is used nationally and internationally to measure and monitor progress.</a:t>
            </a:r>
          </a:p>
          <a:p>
            <a:pPr marL="0" indent="0">
              <a:buNone/>
            </a:pPr>
            <a:endParaRPr lang="en-GB" dirty="0"/>
          </a:p>
          <a:p>
            <a:pPr marL="0" indent="0">
              <a:buNone/>
            </a:pPr>
            <a:r>
              <a:rPr lang="en-GB" sz="2400" dirty="0"/>
              <a:t>Assessment statements are broken down into small steps, so it is possible to identify achievements for every child. </a:t>
            </a:r>
          </a:p>
          <a:p>
            <a:pPr marL="0" indent="0">
              <a:buNone/>
            </a:pPr>
            <a:endParaRPr lang="en-GB" dirty="0"/>
          </a:p>
        </p:txBody>
      </p:sp>
      <p:pic>
        <p:nvPicPr>
          <p:cNvPr id="5" name="Picture 4">
            <a:extLst>
              <a:ext uri="{FF2B5EF4-FFF2-40B4-BE49-F238E27FC236}">
                <a16:creationId xmlns:a16="http://schemas.microsoft.com/office/drawing/2014/main" id="{6EF168EC-34B7-2930-92F8-186B5EE50AFB}"/>
              </a:ext>
            </a:extLst>
          </p:cNvPr>
          <p:cNvPicPr>
            <a:picLocks noChangeAspect="1"/>
          </p:cNvPicPr>
          <p:nvPr/>
        </p:nvPicPr>
        <p:blipFill>
          <a:blip r:embed="rId3"/>
          <a:stretch>
            <a:fillRect/>
          </a:stretch>
        </p:blipFill>
        <p:spPr>
          <a:xfrm>
            <a:off x="9491289" y="123246"/>
            <a:ext cx="2150003" cy="1922102"/>
          </a:xfrm>
          <a:prstGeom prst="rect">
            <a:avLst/>
          </a:prstGeom>
        </p:spPr>
      </p:pic>
      <p:pic>
        <p:nvPicPr>
          <p:cNvPr id="9" name="Picture 8">
            <a:extLst>
              <a:ext uri="{FF2B5EF4-FFF2-40B4-BE49-F238E27FC236}">
                <a16:creationId xmlns:a16="http://schemas.microsoft.com/office/drawing/2014/main" id="{A9FCCF63-1ACD-0C9C-93B4-4F7CDBD00891}"/>
              </a:ext>
            </a:extLst>
          </p:cNvPr>
          <p:cNvPicPr>
            <a:picLocks noChangeAspect="1"/>
          </p:cNvPicPr>
          <p:nvPr/>
        </p:nvPicPr>
        <p:blipFill>
          <a:blip r:embed="rId4"/>
          <a:stretch>
            <a:fillRect/>
          </a:stretch>
        </p:blipFill>
        <p:spPr>
          <a:xfrm>
            <a:off x="6723433" y="705164"/>
            <a:ext cx="1639719" cy="1639719"/>
          </a:xfrm>
          <a:prstGeom prst="rect">
            <a:avLst/>
          </a:prstGeom>
        </p:spPr>
      </p:pic>
      <p:pic>
        <p:nvPicPr>
          <p:cNvPr id="10" name="Picture 9">
            <a:extLst>
              <a:ext uri="{FF2B5EF4-FFF2-40B4-BE49-F238E27FC236}">
                <a16:creationId xmlns:a16="http://schemas.microsoft.com/office/drawing/2014/main" id="{8E047B35-1FBE-6C10-2496-186BDD07E50C}"/>
              </a:ext>
            </a:extLst>
          </p:cNvPr>
          <p:cNvPicPr>
            <a:picLocks noChangeAspect="1"/>
          </p:cNvPicPr>
          <p:nvPr/>
        </p:nvPicPr>
        <p:blipFill>
          <a:blip r:embed="rId5"/>
          <a:stretch>
            <a:fillRect/>
          </a:stretch>
        </p:blipFill>
        <p:spPr>
          <a:xfrm>
            <a:off x="9622111" y="4190972"/>
            <a:ext cx="1489334" cy="1614791"/>
          </a:xfrm>
          <a:prstGeom prst="rect">
            <a:avLst/>
          </a:prstGeom>
        </p:spPr>
      </p:pic>
      <p:pic>
        <p:nvPicPr>
          <p:cNvPr id="11" name="Picture 10">
            <a:extLst>
              <a:ext uri="{FF2B5EF4-FFF2-40B4-BE49-F238E27FC236}">
                <a16:creationId xmlns:a16="http://schemas.microsoft.com/office/drawing/2014/main" id="{648EA9E2-C4C1-2138-1150-63F61609FF61}"/>
              </a:ext>
            </a:extLst>
          </p:cNvPr>
          <p:cNvPicPr>
            <a:picLocks noChangeAspect="1"/>
          </p:cNvPicPr>
          <p:nvPr/>
        </p:nvPicPr>
        <p:blipFill>
          <a:blip r:embed="rId6"/>
          <a:stretch>
            <a:fillRect/>
          </a:stretch>
        </p:blipFill>
        <p:spPr>
          <a:xfrm>
            <a:off x="8451240" y="2197078"/>
            <a:ext cx="2080097" cy="1560073"/>
          </a:xfrm>
          <a:prstGeom prst="rect">
            <a:avLst/>
          </a:prstGeom>
        </p:spPr>
      </p:pic>
    </p:spTree>
    <p:extLst>
      <p:ext uri="{BB962C8B-B14F-4D97-AF65-F5344CB8AC3E}">
        <p14:creationId xmlns:p14="http://schemas.microsoft.com/office/powerpoint/2010/main" val="2503664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DCE0-83C5-69FF-BED8-C8A7D47DF05B}"/>
              </a:ext>
            </a:extLst>
          </p:cNvPr>
          <p:cNvSpPr>
            <a:spLocks noGrp="1"/>
          </p:cNvSpPr>
          <p:nvPr>
            <p:ph type="title"/>
          </p:nvPr>
        </p:nvSpPr>
        <p:spPr>
          <a:xfrm>
            <a:off x="720000" y="360000"/>
            <a:ext cx="10515600" cy="928270"/>
          </a:xfrm>
        </p:spPr>
        <p:txBody>
          <a:bodyPr anchor="ctr">
            <a:normAutofit/>
          </a:bodyPr>
          <a:lstStyle/>
          <a:p>
            <a:r>
              <a:rPr lang="en-GB" dirty="0"/>
              <a:t>Areas that PIVATS assesses</a:t>
            </a:r>
          </a:p>
        </p:txBody>
      </p:sp>
      <p:graphicFrame>
        <p:nvGraphicFramePr>
          <p:cNvPr id="5" name="Content Placeholder 2">
            <a:extLst>
              <a:ext uri="{FF2B5EF4-FFF2-40B4-BE49-F238E27FC236}">
                <a16:creationId xmlns:a16="http://schemas.microsoft.com/office/drawing/2014/main" id="{0BB410A6-F09B-7847-28CB-506AFAEACA62}"/>
              </a:ext>
            </a:extLst>
          </p:cNvPr>
          <p:cNvGraphicFramePr>
            <a:graphicFrameLocks noGrp="1"/>
          </p:cNvGraphicFramePr>
          <p:nvPr>
            <p:ph idx="1"/>
            <p:extLst>
              <p:ext uri="{D42A27DB-BD31-4B8C-83A1-F6EECF244321}">
                <p14:modId xmlns:p14="http://schemas.microsoft.com/office/powerpoint/2010/main" val="1693736876"/>
              </p:ext>
            </p:extLst>
          </p:nvPr>
        </p:nvGraphicFramePr>
        <p:xfrm>
          <a:off x="720000" y="1138285"/>
          <a:ext cx="10515600" cy="4780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0699DC64-9566-4CC6-15C3-C6618B660F35}"/>
              </a:ext>
            </a:extLst>
          </p:cNvPr>
          <p:cNvPicPr>
            <a:picLocks noChangeAspect="1"/>
          </p:cNvPicPr>
          <p:nvPr/>
        </p:nvPicPr>
        <p:blipFill>
          <a:blip r:embed="rId8"/>
          <a:stretch>
            <a:fillRect/>
          </a:stretch>
        </p:blipFill>
        <p:spPr>
          <a:xfrm>
            <a:off x="2312632" y="2163224"/>
            <a:ext cx="708014" cy="807660"/>
          </a:xfrm>
          <a:prstGeom prst="rect">
            <a:avLst/>
          </a:prstGeom>
        </p:spPr>
      </p:pic>
      <p:pic>
        <p:nvPicPr>
          <p:cNvPr id="4" name="Picture 3">
            <a:extLst>
              <a:ext uri="{FF2B5EF4-FFF2-40B4-BE49-F238E27FC236}">
                <a16:creationId xmlns:a16="http://schemas.microsoft.com/office/drawing/2014/main" id="{F276CD40-3B1A-247D-3A9C-FB9E5E983C53}"/>
              </a:ext>
            </a:extLst>
          </p:cNvPr>
          <p:cNvPicPr>
            <a:picLocks noChangeAspect="1"/>
          </p:cNvPicPr>
          <p:nvPr/>
        </p:nvPicPr>
        <p:blipFill>
          <a:blip r:embed="rId9"/>
          <a:srcRect l="4001" t="8349" r="12266"/>
          <a:stretch>
            <a:fillRect/>
          </a:stretch>
        </p:blipFill>
        <p:spPr>
          <a:xfrm>
            <a:off x="4917569" y="2046198"/>
            <a:ext cx="734540" cy="1077515"/>
          </a:xfrm>
          <a:prstGeom prst="rect">
            <a:avLst/>
          </a:prstGeom>
        </p:spPr>
      </p:pic>
      <p:pic>
        <p:nvPicPr>
          <p:cNvPr id="6" name="Picture 5">
            <a:extLst>
              <a:ext uri="{FF2B5EF4-FFF2-40B4-BE49-F238E27FC236}">
                <a16:creationId xmlns:a16="http://schemas.microsoft.com/office/drawing/2014/main" id="{8E86CD0D-F30B-B625-6FB8-844561E51118}"/>
              </a:ext>
            </a:extLst>
          </p:cNvPr>
          <p:cNvPicPr>
            <a:picLocks noChangeAspect="1"/>
          </p:cNvPicPr>
          <p:nvPr/>
        </p:nvPicPr>
        <p:blipFill>
          <a:blip r:embed="rId10"/>
          <a:stretch>
            <a:fillRect/>
          </a:stretch>
        </p:blipFill>
        <p:spPr>
          <a:xfrm>
            <a:off x="7495762" y="2214090"/>
            <a:ext cx="782038" cy="806808"/>
          </a:xfrm>
          <a:prstGeom prst="rect">
            <a:avLst/>
          </a:prstGeom>
        </p:spPr>
      </p:pic>
      <p:pic>
        <p:nvPicPr>
          <p:cNvPr id="7" name="Picture 6">
            <a:extLst>
              <a:ext uri="{FF2B5EF4-FFF2-40B4-BE49-F238E27FC236}">
                <a16:creationId xmlns:a16="http://schemas.microsoft.com/office/drawing/2014/main" id="{513F5B25-E9F1-1284-5D7A-A183D41E6BCE}"/>
              </a:ext>
            </a:extLst>
          </p:cNvPr>
          <p:cNvPicPr>
            <a:picLocks noChangeAspect="1"/>
          </p:cNvPicPr>
          <p:nvPr/>
        </p:nvPicPr>
        <p:blipFill>
          <a:blip r:embed="rId11"/>
          <a:srcRect b="11382"/>
          <a:stretch>
            <a:fillRect/>
          </a:stretch>
        </p:blipFill>
        <p:spPr>
          <a:xfrm>
            <a:off x="10221187" y="2104768"/>
            <a:ext cx="1014413" cy="996015"/>
          </a:xfrm>
          <a:prstGeom prst="rect">
            <a:avLst/>
          </a:prstGeom>
        </p:spPr>
      </p:pic>
      <p:pic>
        <p:nvPicPr>
          <p:cNvPr id="8" name="Picture 7">
            <a:extLst>
              <a:ext uri="{FF2B5EF4-FFF2-40B4-BE49-F238E27FC236}">
                <a16:creationId xmlns:a16="http://schemas.microsoft.com/office/drawing/2014/main" id="{4CBD8505-71EF-E5BE-9739-00FA52287F1C}"/>
              </a:ext>
            </a:extLst>
          </p:cNvPr>
          <p:cNvPicPr>
            <a:picLocks noChangeAspect="1"/>
          </p:cNvPicPr>
          <p:nvPr/>
        </p:nvPicPr>
        <p:blipFill>
          <a:blip r:embed="rId12"/>
          <a:stretch>
            <a:fillRect/>
          </a:stretch>
        </p:blipFill>
        <p:spPr>
          <a:xfrm>
            <a:off x="3496602" y="3793836"/>
            <a:ext cx="996299" cy="1103881"/>
          </a:xfrm>
          <a:prstGeom prst="rect">
            <a:avLst/>
          </a:prstGeom>
        </p:spPr>
      </p:pic>
      <p:pic>
        <p:nvPicPr>
          <p:cNvPr id="11" name="Picture 10">
            <a:extLst>
              <a:ext uri="{FF2B5EF4-FFF2-40B4-BE49-F238E27FC236}">
                <a16:creationId xmlns:a16="http://schemas.microsoft.com/office/drawing/2014/main" id="{383E95FF-FAC1-72C4-2FEB-65534D77D569}"/>
              </a:ext>
            </a:extLst>
          </p:cNvPr>
          <p:cNvPicPr>
            <a:picLocks noChangeAspect="1"/>
          </p:cNvPicPr>
          <p:nvPr/>
        </p:nvPicPr>
        <p:blipFill>
          <a:blip r:embed="rId13"/>
          <a:srcRect l="26194" t="14177" r="19038" b="10885"/>
          <a:stretch>
            <a:fillRect/>
          </a:stretch>
        </p:blipFill>
        <p:spPr>
          <a:xfrm>
            <a:off x="6430297" y="3881641"/>
            <a:ext cx="678426" cy="928270"/>
          </a:xfrm>
          <a:prstGeom prst="rect">
            <a:avLst/>
          </a:prstGeom>
        </p:spPr>
      </p:pic>
      <p:pic>
        <p:nvPicPr>
          <p:cNvPr id="13" name="Picture 12" descr="A black and white speech bubble&#10;&#10;AI-generated content may be incorrect.">
            <a:extLst>
              <a:ext uri="{FF2B5EF4-FFF2-40B4-BE49-F238E27FC236}">
                <a16:creationId xmlns:a16="http://schemas.microsoft.com/office/drawing/2014/main" id="{4E9FA928-08CA-E5FB-26DF-40452BB41BBA}"/>
              </a:ext>
            </a:extLst>
          </p:cNvPr>
          <p:cNvPicPr>
            <a:picLocks noChangeAspect="1"/>
          </p:cNvPicPr>
          <p:nvPr/>
        </p:nvPicPr>
        <p:blipFill>
          <a:blip r:embed="rId14"/>
          <a:srcRect l="18553" t="2802" r="16200" b="7999"/>
          <a:stretch>
            <a:fillRect/>
          </a:stretch>
        </p:blipFill>
        <p:spPr>
          <a:xfrm>
            <a:off x="8836873" y="3724326"/>
            <a:ext cx="876061" cy="670694"/>
          </a:xfrm>
          <a:prstGeom prst="rect">
            <a:avLst/>
          </a:prstGeom>
        </p:spPr>
      </p:pic>
    </p:spTree>
    <p:extLst>
      <p:ext uri="{BB962C8B-B14F-4D97-AF65-F5344CB8AC3E}">
        <p14:creationId xmlns:p14="http://schemas.microsoft.com/office/powerpoint/2010/main" val="7531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65FB-D5D8-C186-F95E-4634C96F0FD5}"/>
              </a:ext>
            </a:extLst>
          </p:cNvPr>
          <p:cNvSpPr>
            <a:spLocks noGrp="1"/>
          </p:cNvSpPr>
          <p:nvPr>
            <p:ph type="title"/>
          </p:nvPr>
        </p:nvSpPr>
        <p:spPr/>
        <p:txBody>
          <a:bodyPr/>
          <a:lstStyle/>
          <a:p>
            <a:r>
              <a:rPr lang="en-GB" dirty="0"/>
              <a:t>Celebrating success through small steps  </a:t>
            </a:r>
          </a:p>
        </p:txBody>
      </p:sp>
      <p:sp>
        <p:nvSpPr>
          <p:cNvPr id="4" name="Content Placeholder 3">
            <a:extLst>
              <a:ext uri="{FF2B5EF4-FFF2-40B4-BE49-F238E27FC236}">
                <a16:creationId xmlns:a16="http://schemas.microsoft.com/office/drawing/2014/main" id="{91BC7600-DC3C-366F-32DF-6DBA8B9A3739}"/>
              </a:ext>
            </a:extLst>
          </p:cNvPr>
          <p:cNvSpPr>
            <a:spLocks noGrp="1"/>
          </p:cNvSpPr>
          <p:nvPr>
            <p:ph idx="1"/>
          </p:nvPr>
        </p:nvSpPr>
        <p:spPr/>
        <p:txBody>
          <a:bodyPr/>
          <a:lstStyle/>
          <a:p>
            <a:pPr marL="0" indent="0">
              <a:buNone/>
            </a:pPr>
            <a:r>
              <a:rPr lang="en-GB" dirty="0"/>
              <a:t>Reading</a:t>
            </a:r>
          </a:p>
          <a:p>
            <a:pPr algn="l"/>
            <a:r>
              <a:rPr lang="en-GB" sz="1800" b="0" i="0" u="none" strike="noStrike" baseline="0" dirty="0"/>
              <a:t>Pupil begins to recognise that information can be retrieved from books. (Milestone P6)</a:t>
            </a:r>
          </a:p>
          <a:p>
            <a:pPr algn="l"/>
            <a:endParaRPr lang="en-GB" sz="1800" dirty="0"/>
          </a:p>
          <a:p>
            <a:pPr algn="l"/>
            <a:r>
              <a:rPr lang="en-GB" sz="1800" b="0" i="0" u="none" strike="noStrike" baseline="0" dirty="0"/>
              <a:t>Pupil identifies the key points in and increasing range of fiction and non-fiction texts. (Milestone 3 Stage 1)</a:t>
            </a:r>
          </a:p>
          <a:p>
            <a:pPr algn="l"/>
            <a:endParaRPr lang="en-GB" dirty="0"/>
          </a:p>
        </p:txBody>
      </p:sp>
      <p:sp>
        <p:nvSpPr>
          <p:cNvPr id="5" name="Content Placeholder 4">
            <a:extLst>
              <a:ext uri="{FF2B5EF4-FFF2-40B4-BE49-F238E27FC236}">
                <a16:creationId xmlns:a16="http://schemas.microsoft.com/office/drawing/2014/main" id="{224C102D-BA63-3A2C-8C28-8CB20F50EE9C}"/>
              </a:ext>
            </a:extLst>
          </p:cNvPr>
          <p:cNvSpPr>
            <a:spLocks noGrp="1"/>
          </p:cNvSpPr>
          <p:nvPr>
            <p:ph idx="10"/>
          </p:nvPr>
        </p:nvSpPr>
        <p:spPr/>
        <p:txBody>
          <a:bodyPr/>
          <a:lstStyle/>
          <a:p>
            <a:pPr marL="0" indent="0">
              <a:buNone/>
            </a:pPr>
            <a:r>
              <a:rPr lang="en-GB" dirty="0"/>
              <a:t>Writing</a:t>
            </a:r>
          </a:p>
          <a:p>
            <a:r>
              <a:rPr lang="en-GB" sz="1800" dirty="0"/>
              <a:t>Pupil is able to represent their own name using some appropriate letters or symbols. (Milestone 1 stage 1)</a:t>
            </a:r>
          </a:p>
          <a:p>
            <a:endParaRPr lang="en-GB" sz="1800" dirty="0"/>
          </a:p>
          <a:p>
            <a:r>
              <a:rPr lang="en-GB" sz="1800" dirty="0"/>
              <a:t>Pupil generates, selects and uses verbs for effect. (Milestone 2 stage 2)</a:t>
            </a:r>
          </a:p>
        </p:txBody>
      </p:sp>
      <p:pic>
        <p:nvPicPr>
          <p:cNvPr id="6" name="Picture 5">
            <a:extLst>
              <a:ext uri="{FF2B5EF4-FFF2-40B4-BE49-F238E27FC236}">
                <a16:creationId xmlns:a16="http://schemas.microsoft.com/office/drawing/2014/main" id="{52AF2818-2883-578A-08EE-C5AC78328998}"/>
              </a:ext>
            </a:extLst>
          </p:cNvPr>
          <p:cNvPicPr>
            <a:picLocks noChangeAspect="1"/>
          </p:cNvPicPr>
          <p:nvPr/>
        </p:nvPicPr>
        <p:blipFill>
          <a:blip r:embed="rId3"/>
          <a:stretch>
            <a:fillRect/>
          </a:stretch>
        </p:blipFill>
        <p:spPr>
          <a:xfrm>
            <a:off x="1972750" y="4425131"/>
            <a:ext cx="1914525" cy="1409700"/>
          </a:xfrm>
          <a:prstGeom prst="rect">
            <a:avLst/>
          </a:prstGeom>
        </p:spPr>
      </p:pic>
      <p:pic>
        <p:nvPicPr>
          <p:cNvPr id="7" name="Picture 6">
            <a:extLst>
              <a:ext uri="{FF2B5EF4-FFF2-40B4-BE49-F238E27FC236}">
                <a16:creationId xmlns:a16="http://schemas.microsoft.com/office/drawing/2014/main" id="{61A5AD6F-C58F-D6C3-1537-32496A49613B}"/>
              </a:ext>
            </a:extLst>
          </p:cNvPr>
          <p:cNvPicPr>
            <a:picLocks noChangeAspect="1"/>
          </p:cNvPicPr>
          <p:nvPr/>
        </p:nvPicPr>
        <p:blipFill>
          <a:blip r:embed="rId4"/>
          <a:stretch>
            <a:fillRect/>
          </a:stretch>
        </p:blipFill>
        <p:spPr>
          <a:xfrm>
            <a:off x="7767354" y="4405804"/>
            <a:ext cx="2147446" cy="1429027"/>
          </a:xfrm>
          <a:prstGeom prst="rect">
            <a:avLst/>
          </a:prstGeom>
        </p:spPr>
      </p:pic>
    </p:spTree>
    <p:extLst>
      <p:ext uri="{BB962C8B-B14F-4D97-AF65-F5344CB8AC3E}">
        <p14:creationId xmlns:p14="http://schemas.microsoft.com/office/powerpoint/2010/main" val="1716240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FA112-BE7C-44D2-77C2-5B68549D340F}"/>
              </a:ext>
            </a:extLst>
          </p:cNvPr>
          <p:cNvSpPr>
            <a:spLocks noGrp="1"/>
          </p:cNvSpPr>
          <p:nvPr>
            <p:ph type="title"/>
          </p:nvPr>
        </p:nvSpPr>
        <p:spPr>
          <a:xfrm>
            <a:off x="425032" y="173187"/>
            <a:ext cx="10515600" cy="928270"/>
          </a:xfrm>
        </p:spPr>
        <p:txBody>
          <a:bodyPr>
            <a:normAutofit/>
          </a:bodyPr>
          <a:lstStyle/>
          <a:p>
            <a:r>
              <a:rPr lang="en-GB" dirty="0"/>
              <a:t>How PIVATS helps children make progress</a:t>
            </a:r>
          </a:p>
        </p:txBody>
      </p:sp>
      <p:sp>
        <p:nvSpPr>
          <p:cNvPr id="3" name="Content Placeholder 2">
            <a:extLst>
              <a:ext uri="{FF2B5EF4-FFF2-40B4-BE49-F238E27FC236}">
                <a16:creationId xmlns:a16="http://schemas.microsoft.com/office/drawing/2014/main" id="{71F1A555-3467-994B-AA6A-433C58954254}"/>
              </a:ext>
            </a:extLst>
          </p:cNvPr>
          <p:cNvSpPr>
            <a:spLocks noGrp="1"/>
          </p:cNvSpPr>
          <p:nvPr>
            <p:ph idx="1"/>
          </p:nvPr>
        </p:nvSpPr>
        <p:spPr>
          <a:xfrm>
            <a:off x="727250" y="1012261"/>
            <a:ext cx="10515600" cy="4833478"/>
          </a:xfrm>
        </p:spPr>
        <p:txBody>
          <a:bodyPr>
            <a:normAutofit/>
          </a:bodyPr>
          <a:lstStyle/>
          <a:p>
            <a:r>
              <a:rPr lang="en-GB" dirty="0"/>
              <a:t>Some learning goals in the National Curriculum are quite big and this can make it hard to see the small steps of progress a child is making.</a:t>
            </a:r>
          </a:p>
          <a:p>
            <a:endParaRPr lang="en-GB" dirty="0"/>
          </a:p>
          <a:p>
            <a:r>
              <a:rPr lang="en-GB" dirty="0"/>
              <a:t>PIVATS breaks these big goals down into smaller, manageable steps. </a:t>
            </a:r>
          </a:p>
          <a:p>
            <a:endParaRPr lang="en-GB" dirty="0"/>
          </a:p>
          <a:p>
            <a:r>
              <a:rPr lang="en-GB" dirty="0"/>
              <a:t>It also means that progress can be recognised and celebrated more often—helping your child feel proud and motivated.</a:t>
            </a:r>
          </a:p>
          <a:p>
            <a:endParaRPr lang="en-GB" dirty="0"/>
          </a:p>
        </p:txBody>
      </p:sp>
      <p:pic>
        <p:nvPicPr>
          <p:cNvPr id="4" name="Picture 3">
            <a:extLst>
              <a:ext uri="{FF2B5EF4-FFF2-40B4-BE49-F238E27FC236}">
                <a16:creationId xmlns:a16="http://schemas.microsoft.com/office/drawing/2014/main" id="{3D33EA3D-30D2-70F3-7C7F-4E38F71C0A8A}"/>
              </a:ext>
            </a:extLst>
          </p:cNvPr>
          <p:cNvPicPr>
            <a:picLocks noChangeAspect="1"/>
          </p:cNvPicPr>
          <p:nvPr/>
        </p:nvPicPr>
        <p:blipFill>
          <a:blip r:embed="rId3"/>
          <a:stretch>
            <a:fillRect/>
          </a:stretch>
        </p:blipFill>
        <p:spPr>
          <a:xfrm>
            <a:off x="5034116" y="5222652"/>
            <a:ext cx="1901868" cy="1424565"/>
          </a:xfrm>
          <a:prstGeom prst="rect">
            <a:avLst/>
          </a:prstGeom>
        </p:spPr>
      </p:pic>
    </p:spTree>
    <p:extLst>
      <p:ext uri="{BB962C8B-B14F-4D97-AF65-F5344CB8AC3E}">
        <p14:creationId xmlns:p14="http://schemas.microsoft.com/office/powerpoint/2010/main" val="1852212419"/>
      </p:ext>
    </p:extLst>
  </p:cSld>
  <p:clrMapOvr>
    <a:masterClrMapping/>
  </p:clrMapOvr>
</p:sld>
</file>

<file path=ppt/theme/theme1.xml><?xml version="1.0" encoding="utf-8"?>
<a:theme xmlns:a="http://schemas.openxmlformats.org/drawingml/2006/main" name="LCC - Grey 2022 - Mont - widescreen2">
  <a:themeElements>
    <a:clrScheme name="Priorities">
      <a:dk1>
        <a:srgbClr val="000000"/>
      </a:dk1>
      <a:lt1>
        <a:srgbClr val="FFFFFF"/>
      </a:lt1>
      <a:dk2>
        <a:srgbClr val="44546A"/>
      </a:dk2>
      <a:lt2>
        <a:srgbClr val="E7E6E6"/>
      </a:lt2>
      <a:accent1>
        <a:srgbClr val="3C68AB"/>
      </a:accent1>
      <a:accent2>
        <a:srgbClr val="794983"/>
      </a:accent2>
      <a:accent3>
        <a:srgbClr val="5E873A"/>
      </a:accent3>
      <a:accent4>
        <a:srgbClr val="C96B30"/>
      </a:accent4>
      <a:accent5>
        <a:srgbClr val="FEFFFF"/>
      </a:accent5>
      <a:accent6>
        <a:srgbClr val="FEFFFF"/>
      </a:accent6>
      <a:hlink>
        <a:srgbClr val="0563C1"/>
      </a:hlink>
      <a:folHlink>
        <a:srgbClr val="954F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CC - Grey 2022 - Mont - widescreen2" id="{9BC0F95B-99D7-4E95-920A-45AB568E1BD9}" vid="{359E9765-312C-43D9-9546-12B026243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f683e26-d8b9-4609-9ec4-e1a36e4bb4d2}" enabled="0" method="" siteId="{9f683e26-d8b9-4609-9ec4-e1a36e4bb4d2}" removed="1"/>
</clbl:labelList>
</file>

<file path=docProps/app.xml><?xml version="1.0" encoding="utf-8"?>
<Properties xmlns="http://schemas.openxmlformats.org/officeDocument/2006/extended-properties" xmlns:vt="http://schemas.openxmlformats.org/officeDocument/2006/docPropsVTypes">
  <Template>Corporate Powerpoint - Widescreen - Montserrat</Template>
  <TotalTime>392</TotalTime>
  <Words>4885</Words>
  <Application>Microsoft Office PowerPoint</Application>
  <PresentationFormat>Widescreen</PresentationFormat>
  <Paragraphs>874</Paragraphs>
  <Slides>24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ArialMT</vt:lpstr>
      <vt:lpstr>Calibri</vt:lpstr>
      <vt:lpstr>Montserrat</vt:lpstr>
      <vt:lpstr>PT Sans</vt:lpstr>
      <vt:lpstr>Segoe Sans</vt:lpstr>
      <vt:lpstr>Wingdings-Regular</vt:lpstr>
      <vt:lpstr>LCC - Grey 2022 - Mont - widescreen2</vt:lpstr>
      <vt:lpstr>PowerPoint Presentation</vt:lpstr>
      <vt:lpstr>Welcome</vt:lpstr>
      <vt:lpstr>Welcome</vt:lpstr>
      <vt:lpstr>Welcome to PIVATS</vt:lpstr>
      <vt:lpstr>Supporting children with SEND needs</vt:lpstr>
      <vt:lpstr>What is PIVATS?</vt:lpstr>
      <vt:lpstr>Areas that PIVATS assesses</vt:lpstr>
      <vt:lpstr>Celebrating success through small steps  </vt:lpstr>
      <vt:lpstr>How PIVATS helps children make progress</vt:lpstr>
      <vt:lpstr>How PIVATS Helps Support Your Child’s Learning</vt:lpstr>
      <vt:lpstr>How does PIVATS work?</vt:lpstr>
      <vt:lpstr>PowerPoint Presentation</vt:lpstr>
      <vt:lpstr>PIVATS Milestones</vt:lpstr>
      <vt:lpstr>PIVATS 5 – Reading </vt:lpstr>
      <vt:lpstr>PIVATS 5</vt:lpstr>
      <vt:lpstr>PIVATS 5</vt:lpstr>
      <vt:lpstr>PIVATS 5</vt:lpstr>
      <vt:lpstr>PIVATS 5</vt:lpstr>
      <vt:lpstr>PIVATS 5</vt:lpstr>
      <vt:lpstr>PIVATS 5</vt:lpstr>
      <vt:lpstr>How schools make an assessment. </vt:lpstr>
      <vt:lpstr>How we are using PIVATS</vt:lpstr>
      <vt:lpstr>How you can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Williams, Elaine</dc:creator>
  <cp:lastModifiedBy>Williams, Elaine</cp:lastModifiedBy>
  <cp:revision>2</cp:revision>
  <dcterms:created xsi:type="dcterms:W3CDTF">2025-07-02T19:43:49Z</dcterms:created>
  <dcterms:modified xsi:type="dcterms:W3CDTF">2025-12-02T09:32:26Z</dcterms:modified>
</cp:coreProperties>
</file>