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87" r:id="rId5"/>
    <p:sldId id="286" r:id="rId6"/>
    <p:sldId id="314" r:id="rId7"/>
    <p:sldId id="310"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2A3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B532C-0FB6-4C9E-9052-AEAF62F09C6F}" v="17" dt="2025-07-02T09:50:37.286"/>
    <p1510:client id="{CFF4A0F3-9FEE-4F8C-9B88-0CD17A20F0A7}" v="27" dt="2025-07-02T11:28:31.809"/>
    <p1510:client id="{FE5DE005-D445-B896-2C30-B8D83970AF32}" v="318" dt="2025-07-02T11:44:06.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5FACF-AFD5-469F-86EC-3D517912BAA0}" type="datetimeFigureOut">
              <a:rPr lang="en-GB" smtClean="0"/>
              <a:t>03/07/2025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C0774-07A6-4404-AD4F-EDF91BCEAFD3}" type="slidenum">
              <a:rPr lang="en-GB" smtClean="0"/>
              <a:t>‹#›</a:t>
            </a:fld>
            <a:endParaRPr lang="en-GB"/>
          </a:p>
        </p:txBody>
      </p:sp>
    </p:spTree>
    <p:extLst>
      <p:ext uri="{BB962C8B-B14F-4D97-AF65-F5344CB8AC3E}">
        <p14:creationId xmlns:p14="http://schemas.microsoft.com/office/powerpoint/2010/main" val="191793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B753F5F7-D778-6843-831A-ED5C9217C8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D695B1-00CC-6640-AB8F-A7E4E7A985AC}"/>
              </a:ext>
            </a:extLst>
          </p:cNvPr>
          <p:cNvSpPr>
            <a:spLocks noGrp="1"/>
          </p:cNvSpPr>
          <p:nvPr>
            <p:ph type="ctrTitle"/>
          </p:nvPr>
        </p:nvSpPr>
        <p:spPr>
          <a:xfrm>
            <a:off x="1524000" y="1418696"/>
            <a:ext cx="5926667" cy="2281237"/>
          </a:xfrm>
        </p:spPr>
        <p:txBody>
          <a:bodyPr anchor="b"/>
          <a:lstStyle>
            <a:lvl1pPr algn="l">
              <a:defRPr sz="6000">
                <a:latin typeface="+mn-lt"/>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7042A01D-2CA2-6749-ABCB-BF3761AFE5D9}"/>
              </a:ext>
            </a:extLst>
          </p:cNvPr>
          <p:cNvSpPr>
            <a:spLocks noGrp="1"/>
          </p:cNvSpPr>
          <p:nvPr>
            <p:ph type="subTitle" idx="1"/>
          </p:nvPr>
        </p:nvSpPr>
        <p:spPr>
          <a:xfrm>
            <a:off x="1524000" y="4114800"/>
            <a:ext cx="5926667" cy="71966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Slide Number Placeholder 5">
            <a:extLst>
              <a:ext uri="{FF2B5EF4-FFF2-40B4-BE49-F238E27FC236}">
                <a16:creationId xmlns:a16="http://schemas.microsoft.com/office/drawing/2014/main" id="{BA7D9237-5F36-739E-8052-BF4CE340A526}"/>
              </a:ext>
            </a:extLst>
          </p:cNvPr>
          <p:cNvSpPr txBox="1">
            <a:spLocks/>
          </p:cNvSpPr>
          <p:nvPr userDrawn="1"/>
        </p:nvSpPr>
        <p:spPr>
          <a:xfrm>
            <a:off x="9283700" y="6310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C5140-C4D8-AB42-98BB-1331D72A7245}" type="slidenum">
              <a:rPr lang="en-US" smtClean="0"/>
              <a:pPr/>
              <a:t>‹#›</a:t>
            </a:fld>
            <a:endParaRPr lang="en-US" dirty="0"/>
          </a:p>
        </p:txBody>
      </p:sp>
    </p:spTree>
    <p:extLst>
      <p:ext uri="{BB962C8B-B14F-4D97-AF65-F5344CB8AC3E}">
        <p14:creationId xmlns:p14="http://schemas.microsoft.com/office/powerpoint/2010/main" val="169184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A84593F3-AE23-7F47-8739-2D8D69A3732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A676F9-F57A-A349-A742-74A85D9A77BF}"/>
              </a:ext>
            </a:extLst>
          </p:cNvPr>
          <p:cNvSpPr>
            <a:spLocks noGrp="1"/>
          </p:cNvSpPr>
          <p:nvPr>
            <p:ph type="title"/>
          </p:nvPr>
        </p:nvSpPr>
        <p:spPr/>
        <p:txBody>
          <a:bodyPr/>
          <a:lstStyle>
            <a:lvl1pPr>
              <a:defRPr>
                <a:latin typeface="+mn-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151BA71-9911-4547-A981-667AD7529587}"/>
              </a:ext>
            </a:extLst>
          </p:cNvPr>
          <p:cNvSpPr>
            <a:spLocks noGrp="1"/>
          </p:cNvSpPr>
          <p:nvPr>
            <p:ph idx="1"/>
          </p:nvPr>
        </p:nvSpPr>
        <p:spPr>
          <a:xfrm>
            <a:off x="838200" y="1825625"/>
            <a:ext cx="10515600" cy="3940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5">
            <a:extLst>
              <a:ext uri="{FF2B5EF4-FFF2-40B4-BE49-F238E27FC236}">
                <a16:creationId xmlns:a16="http://schemas.microsoft.com/office/drawing/2014/main" id="{492EA6FC-6608-1CCF-20E4-61456D975DBA}"/>
              </a:ext>
            </a:extLst>
          </p:cNvPr>
          <p:cNvSpPr txBox="1">
            <a:spLocks/>
          </p:cNvSpPr>
          <p:nvPr userDrawn="1"/>
        </p:nvSpPr>
        <p:spPr>
          <a:xfrm>
            <a:off x="9283700" y="6310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C5140-C4D8-AB42-98BB-1331D72A7245}" type="slidenum">
              <a:rPr lang="en-US" smtClean="0"/>
              <a:pPr/>
              <a:t>‹#›</a:t>
            </a:fld>
            <a:endParaRPr lang="en-US" dirty="0"/>
          </a:p>
        </p:txBody>
      </p:sp>
    </p:spTree>
    <p:extLst>
      <p:ext uri="{BB962C8B-B14F-4D97-AF65-F5344CB8AC3E}">
        <p14:creationId xmlns:p14="http://schemas.microsoft.com/office/powerpoint/2010/main" val="284429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431894-2BBB-864B-BB1D-D7F9A0C23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261731-432F-8743-A453-F69FB236F2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698FB6-6922-A34C-A1CC-4D741A8EC0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8D5B2C7-7E38-1340-9B9C-E0C530844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8640B7-887B-4749-8861-626CD2810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C5140-C4D8-AB42-98BB-1331D72A7245}" type="slidenum">
              <a:rPr lang="en-US" smtClean="0"/>
              <a:t>‹#›</a:t>
            </a:fld>
            <a:endParaRPr lang="en-US"/>
          </a:p>
        </p:txBody>
      </p:sp>
    </p:spTree>
    <p:extLst>
      <p:ext uri="{BB962C8B-B14F-4D97-AF65-F5344CB8AC3E}">
        <p14:creationId xmlns:p14="http://schemas.microsoft.com/office/powerpoint/2010/main" val="351983691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BABE-1025-81A4-1C67-8F30BBF710FB}"/>
              </a:ext>
            </a:extLst>
          </p:cNvPr>
          <p:cNvSpPr>
            <a:spLocks noGrp="1"/>
          </p:cNvSpPr>
          <p:nvPr>
            <p:ph type="title"/>
          </p:nvPr>
        </p:nvSpPr>
        <p:spPr>
          <a:xfrm>
            <a:off x="838200" y="2024762"/>
            <a:ext cx="10515600" cy="3720936"/>
          </a:xfrm>
        </p:spPr>
        <p:txBody>
          <a:bodyPr>
            <a:normAutofit fontScale="90000"/>
          </a:bodyPr>
          <a:lstStyle/>
          <a:p>
            <a:pPr algn="ctr"/>
            <a:br>
              <a:rPr lang="en-US" dirty="0">
                <a:latin typeface="Arial"/>
                <a:cs typeface="Arial"/>
              </a:rPr>
            </a:br>
            <a:r>
              <a:rPr lang="en-US" u="sng" dirty="0">
                <a:latin typeface="Arial"/>
                <a:cs typeface="Arial"/>
              </a:rPr>
              <a:t>EBrokerage Residential/Nursing Care Updates</a:t>
            </a:r>
            <a:br>
              <a:rPr lang="en-US" dirty="0">
                <a:latin typeface="Arial"/>
                <a:cs typeface="Arial"/>
              </a:rPr>
            </a:br>
            <a:br>
              <a:rPr lang="en-US" dirty="0">
                <a:latin typeface="Arial"/>
                <a:cs typeface="Arial"/>
              </a:rPr>
            </a:br>
            <a:r>
              <a:rPr lang="en-US" sz="4000" dirty="0">
                <a:latin typeface="Arial"/>
                <a:cs typeface="Arial"/>
              </a:rPr>
              <a:t>Provider Care Home Forum</a:t>
            </a:r>
            <a:br>
              <a:rPr lang="en-US" sz="4000" dirty="0">
                <a:latin typeface="Arial"/>
                <a:cs typeface="Arial"/>
              </a:rPr>
            </a:br>
            <a:br>
              <a:rPr lang="en-US" sz="4000" dirty="0">
                <a:latin typeface="Arial" panose="020B0604020202020204" pitchFamily="34" charset="0"/>
                <a:cs typeface="Arial" panose="020B0604020202020204" pitchFamily="34" charset="0"/>
              </a:rPr>
            </a:br>
            <a:r>
              <a:rPr lang="en-US" sz="4000" dirty="0">
                <a:latin typeface="Arial"/>
                <a:cs typeface="Arial"/>
              </a:rPr>
              <a:t>3</a:t>
            </a:r>
            <a:r>
              <a:rPr lang="en-US" sz="4000" baseline="30000" dirty="0">
                <a:latin typeface="Arial"/>
                <a:cs typeface="Arial"/>
              </a:rPr>
              <a:t>rd</a:t>
            </a:r>
            <a:r>
              <a:rPr lang="en-US" sz="4000" dirty="0">
                <a:latin typeface="Arial"/>
                <a:cs typeface="Arial"/>
              </a:rPr>
              <a:t> July 2025</a:t>
            </a:r>
            <a:br>
              <a:rPr lang="en-US" sz="4000" dirty="0">
                <a:latin typeface="Arial"/>
                <a:cs typeface="Arial"/>
              </a:rPr>
            </a:br>
            <a:br>
              <a:rPr lang="en-US" sz="4000" dirty="0">
                <a:latin typeface="Arial"/>
                <a:cs typeface="Arial"/>
              </a:rPr>
            </a:br>
            <a:r>
              <a:rPr lang="en-US" sz="4000" dirty="0">
                <a:latin typeface="Arial"/>
                <a:cs typeface="Arial"/>
              </a:rPr>
              <a:t>Joe Cragg</a:t>
            </a:r>
            <a:br>
              <a:rPr lang="en-US" sz="4000" dirty="0">
                <a:latin typeface="Arial" panose="020B0604020202020204" pitchFamily="34" charset="0"/>
                <a:cs typeface="Arial" panose="020B0604020202020204" pitchFamily="34" charset="0"/>
              </a:rPr>
            </a:br>
            <a:r>
              <a:rPr lang="en-US" sz="4000" dirty="0">
                <a:latin typeface="Arial"/>
                <a:cs typeface="Arial"/>
              </a:rPr>
              <a:t>Commissioning Manager</a:t>
            </a:r>
            <a:br>
              <a:rPr lang="en-US" dirty="0">
                <a:latin typeface="Arial" panose="020B0604020202020204" pitchFamily="34" charset="0"/>
                <a:cs typeface="Arial" panose="020B0604020202020204" pitchFamily="34" charset="0"/>
              </a:rPr>
            </a:br>
            <a:br>
              <a:rPr lang="en-US" dirty="0">
                <a:latin typeface="Arial"/>
                <a:cs typeface="Arial"/>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a:cs typeface="Arial"/>
              </a:rPr>
              <a:t>  </a:t>
            </a:r>
          </a:p>
        </p:txBody>
      </p:sp>
      <p:pic>
        <p:nvPicPr>
          <p:cNvPr id="13" name="Graphic 12" descr="Two speech bubbles">
            <a:extLst>
              <a:ext uri="{FF2B5EF4-FFF2-40B4-BE49-F238E27FC236}">
                <a16:creationId xmlns:a16="http://schemas.microsoft.com/office/drawing/2014/main" id="{A64ADF1D-8C53-874D-088F-EC4EF917D9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550" y="1359816"/>
            <a:ext cx="4572000" cy="4572000"/>
          </a:xfrm>
          <a:prstGeom prst="rect">
            <a:avLst/>
          </a:prstGeom>
        </p:spPr>
      </p:pic>
    </p:spTree>
    <p:extLst>
      <p:ext uri="{BB962C8B-B14F-4D97-AF65-F5344CB8AC3E}">
        <p14:creationId xmlns:p14="http://schemas.microsoft.com/office/powerpoint/2010/main" val="135832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BABE-1025-81A4-1C67-8F30BBF710FB}"/>
              </a:ext>
            </a:extLst>
          </p:cNvPr>
          <p:cNvSpPr>
            <a:spLocks noGrp="1"/>
          </p:cNvSpPr>
          <p:nvPr>
            <p:ph type="title"/>
          </p:nvPr>
        </p:nvSpPr>
        <p:spPr>
          <a:xfrm>
            <a:off x="864993" y="335186"/>
            <a:ext cx="10462014" cy="723935"/>
          </a:xfrm>
        </p:spPr>
        <p:txBody>
          <a:bodyPr>
            <a:normAutofit/>
          </a:bodyPr>
          <a:lstStyle/>
          <a:p>
            <a:pPr algn="ctr"/>
            <a:r>
              <a:rPr lang="en-US" u="sng" dirty="0">
                <a:cs typeface="Arial"/>
              </a:rPr>
              <a:t>What</a:t>
            </a:r>
            <a:r>
              <a:rPr lang="en-US" u="sng" dirty="0">
                <a:solidFill>
                  <a:srgbClr val="000000"/>
                </a:solidFill>
                <a:cs typeface="Arial"/>
              </a:rPr>
              <a:t> is eBrokerage? </a:t>
            </a:r>
            <a:r>
              <a:rPr lang="en-US" u="sng" dirty="0">
                <a:solidFill>
                  <a:srgbClr val="FF0000"/>
                </a:solidFill>
                <a:cs typeface="Arial"/>
              </a:rPr>
              <a:t> </a:t>
            </a:r>
            <a:r>
              <a:rPr lang="en-US" u="sng" dirty="0">
                <a:cs typeface="Arial"/>
              </a:rPr>
              <a:t>   </a:t>
            </a:r>
          </a:p>
        </p:txBody>
      </p:sp>
      <p:sp>
        <p:nvSpPr>
          <p:cNvPr id="3" name="Content Placeholder 2">
            <a:extLst>
              <a:ext uri="{FF2B5EF4-FFF2-40B4-BE49-F238E27FC236}">
                <a16:creationId xmlns:a16="http://schemas.microsoft.com/office/drawing/2014/main" id="{82376993-9A6F-E83D-3B7C-391CDCF0FF18}"/>
              </a:ext>
            </a:extLst>
          </p:cNvPr>
          <p:cNvSpPr>
            <a:spLocks noGrp="1"/>
          </p:cNvSpPr>
          <p:nvPr>
            <p:ph idx="1"/>
          </p:nvPr>
        </p:nvSpPr>
        <p:spPr>
          <a:xfrm>
            <a:off x="160106" y="801384"/>
            <a:ext cx="11871788" cy="4892497"/>
          </a:xfrm>
        </p:spPr>
        <p:txBody>
          <a:bodyPr vert="horz" lIns="91440" tIns="45720" rIns="91440" bIns="45720" rtlCol="0" anchor="t">
            <a:normAutofit/>
          </a:bodyPr>
          <a:lstStyle/>
          <a:p>
            <a:pPr marL="0" indent="0">
              <a:buNone/>
            </a:pPr>
            <a:endParaRPr lang="en-GB" sz="1800" dirty="0"/>
          </a:p>
          <a:p>
            <a:pPr marL="0" indent="0" algn="ctr">
              <a:buNone/>
            </a:pPr>
            <a:endParaRPr lang="en-US" sz="1800" dirty="0"/>
          </a:p>
        </p:txBody>
      </p:sp>
      <p:sp>
        <p:nvSpPr>
          <p:cNvPr id="5" name="TextBox 4">
            <a:extLst>
              <a:ext uri="{FF2B5EF4-FFF2-40B4-BE49-F238E27FC236}">
                <a16:creationId xmlns:a16="http://schemas.microsoft.com/office/drawing/2014/main" id="{AE6DB1F6-2649-8A9C-4723-6400AD67FD1B}"/>
              </a:ext>
            </a:extLst>
          </p:cNvPr>
          <p:cNvSpPr txBox="1"/>
          <p:nvPr/>
        </p:nvSpPr>
        <p:spPr>
          <a:xfrm>
            <a:off x="160106" y="2040792"/>
            <a:ext cx="11871788" cy="738664"/>
          </a:xfrm>
          <a:prstGeom prst="rect">
            <a:avLst/>
          </a:prstGeom>
          <a:noFill/>
        </p:spPr>
        <p:txBody>
          <a:bodyPr wrap="square">
            <a:spAutoFit/>
          </a:bodyPr>
          <a:lstStyle/>
          <a:p>
            <a:endParaRPr lang="en-GB" sz="2400" b="1" dirty="0">
              <a:latin typeface="Arial" panose="020B0604020202020204" pitchFamily="34" charset="0"/>
              <a:cs typeface="Arial" panose="020B0604020202020204" pitchFamily="34" charset="0"/>
            </a:endParaRPr>
          </a:p>
          <a:p>
            <a:r>
              <a:rPr lang="en-GB" dirty="0"/>
              <a:t> </a:t>
            </a:r>
          </a:p>
        </p:txBody>
      </p:sp>
      <p:sp>
        <p:nvSpPr>
          <p:cNvPr id="6" name="TextBox 5">
            <a:extLst>
              <a:ext uri="{FF2B5EF4-FFF2-40B4-BE49-F238E27FC236}">
                <a16:creationId xmlns:a16="http://schemas.microsoft.com/office/drawing/2014/main" id="{6636BAE0-4278-E7D4-1FB2-73CC8E2E30CF}"/>
              </a:ext>
            </a:extLst>
          </p:cNvPr>
          <p:cNvSpPr txBox="1"/>
          <p:nvPr/>
        </p:nvSpPr>
        <p:spPr>
          <a:xfrm>
            <a:off x="345041" y="1164119"/>
            <a:ext cx="8290959" cy="4832092"/>
          </a:xfrm>
          <a:prstGeom prst="rect">
            <a:avLst/>
          </a:prstGeom>
          <a:noFill/>
        </p:spPr>
        <p:txBody>
          <a:bodyPr wrap="square" lIns="91440" tIns="45720" rIns="91440" bIns="45720" anchor="t">
            <a:spAutoFit/>
          </a:bodyPr>
          <a:lstStyle/>
          <a:p>
            <a:pPr marL="457200" indent="-457200">
              <a:buFont typeface="Arial"/>
              <a:buChar char="•"/>
            </a:pPr>
            <a:r>
              <a:rPr lang="en-GB" sz="2800" dirty="0">
                <a:ea typeface="+mn-lt"/>
                <a:cs typeface="+mn-lt"/>
              </a:rPr>
              <a:t>eBrokerage is a digital platform designed to streamline the process of sourcing care services. It is designed to maximise resources and ensure timely, responsive support in meeting LCC’s Care Act duties and assessed needs.</a:t>
            </a:r>
            <a:endParaRPr lang="en-US" dirty="0">
              <a:ea typeface="Calibri"/>
              <a:cs typeface="Calibri"/>
            </a:endParaRPr>
          </a:p>
          <a:p>
            <a:endParaRPr lang="en-GB" sz="2800" dirty="0">
              <a:ea typeface="+mn-lt"/>
              <a:cs typeface="+mn-lt"/>
            </a:endParaRPr>
          </a:p>
          <a:p>
            <a:pPr marL="457200" indent="-457200">
              <a:buFont typeface="Arial"/>
              <a:buChar char="•"/>
            </a:pPr>
            <a:r>
              <a:rPr lang="en-GB" sz="2800" dirty="0">
                <a:ea typeface="+mn-lt"/>
                <a:cs typeface="+mn-lt"/>
              </a:rPr>
              <a:t>This solution is already being successfully used to source Homecare packages across Lancashire, and we are now in process to implement across the Care Home Market.</a:t>
            </a:r>
            <a:endParaRPr lang="en-GB" dirty="0">
              <a:ea typeface="Calibri"/>
              <a:cs typeface="Calibri"/>
            </a:endParaRPr>
          </a:p>
          <a:p>
            <a:endParaRPr lang="en-GB" sz="2800" dirty="0">
              <a:latin typeface="Arial" panose="020B0604020202020204" pitchFamily="34" charset="0"/>
              <a:cs typeface="Arial" panose="020B0604020202020204" pitchFamily="34" charset="0"/>
            </a:endParaRPr>
          </a:p>
        </p:txBody>
      </p:sp>
      <p:pic>
        <p:nvPicPr>
          <p:cNvPr id="7" name="Picture 6" descr="Magnifying glass and question mark">
            <a:extLst>
              <a:ext uri="{FF2B5EF4-FFF2-40B4-BE49-F238E27FC236}">
                <a16:creationId xmlns:a16="http://schemas.microsoft.com/office/drawing/2014/main" id="{EFA8293E-7E2B-17C2-D138-ACBBDAC946B8}"/>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2000"/>
                    </a14:imgEffect>
                  </a14:imgLayer>
                </a14:imgProps>
              </a:ext>
            </a:extLst>
          </a:blip>
          <a:stretch>
            <a:fillRect/>
          </a:stretch>
        </p:blipFill>
        <p:spPr>
          <a:xfrm>
            <a:off x="8820935" y="1372174"/>
            <a:ext cx="3168000" cy="20568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230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65127-56D7-9CD8-730E-831DF70C5D32}"/>
              </a:ext>
            </a:extLst>
          </p:cNvPr>
          <p:cNvSpPr>
            <a:spLocks noGrp="1"/>
          </p:cNvSpPr>
          <p:nvPr>
            <p:ph type="title"/>
          </p:nvPr>
        </p:nvSpPr>
        <p:spPr/>
        <p:txBody>
          <a:bodyPr/>
          <a:lstStyle/>
          <a:p>
            <a:pPr algn="ctr"/>
            <a:r>
              <a:rPr lang="en-US" dirty="0"/>
              <a:t> </a:t>
            </a:r>
            <a:r>
              <a:rPr lang="en-US" u="sng" dirty="0">
                <a:ea typeface="Calibri"/>
                <a:cs typeface="Arial"/>
              </a:rPr>
              <a:t>Key Benefits</a:t>
            </a:r>
            <a:br>
              <a:rPr lang="en-US" dirty="0">
                <a:ea typeface="Calibri"/>
                <a:cs typeface="Arial"/>
              </a:rPr>
            </a:br>
            <a:endParaRPr lang="en-GB" dirty="0"/>
          </a:p>
        </p:txBody>
      </p:sp>
      <p:sp>
        <p:nvSpPr>
          <p:cNvPr id="3" name="Content Placeholder 2">
            <a:extLst>
              <a:ext uri="{FF2B5EF4-FFF2-40B4-BE49-F238E27FC236}">
                <a16:creationId xmlns:a16="http://schemas.microsoft.com/office/drawing/2014/main" id="{82376993-9A6F-E83D-3B7C-391CDCF0FF18}"/>
              </a:ext>
            </a:extLst>
          </p:cNvPr>
          <p:cNvSpPr>
            <a:spLocks noGrp="1"/>
          </p:cNvSpPr>
          <p:nvPr>
            <p:ph idx="1"/>
          </p:nvPr>
        </p:nvSpPr>
        <p:spPr>
          <a:xfrm>
            <a:off x="838200" y="1148969"/>
            <a:ext cx="10515600" cy="4812919"/>
          </a:xfrm>
        </p:spPr>
        <p:txBody>
          <a:bodyPr vert="horz" lIns="91440" tIns="45720" rIns="91440" bIns="45720" rtlCol="0" anchor="t">
            <a:normAutofit fontScale="77500" lnSpcReduction="20000"/>
          </a:bodyPr>
          <a:lstStyle/>
          <a:p>
            <a:pPr marL="285750" indent="-285750">
              <a:lnSpc>
                <a:spcPct val="120000"/>
              </a:lnSpc>
              <a:buFont typeface="Arial"/>
              <a:buChar char="•"/>
            </a:pPr>
            <a:r>
              <a:rPr lang="en-GB">
                <a:ea typeface="Calibri"/>
                <a:cs typeface="Calibri"/>
              </a:rPr>
              <a:t>Multiple contacts </a:t>
            </a:r>
            <a:r>
              <a:rPr lang="en-GB" dirty="0">
                <a:ea typeface="Calibri"/>
                <a:cs typeface="Calibri"/>
              </a:rPr>
              <a:t>through a single account</a:t>
            </a:r>
            <a:endParaRPr lang="en-US" dirty="0">
              <a:ea typeface="Calibri"/>
              <a:cs typeface="Calibri"/>
            </a:endParaRPr>
          </a:p>
          <a:p>
            <a:pPr marL="285750" indent="-285750">
              <a:lnSpc>
                <a:spcPct val="120000"/>
              </a:lnSpc>
              <a:buFont typeface="Arial"/>
              <a:buChar char="•"/>
            </a:pPr>
            <a:r>
              <a:rPr lang="en-GB" dirty="0">
                <a:ea typeface="Calibri"/>
                <a:cs typeface="Calibri"/>
              </a:rPr>
              <a:t>Web-based platform – no software installation required</a:t>
            </a:r>
            <a:endParaRPr lang="en-US" dirty="0">
              <a:ea typeface="Calibri"/>
              <a:cs typeface="Calibri"/>
            </a:endParaRPr>
          </a:p>
          <a:p>
            <a:pPr marL="285750" indent="-285750">
              <a:lnSpc>
                <a:spcPct val="120000"/>
              </a:lnSpc>
              <a:buFont typeface="Arial"/>
              <a:buChar char="•"/>
            </a:pPr>
            <a:r>
              <a:rPr lang="en-GB" dirty="0">
                <a:ea typeface="Calibri"/>
                <a:cs typeface="Calibri"/>
              </a:rPr>
              <a:t>All offers and referrals consolidated into one system</a:t>
            </a:r>
          </a:p>
          <a:p>
            <a:pPr marL="285750" indent="-285750">
              <a:lnSpc>
                <a:spcPct val="120000"/>
              </a:lnSpc>
              <a:buFont typeface="Arial"/>
              <a:buChar char="•"/>
            </a:pPr>
            <a:r>
              <a:rPr lang="en-GB" dirty="0">
                <a:ea typeface="Calibri"/>
                <a:cs typeface="Calibri"/>
              </a:rPr>
              <a:t>User-friendly interface</a:t>
            </a:r>
            <a:endParaRPr lang="en-US" dirty="0">
              <a:ea typeface="Calibri"/>
              <a:cs typeface="Calibri"/>
            </a:endParaRPr>
          </a:p>
          <a:p>
            <a:pPr marL="285750" indent="-285750">
              <a:lnSpc>
                <a:spcPct val="120000"/>
              </a:lnSpc>
              <a:buFont typeface="Arial"/>
              <a:buChar char="•"/>
            </a:pPr>
            <a:r>
              <a:rPr lang="en-GB" dirty="0">
                <a:ea typeface="Calibri"/>
                <a:cs typeface="Calibri"/>
              </a:rPr>
              <a:t>Enhanced communication throughout the process</a:t>
            </a:r>
            <a:endParaRPr lang="en-US" dirty="0">
              <a:ea typeface="Calibri"/>
              <a:cs typeface="Calibri"/>
            </a:endParaRPr>
          </a:p>
          <a:p>
            <a:pPr marL="285750" indent="-285750">
              <a:lnSpc>
                <a:spcPct val="120000"/>
              </a:lnSpc>
              <a:buFont typeface="Arial"/>
              <a:buChar char="•"/>
            </a:pPr>
            <a:r>
              <a:rPr lang="en-GB" dirty="0">
                <a:ea typeface="Calibri"/>
                <a:cs typeface="Calibri"/>
              </a:rPr>
              <a:t>Improved efficiency through reducing manual processes</a:t>
            </a:r>
            <a:endParaRPr lang="en-US" dirty="0">
              <a:ea typeface="Calibri"/>
              <a:cs typeface="Calibri"/>
            </a:endParaRPr>
          </a:p>
          <a:p>
            <a:pPr marL="285750" indent="-285750">
              <a:lnSpc>
                <a:spcPct val="120000"/>
              </a:lnSpc>
              <a:buFont typeface="Arial"/>
              <a:buChar char="•"/>
            </a:pPr>
            <a:r>
              <a:rPr lang="en-GB" dirty="0">
                <a:ea typeface="Calibri"/>
                <a:cs typeface="Calibri"/>
              </a:rPr>
              <a:t>Simplified care package management - new care packages online instantly. Approved care providers receive automated notifications and can submit bids for these packages</a:t>
            </a:r>
            <a:endParaRPr lang="en-US" dirty="0">
              <a:ea typeface="Calibri"/>
              <a:cs typeface="Calibri"/>
            </a:endParaRPr>
          </a:p>
          <a:p>
            <a:pPr marL="285750" indent="-285750">
              <a:lnSpc>
                <a:spcPct val="120000"/>
              </a:lnSpc>
              <a:buFont typeface="Arial"/>
              <a:buChar char="•"/>
            </a:pPr>
            <a:r>
              <a:rPr lang="en-GB" dirty="0">
                <a:ea typeface="Calibri"/>
                <a:cs typeface="Calibri"/>
              </a:rPr>
              <a:t>Enhanced compliance features – Automated record keeping, data security, regulatory reporting and audit trails</a:t>
            </a:r>
          </a:p>
          <a:p>
            <a:pPr marL="285750" indent="-285750">
              <a:lnSpc>
                <a:spcPct val="120000"/>
              </a:lnSpc>
              <a:buFont typeface="Arial"/>
              <a:buChar char="•"/>
            </a:pPr>
            <a:r>
              <a:rPr lang="en-GB" dirty="0">
                <a:ea typeface="Calibri"/>
                <a:cs typeface="Calibri"/>
              </a:rPr>
              <a:t>Comprehensive pre and post live support</a:t>
            </a:r>
          </a:p>
        </p:txBody>
      </p:sp>
    </p:spTree>
    <p:extLst>
      <p:ext uri="{BB962C8B-B14F-4D97-AF65-F5344CB8AC3E}">
        <p14:creationId xmlns:p14="http://schemas.microsoft.com/office/powerpoint/2010/main" val="57935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8">
            <a:extLst>
              <a:ext uri="{FF2B5EF4-FFF2-40B4-BE49-F238E27FC236}">
                <a16:creationId xmlns:a16="http://schemas.microsoft.com/office/drawing/2014/main" id="{A997938B-2FF1-F89F-170F-AA053C45FC2C}"/>
              </a:ext>
            </a:extLst>
          </p:cNvPr>
          <p:cNvGraphicFramePr>
            <a:graphicFrameLocks noGrp="1"/>
          </p:cNvGraphicFramePr>
          <p:nvPr>
            <p:extLst>
              <p:ext uri="{D42A27DB-BD31-4B8C-83A1-F6EECF244321}">
                <p14:modId xmlns:p14="http://schemas.microsoft.com/office/powerpoint/2010/main" val="1333212258"/>
              </p:ext>
            </p:extLst>
          </p:nvPr>
        </p:nvGraphicFramePr>
        <p:xfrm>
          <a:off x="436615" y="1336675"/>
          <a:ext cx="11078177" cy="4082798"/>
        </p:xfrm>
        <a:graphic>
          <a:graphicData uri="http://schemas.openxmlformats.org/drawingml/2006/table">
            <a:tbl>
              <a:tblPr firstRow="1" bandRow="1">
                <a:tableStyleId>{5C22544A-7EE6-4342-B048-85BDC9FD1C3A}</a:tableStyleId>
              </a:tblPr>
              <a:tblGrid>
                <a:gridCol w="7630026">
                  <a:extLst>
                    <a:ext uri="{9D8B030D-6E8A-4147-A177-3AD203B41FA5}">
                      <a16:colId xmlns:a16="http://schemas.microsoft.com/office/drawing/2014/main" val="2717941729"/>
                    </a:ext>
                  </a:extLst>
                </a:gridCol>
                <a:gridCol w="3448151">
                  <a:extLst>
                    <a:ext uri="{9D8B030D-6E8A-4147-A177-3AD203B41FA5}">
                      <a16:colId xmlns:a16="http://schemas.microsoft.com/office/drawing/2014/main" val="2487902327"/>
                    </a:ext>
                  </a:extLst>
                </a:gridCol>
              </a:tblGrid>
              <a:tr h="598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sng" strike="noStrike" kern="1200" cap="none" spc="0" normalizeH="0" baseline="0" noProof="0" dirty="0">
                          <a:ln>
                            <a:noFill/>
                          </a:ln>
                          <a:solidFill>
                            <a:schemeClr val="bg1"/>
                          </a:solidFill>
                          <a:effectLst/>
                          <a:uLnTx/>
                          <a:uFillTx/>
                          <a:latin typeface="Arial"/>
                          <a:ea typeface="+mn-ea"/>
                          <a:cs typeface="Arial"/>
                        </a:rPr>
                        <a:t>Actions</a:t>
                      </a:r>
                    </a:p>
                  </a:txBody>
                  <a:tcPr/>
                </a:tc>
                <a:tc>
                  <a:txBody>
                    <a:bodyPr/>
                    <a:lstStyle/>
                    <a:p>
                      <a:pPr algn="ctr"/>
                      <a:r>
                        <a:rPr lang="en-GB" u="sng" dirty="0">
                          <a:latin typeface="Arial"/>
                          <a:cs typeface="Arial"/>
                        </a:rPr>
                        <a:t>Timescales</a:t>
                      </a:r>
                    </a:p>
                  </a:txBody>
                  <a:tcPr/>
                </a:tc>
                <a:extLst>
                  <a:ext uri="{0D108BD9-81ED-4DB2-BD59-A6C34878D82A}">
                    <a16:rowId xmlns:a16="http://schemas.microsoft.com/office/drawing/2014/main" val="1333430760"/>
                  </a:ext>
                </a:extLst>
              </a:tr>
              <a:tr h="598932">
                <a:tc>
                  <a:txBody>
                    <a:bodyPr/>
                    <a:lstStyle/>
                    <a:p>
                      <a:r>
                        <a:rPr lang="en-GB" dirty="0">
                          <a:latin typeface="Arial"/>
                          <a:cs typeface="Arial"/>
                        </a:rPr>
                        <a:t>UAT 1 – including configuration of package request requirements</a:t>
                      </a:r>
                      <a:endParaRPr lang="en-GB" dirty="0" err="1">
                        <a:latin typeface="Arial"/>
                        <a:cs typeface="Arial"/>
                      </a:endParaRPr>
                    </a:p>
                  </a:txBody>
                  <a:tcPr/>
                </a:tc>
                <a:tc>
                  <a:txBody>
                    <a:bodyPr/>
                    <a:lstStyle/>
                    <a:p>
                      <a:pPr algn="ctr"/>
                      <a:r>
                        <a:rPr lang="en-GB" dirty="0">
                          <a:latin typeface="Arial"/>
                          <a:cs typeface="Arial"/>
                        </a:rPr>
                        <a:t>June - July </a:t>
                      </a:r>
                    </a:p>
                  </a:txBody>
                  <a:tcPr/>
                </a:tc>
                <a:extLst>
                  <a:ext uri="{0D108BD9-81ED-4DB2-BD59-A6C34878D82A}">
                    <a16:rowId xmlns:a16="http://schemas.microsoft.com/office/drawing/2014/main" val="1839679116"/>
                  </a:ext>
                </a:extLst>
              </a:tr>
              <a:tr h="598932">
                <a:tc>
                  <a:txBody>
                    <a:bodyPr/>
                    <a:lstStyle/>
                    <a:p>
                      <a:pPr lvl="0">
                        <a:buNone/>
                      </a:pPr>
                      <a:r>
                        <a:rPr lang="en-GB" dirty="0">
                          <a:latin typeface="Arial"/>
                          <a:cs typeface="Arial"/>
                        </a:rPr>
                        <a:t>Data collection form (next slide)</a:t>
                      </a:r>
                    </a:p>
                  </a:txBody>
                  <a:tcPr/>
                </a:tc>
                <a:tc>
                  <a:txBody>
                    <a:bodyPr/>
                    <a:lstStyle/>
                    <a:p>
                      <a:pPr lvl="0" algn="ctr">
                        <a:buNone/>
                      </a:pPr>
                      <a:r>
                        <a:rPr lang="en-GB" dirty="0">
                          <a:latin typeface="Arial"/>
                          <a:cs typeface="Arial"/>
                        </a:rPr>
                        <a:t>Issue next week, return by end of July</a:t>
                      </a:r>
                    </a:p>
                  </a:txBody>
                  <a:tcPr/>
                </a:tc>
                <a:extLst>
                  <a:ext uri="{0D108BD9-81ED-4DB2-BD59-A6C34878D82A}">
                    <a16:rowId xmlns:a16="http://schemas.microsoft.com/office/drawing/2014/main" val="2499611075"/>
                  </a:ext>
                </a:extLst>
              </a:tr>
              <a:tr h="562358">
                <a:tc>
                  <a:txBody>
                    <a:bodyPr/>
                    <a:lstStyle/>
                    <a:p>
                      <a:pPr marL="0" marR="0" lvl="0" indent="0" algn="l" rtl="0" eaLnBrk="1" fontAlgn="auto" latinLnBrk="0" hangingPunct="1">
                        <a:lnSpc>
                          <a:spcPct val="100000"/>
                        </a:lnSpc>
                        <a:spcBef>
                          <a:spcPts val="0"/>
                        </a:spcBef>
                        <a:spcAft>
                          <a:spcPts val="0"/>
                        </a:spcAft>
                        <a:buClrTx/>
                        <a:buSzTx/>
                        <a:buFontTx/>
                        <a:buNone/>
                      </a:pPr>
                      <a:r>
                        <a:rPr lang="en-GB" sz="1800" b="0" i="0" u="none" strike="noStrike" kern="1200" cap="none" spc="0" normalizeH="0" baseline="0" noProof="0" dirty="0">
                          <a:ln>
                            <a:noFill/>
                          </a:ln>
                          <a:solidFill>
                            <a:prstClr val="black"/>
                          </a:solidFill>
                          <a:effectLst/>
                          <a:uLnTx/>
                          <a:uFillTx/>
                          <a:latin typeface="Arial"/>
                          <a:ea typeface="+mn-ea"/>
                          <a:cs typeface="Arial"/>
                        </a:rPr>
                        <a:t>UAT 2 (Provider Testing) (2x2hr sessions x1 in person, x1 virtual)</a:t>
                      </a:r>
                      <a:endParaRPr lang="en-GB" dirty="0">
                        <a:latin typeface="Arial" panose="020B0604020202020204" pitchFamily="34" charset="0"/>
                        <a:cs typeface="Arial" panose="020B0604020202020204" pitchFamily="34" charset="0"/>
                      </a:endParaRPr>
                    </a:p>
                  </a:txBody>
                  <a:tcPr/>
                </a:tc>
                <a:tc>
                  <a:txBody>
                    <a:bodyPr/>
                    <a:lstStyle/>
                    <a:p>
                      <a:pPr algn="ctr"/>
                      <a:r>
                        <a:rPr lang="en-GB" dirty="0">
                          <a:latin typeface="Arial"/>
                          <a:cs typeface="Arial"/>
                        </a:rPr>
                        <a:t>End of July </a:t>
                      </a:r>
                    </a:p>
                  </a:txBody>
                  <a:tcPr/>
                </a:tc>
                <a:extLst>
                  <a:ext uri="{0D108BD9-81ED-4DB2-BD59-A6C34878D82A}">
                    <a16:rowId xmlns:a16="http://schemas.microsoft.com/office/drawing/2014/main" val="3716420089"/>
                  </a:ext>
                </a:extLst>
              </a:tr>
              <a:tr h="484632">
                <a:tc>
                  <a:txBody>
                    <a:bodyPr/>
                    <a:lstStyle/>
                    <a:p>
                      <a:r>
                        <a:rPr lang="en-GB" dirty="0">
                          <a:latin typeface="Arial"/>
                          <a:cs typeface="Arial"/>
                        </a:rPr>
                        <a:t>Provider Training (x4 available sessions – </a:t>
                      </a:r>
                      <a:r>
                        <a:rPr lang="en-GB" dirty="0" err="1">
                          <a:latin typeface="Arial"/>
                          <a:cs typeface="Arial"/>
                        </a:rPr>
                        <a:t>approx</a:t>
                      </a:r>
                      <a:r>
                        <a:rPr lang="en-GB" dirty="0">
                          <a:latin typeface="Arial"/>
                          <a:cs typeface="Arial"/>
                        </a:rPr>
                        <a:t> 1 hour) virtual</a:t>
                      </a:r>
                      <a:endParaRPr lang="en-GB" dirty="0">
                        <a:latin typeface="Arial" panose="020B0604020202020204" pitchFamily="34" charset="0"/>
                        <a:cs typeface="Arial" panose="020B0604020202020204" pitchFamily="34" charset="0"/>
                      </a:endParaRPr>
                    </a:p>
                  </a:txBody>
                  <a:tcPr/>
                </a:tc>
                <a:tc>
                  <a:txBody>
                    <a:bodyPr/>
                    <a:lstStyle/>
                    <a:p>
                      <a:pPr algn="ctr"/>
                      <a:r>
                        <a:rPr lang="en-GB" dirty="0">
                          <a:latin typeface="Arial"/>
                          <a:cs typeface="Arial"/>
                        </a:rPr>
                        <a:t>September</a:t>
                      </a:r>
                    </a:p>
                  </a:txBody>
                  <a:tcPr/>
                </a:tc>
                <a:extLst>
                  <a:ext uri="{0D108BD9-81ED-4DB2-BD59-A6C34878D82A}">
                    <a16:rowId xmlns:a16="http://schemas.microsoft.com/office/drawing/2014/main" val="3371106095"/>
                  </a:ext>
                </a:extLst>
              </a:tr>
              <a:tr h="598932">
                <a:tc>
                  <a:txBody>
                    <a:bodyPr/>
                    <a:lstStyle/>
                    <a:p>
                      <a:pPr lvl="0">
                        <a:buNone/>
                      </a:pPr>
                      <a:r>
                        <a:rPr lang="en-GB" dirty="0">
                          <a:latin typeface="Arial"/>
                          <a:cs typeface="Arial"/>
                        </a:rPr>
                        <a:t>Providers registering on system (post training)</a:t>
                      </a:r>
                    </a:p>
                  </a:txBody>
                  <a:tcPr/>
                </a:tc>
                <a:tc>
                  <a:txBody>
                    <a:bodyPr/>
                    <a:lstStyle/>
                    <a:p>
                      <a:pPr lvl="0" algn="ctr">
                        <a:buNone/>
                      </a:pPr>
                      <a:r>
                        <a:rPr lang="en-GB" dirty="0">
                          <a:latin typeface="Arial"/>
                          <a:cs typeface="Arial"/>
                        </a:rPr>
                        <a:t>September (2 week window)</a:t>
                      </a:r>
                    </a:p>
                  </a:txBody>
                  <a:tcPr/>
                </a:tc>
                <a:extLst>
                  <a:ext uri="{0D108BD9-81ED-4DB2-BD59-A6C34878D82A}">
                    <a16:rowId xmlns:a16="http://schemas.microsoft.com/office/drawing/2014/main" val="3213076175"/>
                  </a:ext>
                </a:extLst>
              </a:tr>
              <a:tr h="598932">
                <a:tc>
                  <a:txBody>
                    <a:bodyPr/>
                    <a:lstStyle/>
                    <a:p>
                      <a:r>
                        <a:rPr lang="en-GB" dirty="0">
                          <a:latin typeface="Arial"/>
                          <a:cs typeface="Arial"/>
                        </a:rPr>
                        <a:t>Go live – system implementation</a:t>
                      </a:r>
                    </a:p>
                  </a:txBody>
                  <a:tcPr/>
                </a:tc>
                <a:tc>
                  <a:txBody>
                    <a:bodyPr/>
                    <a:lstStyle/>
                    <a:p>
                      <a:pPr algn="ctr"/>
                      <a:r>
                        <a:rPr lang="en-GB" dirty="0">
                          <a:latin typeface="Arial"/>
                          <a:cs typeface="Arial"/>
                        </a:rPr>
                        <a:t>1st week October</a:t>
                      </a:r>
                    </a:p>
                  </a:txBody>
                  <a:tcPr/>
                </a:tc>
                <a:extLst>
                  <a:ext uri="{0D108BD9-81ED-4DB2-BD59-A6C34878D82A}">
                    <a16:rowId xmlns:a16="http://schemas.microsoft.com/office/drawing/2014/main" val="1975600079"/>
                  </a:ext>
                </a:extLst>
              </a:tr>
            </a:tbl>
          </a:graphicData>
        </a:graphic>
      </p:graphicFrame>
      <p:sp>
        <p:nvSpPr>
          <p:cNvPr id="4" name="Title 3">
            <a:extLst>
              <a:ext uri="{FF2B5EF4-FFF2-40B4-BE49-F238E27FC236}">
                <a16:creationId xmlns:a16="http://schemas.microsoft.com/office/drawing/2014/main" id="{77EC3293-368B-5D67-CA8A-6FCC367E0437}"/>
              </a:ext>
            </a:extLst>
          </p:cNvPr>
          <p:cNvSpPr>
            <a:spLocks noGrp="1"/>
          </p:cNvSpPr>
          <p:nvPr>
            <p:ph type="title"/>
          </p:nvPr>
        </p:nvSpPr>
        <p:spPr>
          <a:xfrm>
            <a:off x="838200" y="277127"/>
            <a:ext cx="10515600" cy="523236"/>
          </a:xfrm>
        </p:spPr>
        <p:txBody>
          <a:bodyPr>
            <a:normAutofit fontScale="90000"/>
          </a:bodyPr>
          <a:lstStyle/>
          <a:p>
            <a:pPr algn="ctr"/>
            <a:r>
              <a:rPr lang="en-GB" u="sng" dirty="0"/>
              <a:t>Next Steps</a:t>
            </a:r>
          </a:p>
        </p:txBody>
      </p:sp>
    </p:spTree>
    <p:extLst>
      <p:ext uri="{BB962C8B-B14F-4D97-AF65-F5344CB8AC3E}">
        <p14:creationId xmlns:p14="http://schemas.microsoft.com/office/powerpoint/2010/main" val="405115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4558-3F59-EEBE-6540-96942A4973D5}"/>
              </a:ext>
            </a:extLst>
          </p:cNvPr>
          <p:cNvSpPr>
            <a:spLocks noGrp="1"/>
          </p:cNvSpPr>
          <p:nvPr>
            <p:ph type="title"/>
          </p:nvPr>
        </p:nvSpPr>
        <p:spPr>
          <a:xfrm>
            <a:off x="214044" y="149369"/>
            <a:ext cx="11673156" cy="641742"/>
          </a:xfrm>
        </p:spPr>
        <p:txBody>
          <a:bodyPr>
            <a:normAutofit/>
          </a:bodyPr>
          <a:lstStyle/>
          <a:p>
            <a:r>
              <a:rPr lang="en-GB" sz="3200" dirty="0">
                <a:latin typeface="Arial"/>
                <a:cs typeface="Arial"/>
              </a:rPr>
              <a:t>Care Home &amp; Nursing Home Information Form</a:t>
            </a:r>
            <a:endParaRPr lang="en-GB" sz="3200" dirty="0">
              <a:latin typeface="Arial" panose="020B0604020202020204" pitchFamily="34" charset="0"/>
              <a:cs typeface="Arial" panose="020B0604020202020204" pitchFamily="34" charset="0"/>
            </a:endParaRPr>
          </a:p>
        </p:txBody>
      </p:sp>
      <p:sp>
        <p:nvSpPr>
          <p:cNvPr id="16" name="Content Placeholder 15">
            <a:extLst>
              <a:ext uri="{FF2B5EF4-FFF2-40B4-BE49-F238E27FC236}">
                <a16:creationId xmlns:a16="http://schemas.microsoft.com/office/drawing/2014/main" id="{EA01A406-F5FE-17D6-F6C7-C444CFCDA0B7}"/>
              </a:ext>
            </a:extLst>
          </p:cNvPr>
          <p:cNvSpPr>
            <a:spLocks noGrp="1"/>
          </p:cNvSpPr>
          <p:nvPr>
            <p:ph idx="1"/>
          </p:nvPr>
        </p:nvSpPr>
        <p:spPr>
          <a:xfrm>
            <a:off x="376989" y="2296861"/>
            <a:ext cx="2675022" cy="4020385"/>
          </a:xfrm>
        </p:spPr>
        <p:txBody>
          <a:bodyPr vert="horz" lIns="91440" tIns="45720" rIns="91440" bIns="45720" rtlCol="0" anchor="t">
            <a:normAutofit fontScale="55000" lnSpcReduction="20000"/>
          </a:bodyPr>
          <a:lstStyle/>
          <a:p>
            <a:pPr>
              <a:buNone/>
            </a:pPr>
            <a:r>
              <a:rPr lang="en-US" b="1" dirty="0"/>
              <a:t>Types of Care Provided</a:t>
            </a:r>
          </a:p>
          <a:p>
            <a:pPr>
              <a:buFont typeface="Arial"/>
              <a:buChar char="•"/>
            </a:pPr>
            <a:r>
              <a:rPr lang="en-US" dirty="0">
                <a:ea typeface="+mn-lt"/>
                <a:cs typeface="+mn-lt"/>
              </a:rPr>
              <a:t>☐ Residential Care</a:t>
            </a:r>
            <a:endParaRPr lang="en-GB" dirty="0"/>
          </a:p>
          <a:p>
            <a:pPr>
              <a:buFont typeface="Arial"/>
              <a:buChar char="•"/>
            </a:pPr>
            <a:r>
              <a:rPr lang="en-US" dirty="0">
                <a:ea typeface="+mn-lt"/>
                <a:cs typeface="+mn-lt"/>
              </a:rPr>
              <a:t>☐ Nursing Care</a:t>
            </a:r>
            <a:endParaRPr lang="en-GB" dirty="0"/>
          </a:p>
          <a:p>
            <a:pPr>
              <a:buFont typeface="Arial"/>
              <a:buChar char="•"/>
            </a:pPr>
            <a:r>
              <a:rPr lang="en-US" dirty="0">
                <a:ea typeface="+mn-lt"/>
                <a:cs typeface="+mn-lt"/>
              </a:rPr>
              <a:t>☐ Dementia Care</a:t>
            </a:r>
            <a:endParaRPr lang="en-GB" dirty="0"/>
          </a:p>
          <a:p>
            <a:pPr>
              <a:buFont typeface="Arial"/>
              <a:buChar char="•"/>
            </a:pPr>
            <a:r>
              <a:rPr lang="en-US" dirty="0">
                <a:ea typeface="+mn-lt"/>
                <a:cs typeface="+mn-lt"/>
              </a:rPr>
              <a:t>☐ Short Break</a:t>
            </a:r>
            <a:endParaRPr lang="en-GB" dirty="0"/>
          </a:p>
          <a:p>
            <a:pPr>
              <a:buFont typeface="Arial"/>
              <a:buChar char="•"/>
            </a:pPr>
            <a:r>
              <a:rPr lang="en-US" dirty="0">
                <a:ea typeface="+mn-lt"/>
                <a:cs typeface="+mn-lt"/>
              </a:rPr>
              <a:t>☐ Palliative/End-of-Life Care</a:t>
            </a:r>
            <a:endParaRPr lang="en-GB" dirty="0"/>
          </a:p>
          <a:p>
            <a:pPr>
              <a:buFont typeface="Arial"/>
              <a:buChar char="•"/>
            </a:pPr>
            <a:r>
              <a:rPr lang="en-US" dirty="0">
                <a:ea typeface="+mn-lt"/>
                <a:cs typeface="+mn-lt"/>
              </a:rPr>
              <a:t>☐ Mental Health Support</a:t>
            </a:r>
            <a:endParaRPr lang="en-GB" dirty="0"/>
          </a:p>
          <a:p>
            <a:pPr>
              <a:buFont typeface="Arial"/>
              <a:buChar char="•"/>
            </a:pPr>
            <a:r>
              <a:rPr lang="en-US" dirty="0">
                <a:ea typeface="+mn-lt"/>
                <a:cs typeface="+mn-lt"/>
              </a:rPr>
              <a:t>☐ Physical Disability Support</a:t>
            </a:r>
            <a:endParaRPr lang="en-GB" dirty="0"/>
          </a:p>
          <a:p>
            <a:pPr>
              <a:buFont typeface="Arial"/>
              <a:buChar char="•"/>
            </a:pPr>
            <a:r>
              <a:rPr lang="en-US" dirty="0">
                <a:ea typeface="+mn-lt"/>
                <a:cs typeface="+mn-lt"/>
              </a:rPr>
              <a:t>☐ Learning Disability Support</a:t>
            </a:r>
            <a:endParaRPr lang="en-GB" dirty="0"/>
          </a:p>
          <a:p>
            <a:pPr>
              <a:buFont typeface="Arial"/>
              <a:buChar char="•"/>
            </a:pPr>
            <a:r>
              <a:rPr lang="en-US" dirty="0">
                <a:ea typeface="+mn-lt"/>
                <a:cs typeface="+mn-lt"/>
              </a:rPr>
              <a:t>☐ Rehabilitation Services</a:t>
            </a:r>
            <a:endParaRPr lang="en-GB" dirty="0"/>
          </a:p>
          <a:p>
            <a:pPr>
              <a:buFont typeface="Arial"/>
              <a:buChar char="•"/>
            </a:pPr>
            <a:r>
              <a:rPr lang="en-US" dirty="0">
                <a:ea typeface="+mn-lt"/>
                <a:cs typeface="+mn-lt"/>
              </a:rPr>
              <a:t>☐ Other (please specify): ____________________</a:t>
            </a:r>
            <a:endParaRPr lang="en-GB" dirty="0">
              <a:ea typeface="Calibri"/>
              <a:cs typeface="Calibri"/>
            </a:endParaRPr>
          </a:p>
        </p:txBody>
      </p:sp>
      <p:sp>
        <p:nvSpPr>
          <p:cNvPr id="19" name="TextBox 18">
            <a:extLst>
              <a:ext uri="{FF2B5EF4-FFF2-40B4-BE49-F238E27FC236}">
                <a16:creationId xmlns:a16="http://schemas.microsoft.com/office/drawing/2014/main" id="{691E76C8-54CC-7257-8FB9-D03F1BF049D2}"/>
              </a:ext>
            </a:extLst>
          </p:cNvPr>
          <p:cNvSpPr txBox="1"/>
          <p:nvPr/>
        </p:nvSpPr>
        <p:spPr>
          <a:xfrm>
            <a:off x="4441658" y="2165684"/>
            <a:ext cx="2887578" cy="3647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Specialist Services Available</a:t>
            </a:r>
          </a:p>
          <a:p>
            <a:pPr marL="285750" indent="-285750">
              <a:buFont typeface="Arial"/>
              <a:buChar char="•"/>
            </a:pPr>
            <a:r>
              <a:rPr lang="en-US" sz="1500" dirty="0">
                <a:ea typeface="+mn-lt"/>
                <a:cs typeface="+mn-lt"/>
              </a:rPr>
              <a:t>☐ Acquired Brain Injury</a:t>
            </a:r>
            <a:endParaRPr lang="en-GB" sz="1500" dirty="0">
              <a:ea typeface="+mn-lt"/>
              <a:cs typeface="+mn-lt"/>
            </a:endParaRPr>
          </a:p>
          <a:p>
            <a:pPr marL="285750" indent="-285750">
              <a:buFont typeface="Arial"/>
              <a:buChar char="•"/>
            </a:pPr>
            <a:r>
              <a:rPr lang="en-US" sz="1500" dirty="0">
                <a:ea typeface="+mn-lt"/>
                <a:cs typeface="+mn-lt"/>
              </a:rPr>
              <a:t>☐ Alcohol Dependency</a:t>
            </a:r>
            <a:endParaRPr lang="en-GB" sz="1500" dirty="0">
              <a:ea typeface="+mn-lt"/>
              <a:cs typeface="+mn-lt"/>
            </a:endParaRPr>
          </a:p>
          <a:p>
            <a:pPr marL="285750" indent="-285750">
              <a:buFont typeface="Arial"/>
              <a:buChar char="•"/>
            </a:pPr>
            <a:r>
              <a:rPr lang="en-US" sz="1500" dirty="0">
                <a:ea typeface="+mn-lt"/>
                <a:cs typeface="+mn-lt"/>
              </a:rPr>
              <a:t>☐ Ao2</a:t>
            </a:r>
            <a:endParaRPr lang="en-GB" sz="1500" dirty="0">
              <a:ea typeface="+mn-lt"/>
              <a:cs typeface="+mn-lt"/>
            </a:endParaRPr>
          </a:p>
          <a:p>
            <a:pPr marL="285750" indent="-285750">
              <a:buFont typeface="Arial"/>
              <a:buChar char="•"/>
            </a:pPr>
            <a:r>
              <a:rPr lang="en-US" sz="1500" dirty="0">
                <a:ea typeface="+mn-lt"/>
                <a:cs typeface="+mn-lt"/>
              </a:rPr>
              <a:t>☐ Bariatric</a:t>
            </a:r>
            <a:endParaRPr lang="en-GB" sz="1500" dirty="0">
              <a:ea typeface="+mn-lt"/>
              <a:cs typeface="+mn-lt"/>
            </a:endParaRPr>
          </a:p>
          <a:p>
            <a:pPr marL="285750" indent="-285750">
              <a:buFont typeface="Arial"/>
              <a:buChar char="•"/>
            </a:pPr>
            <a:r>
              <a:rPr lang="en-US" sz="1500" dirty="0">
                <a:ea typeface="+mn-lt"/>
                <a:cs typeface="+mn-lt"/>
              </a:rPr>
              <a:t>☐ Disinhibited Behaviors </a:t>
            </a:r>
          </a:p>
          <a:p>
            <a:pPr marL="285750" indent="-285750">
              <a:buFont typeface="Arial"/>
              <a:buChar char="•"/>
            </a:pPr>
            <a:r>
              <a:rPr lang="en-US" sz="1500" dirty="0">
                <a:ea typeface="+mn-lt"/>
                <a:cs typeface="+mn-lt"/>
              </a:rPr>
              <a:t>☐ Gender Specific Unit</a:t>
            </a:r>
            <a:endParaRPr lang="en-GB" sz="1500" dirty="0">
              <a:ea typeface="+mn-lt"/>
              <a:cs typeface="+mn-lt"/>
            </a:endParaRPr>
          </a:p>
          <a:p>
            <a:pPr marL="285750" indent="-285750">
              <a:buFont typeface="Arial"/>
              <a:buChar char="•"/>
            </a:pPr>
            <a:r>
              <a:rPr lang="en-US" sz="1500" dirty="0">
                <a:ea typeface="+mn-lt"/>
                <a:cs typeface="+mn-lt"/>
              </a:rPr>
              <a:t>☐ Hoist</a:t>
            </a:r>
            <a:endParaRPr lang="en-GB" sz="1500" dirty="0">
              <a:ea typeface="+mn-lt"/>
              <a:cs typeface="+mn-lt"/>
            </a:endParaRPr>
          </a:p>
          <a:p>
            <a:pPr marL="285750" indent="-285750">
              <a:buFont typeface="Arial"/>
              <a:buChar char="•"/>
            </a:pPr>
            <a:r>
              <a:rPr lang="en-US" sz="1500" dirty="0">
                <a:ea typeface="+mn-lt"/>
                <a:cs typeface="+mn-lt"/>
              </a:rPr>
              <a:t>☐ NG Tube</a:t>
            </a:r>
            <a:endParaRPr lang="en-GB" sz="1500" dirty="0">
              <a:ea typeface="+mn-lt"/>
              <a:cs typeface="+mn-lt"/>
            </a:endParaRPr>
          </a:p>
          <a:p>
            <a:pPr marL="285750" indent="-285750">
              <a:buFont typeface="Arial"/>
              <a:buChar char="•"/>
            </a:pPr>
            <a:r>
              <a:rPr lang="en-US" sz="1500" dirty="0">
                <a:ea typeface="+mn-lt"/>
                <a:cs typeface="+mn-lt"/>
              </a:rPr>
              <a:t>☐ Under 65</a:t>
            </a:r>
            <a:endParaRPr lang="en-GB" sz="1500" dirty="0">
              <a:ea typeface="+mn-lt"/>
              <a:cs typeface="+mn-lt"/>
            </a:endParaRPr>
          </a:p>
          <a:p>
            <a:pPr marL="285750" indent="-285750">
              <a:buFont typeface="Arial"/>
              <a:buChar char="•"/>
            </a:pPr>
            <a:r>
              <a:rPr lang="en-US" sz="1500" dirty="0">
                <a:ea typeface="+mn-lt"/>
                <a:cs typeface="+mn-lt"/>
              </a:rPr>
              <a:t>☐ PEG Fed</a:t>
            </a:r>
            <a:endParaRPr lang="en-GB" sz="1500" dirty="0">
              <a:ea typeface="+mn-lt"/>
              <a:cs typeface="+mn-lt"/>
            </a:endParaRPr>
          </a:p>
          <a:p>
            <a:pPr marL="285750" indent="-285750">
              <a:buFont typeface="Arial"/>
              <a:buChar char="•"/>
            </a:pPr>
            <a:r>
              <a:rPr lang="en-US" sz="1500" dirty="0">
                <a:ea typeface="+mn-lt"/>
                <a:cs typeface="+mn-lt"/>
              </a:rPr>
              <a:t>☐ Substance Misuse</a:t>
            </a:r>
            <a:endParaRPr lang="en-GB" sz="1500" dirty="0">
              <a:ea typeface="+mn-lt"/>
              <a:cs typeface="+mn-lt"/>
            </a:endParaRPr>
          </a:p>
          <a:p>
            <a:pPr marL="285750" indent="-285750">
              <a:buFont typeface="Arial"/>
              <a:buChar char="•"/>
            </a:pPr>
            <a:r>
              <a:rPr lang="en-US" sz="1500" dirty="0">
                <a:ea typeface="+mn-lt"/>
                <a:cs typeface="+mn-lt"/>
              </a:rPr>
              <a:t>☐ VAC therapy</a:t>
            </a:r>
            <a:endParaRPr lang="en-GB" sz="1500" dirty="0">
              <a:ea typeface="+mn-lt"/>
              <a:cs typeface="+mn-lt"/>
            </a:endParaRPr>
          </a:p>
          <a:p>
            <a:pPr marL="285750" indent="-285750">
              <a:buFont typeface="Arial"/>
              <a:buChar char="•"/>
            </a:pPr>
            <a:r>
              <a:rPr lang="en-US" sz="1500" dirty="0">
                <a:ea typeface="+mn-lt"/>
                <a:cs typeface="+mn-lt"/>
              </a:rPr>
              <a:t>☐ Syringe Driver</a:t>
            </a:r>
            <a:endParaRPr lang="en-GB" sz="1500" dirty="0">
              <a:ea typeface="+mn-lt"/>
              <a:cs typeface="+mn-lt"/>
            </a:endParaRPr>
          </a:p>
          <a:p>
            <a:pPr algn="l"/>
            <a:endParaRPr lang="en-GB" dirty="0">
              <a:ea typeface="Calibri"/>
              <a:cs typeface="Calibri"/>
            </a:endParaRPr>
          </a:p>
        </p:txBody>
      </p:sp>
      <p:sp>
        <p:nvSpPr>
          <p:cNvPr id="20" name="TextBox 19">
            <a:extLst>
              <a:ext uri="{FF2B5EF4-FFF2-40B4-BE49-F238E27FC236}">
                <a16:creationId xmlns:a16="http://schemas.microsoft.com/office/drawing/2014/main" id="{30571A65-0AB7-CD24-B54E-6B8BCA4C0836}"/>
              </a:ext>
            </a:extLst>
          </p:cNvPr>
          <p:cNvSpPr txBox="1"/>
          <p:nvPr/>
        </p:nvSpPr>
        <p:spPr>
          <a:xfrm>
            <a:off x="8806073" y="2296861"/>
            <a:ext cx="3188368" cy="29084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Fac</a:t>
            </a:r>
            <a:r>
              <a:rPr lang="en-US" sz="1500" dirty="0"/>
              <a:t>ilities and Amenities</a:t>
            </a:r>
            <a:endParaRPr lang="en-US" sz="1500" dirty="0">
              <a:ea typeface="Calibri"/>
              <a:cs typeface="Calibri"/>
            </a:endParaRPr>
          </a:p>
          <a:p>
            <a:pPr marL="285750" indent="-285750">
              <a:buFont typeface="Arial"/>
              <a:buChar char="•"/>
            </a:pPr>
            <a:r>
              <a:rPr lang="en-US" sz="1500" dirty="0">
                <a:ea typeface="+mn-lt"/>
                <a:cs typeface="+mn-lt"/>
              </a:rPr>
              <a:t>☐ En-suite Rooms</a:t>
            </a:r>
            <a:endParaRPr lang="en-GB" sz="1500" dirty="0">
              <a:ea typeface="Calibri"/>
              <a:cs typeface="Calibri"/>
            </a:endParaRPr>
          </a:p>
          <a:p>
            <a:pPr marL="285750" indent="-285750">
              <a:buFont typeface="Arial"/>
              <a:buChar char="•"/>
            </a:pPr>
            <a:r>
              <a:rPr lang="en-US" sz="1500" dirty="0">
                <a:ea typeface="+mn-lt"/>
                <a:cs typeface="+mn-lt"/>
              </a:rPr>
              <a:t>☐ Garden/Outdoor Space</a:t>
            </a:r>
            <a:endParaRPr lang="en-GB" sz="1500" dirty="0">
              <a:ea typeface="Calibri"/>
              <a:cs typeface="Calibri"/>
            </a:endParaRPr>
          </a:p>
          <a:p>
            <a:pPr marL="285750" indent="-285750">
              <a:buFont typeface="Arial"/>
              <a:buChar char="•"/>
            </a:pPr>
            <a:r>
              <a:rPr lang="en-US" sz="1500" dirty="0">
                <a:ea typeface="+mn-lt"/>
                <a:cs typeface="+mn-lt"/>
              </a:rPr>
              <a:t>☐ Communal Lounges</a:t>
            </a:r>
            <a:endParaRPr lang="en-GB" sz="1500" dirty="0">
              <a:ea typeface="Calibri"/>
              <a:cs typeface="Calibri"/>
            </a:endParaRPr>
          </a:p>
          <a:p>
            <a:pPr marL="285750" indent="-285750">
              <a:buFont typeface="Arial"/>
              <a:buChar char="•"/>
            </a:pPr>
            <a:r>
              <a:rPr lang="en-US" sz="1500" dirty="0">
                <a:ea typeface="+mn-lt"/>
                <a:cs typeface="+mn-lt"/>
              </a:rPr>
              <a:t>☐ Dining Facilities</a:t>
            </a:r>
            <a:endParaRPr lang="en-GB" sz="1500" dirty="0">
              <a:ea typeface="Calibri"/>
              <a:cs typeface="Calibri"/>
            </a:endParaRPr>
          </a:p>
          <a:p>
            <a:pPr marL="285750" indent="-285750">
              <a:buFont typeface="Arial"/>
              <a:buChar char="•"/>
            </a:pPr>
            <a:r>
              <a:rPr lang="en-US" sz="1500" dirty="0">
                <a:ea typeface="+mn-lt"/>
                <a:cs typeface="+mn-lt"/>
              </a:rPr>
              <a:t>☐ Wi-Fi Access</a:t>
            </a:r>
            <a:endParaRPr lang="en-GB" sz="1500" dirty="0">
              <a:ea typeface="Calibri"/>
              <a:cs typeface="Calibri"/>
            </a:endParaRPr>
          </a:p>
          <a:p>
            <a:pPr marL="285750" indent="-285750">
              <a:buFont typeface="Arial"/>
              <a:buChar char="•"/>
            </a:pPr>
            <a:r>
              <a:rPr lang="en-US" sz="1500" dirty="0">
                <a:ea typeface="+mn-lt"/>
                <a:cs typeface="+mn-lt"/>
              </a:rPr>
              <a:t>☐ On-site Café</a:t>
            </a:r>
            <a:endParaRPr lang="en-GB" sz="1500" dirty="0">
              <a:ea typeface="Calibri"/>
              <a:cs typeface="Calibri"/>
            </a:endParaRPr>
          </a:p>
          <a:p>
            <a:pPr marL="285750" indent="-285750">
              <a:buFont typeface="Arial"/>
              <a:buChar char="•"/>
            </a:pPr>
            <a:r>
              <a:rPr lang="en-US" sz="1500" dirty="0">
                <a:ea typeface="+mn-lt"/>
                <a:cs typeface="+mn-lt"/>
              </a:rPr>
              <a:t>☐ Activities </a:t>
            </a:r>
            <a:r>
              <a:rPr lang="en-US" sz="1500" dirty="0" err="1">
                <a:ea typeface="+mn-lt"/>
                <a:cs typeface="+mn-lt"/>
              </a:rPr>
              <a:t>Programme</a:t>
            </a:r>
            <a:endParaRPr lang="en-GB" sz="1500" dirty="0">
              <a:ea typeface="Calibri"/>
              <a:cs typeface="Calibri"/>
            </a:endParaRPr>
          </a:p>
          <a:p>
            <a:pPr marL="285750" indent="-285750">
              <a:buFont typeface="Arial"/>
              <a:buChar char="•"/>
            </a:pPr>
            <a:r>
              <a:rPr lang="en-US" sz="1500" dirty="0">
                <a:ea typeface="+mn-lt"/>
                <a:cs typeface="+mn-lt"/>
              </a:rPr>
              <a:t>☐ Transport Services</a:t>
            </a:r>
            <a:endParaRPr lang="en-GB" sz="1500" dirty="0">
              <a:ea typeface="Calibri"/>
              <a:cs typeface="Calibri"/>
            </a:endParaRPr>
          </a:p>
          <a:p>
            <a:pPr marL="285750" indent="-285750">
              <a:buFont typeface="Arial"/>
              <a:buChar char="•"/>
            </a:pPr>
            <a:r>
              <a:rPr lang="en-US" sz="1500" dirty="0">
                <a:ea typeface="+mn-lt"/>
                <a:cs typeface="+mn-lt"/>
              </a:rPr>
              <a:t>☐ Pets Allowed</a:t>
            </a:r>
            <a:endParaRPr lang="en-GB" sz="1500" dirty="0">
              <a:ea typeface="Calibri"/>
              <a:cs typeface="Calibri"/>
            </a:endParaRPr>
          </a:p>
          <a:p>
            <a:pPr marL="285750" indent="-285750">
              <a:buFont typeface="Arial"/>
              <a:buChar char="•"/>
            </a:pPr>
            <a:r>
              <a:rPr lang="en-US" sz="1500" dirty="0">
                <a:ea typeface="+mn-lt"/>
                <a:cs typeface="+mn-lt"/>
              </a:rPr>
              <a:t>☐ Other (please specify): ______________________</a:t>
            </a:r>
            <a:endParaRPr lang="en-GB" dirty="0">
              <a:ea typeface="Calibri"/>
              <a:cs typeface="Calibri"/>
            </a:endParaRPr>
          </a:p>
        </p:txBody>
      </p:sp>
      <p:sp>
        <p:nvSpPr>
          <p:cNvPr id="21" name="TextBox 20">
            <a:extLst>
              <a:ext uri="{FF2B5EF4-FFF2-40B4-BE49-F238E27FC236}">
                <a16:creationId xmlns:a16="http://schemas.microsoft.com/office/drawing/2014/main" id="{C066AEFB-83EF-4D9A-3D60-B9FD925AE49A}"/>
              </a:ext>
            </a:extLst>
          </p:cNvPr>
          <p:cNvSpPr txBox="1"/>
          <p:nvPr/>
        </p:nvSpPr>
        <p:spPr>
          <a:xfrm>
            <a:off x="571499" y="922420"/>
            <a:ext cx="1945105"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dirty="0">
                <a:ea typeface="Calibri"/>
                <a:cs typeface="Calibri"/>
              </a:rPr>
              <a:t>Name of Care Home:</a:t>
            </a:r>
          </a:p>
          <a:p>
            <a:r>
              <a:rPr lang="en-GB" sz="1500" dirty="0">
                <a:ea typeface="Calibri"/>
                <a:cs typeface="Calibri"/>
              </a:rPr>
              <a:t>Address:</a:t>
            </a:r>
          </a:p>
          <a:p>
            <a:r>
              <a:rPr lang="en-GB" sz="1500" dirty="0">
                <a:ea typeface="Calibri"/>
                <a:cs typeface="Calibri"/>
              </a:rPr>
              <a:t>Contact Person:</a:t>
            </a:r>
          </a:p>
          <a:p>
            <a:r>
              <a:rPr lang="en-GB" sz="1500" dirty="0">
                <a:ea typeface="Calibri"/>
                <a:cs typeface="Calibri"/>
              </a:rPr>
              <a:t>Phone number:</a:t>
            </a:r>
          </a:p>
          <a:p>
            <a:r>
              <a:rPr lang="en-GB" sz="1500" dirty="0">
                <a:ea typeface="Calibri"/>
                <a:cs typeface="Calibri"/>
              </a:rPr>
              <a:t>Email address:</a:t>
            </a:r>
          </a:p>
        </p:txBody>
      </p:sp>
    </p:spTree>
    <p:extLst>
      <p:ext uri="{BB962C8B-B14F-4D97-AF65-F5344CB8AC3E}">
        <p14:creationId xmlns:p14="http://schemas.microsoft.com/office/powerpoint/2010/main" val="1838700046"/>
      </p:ext>
    </p:extLst>
  </p:cSld>
  <p:clrMapOvr>
    <a:masterClrMapping/>
  </p:clrMapOvr>
</p:sld>
</file>

<file path=ppt/theme/theme1.xml><?xml version="1.0" encoding="utf-8"?>
<a:theme xmlns:a="http://schemas.openxmlformats.org/drawingml/2006/main" name="Office Theme">
  <a:themeElements>
    <a:clrScheme name="Priorities">
      <a:dk1>
        <a:srgbClr val="000000"/>
      </a:dk1>
      <a:lt1>
        <a:srgbClr val="FFFFFF"/>
      </a:lt1>
      <a:dk2>
        <a:srgbClr val="44546A"/>
      </a:dk2>
      <a:lt2>
        <a:srgbClr val="E7E6E6"/>
      </a:lt2>
      <a:accent1>
        <a:srgbClr val="3C68AB"/>
      </a:accent1>
      <a:accent2>
        <a:srgbClr val="794983"/>
      </a:accent2>
      <a:accent3>
        <a:srgbClr val="5E873A"/>
      </a:accent3>
      <a:accent4>
        <a:srgbClr val="C96B30"/>
      </a:accent4>
      <a:accent5>
        <a:srgbClr val="FEFFFF"/>
      </a:accent5>
      <a:accent6>
        <a:srgbClr val="FEFFFF"/>
      </a:accent6>
      <a:hlink>
        <a:srgbClr val="0563C1"/>
      </a:hlink>
      <a:folHlink>
        <a:srgbClr val="954F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E623A260A02E48AEDD70366ED7A7D7" ma:contentTypeVersion="6" ma:contentTypeDescription="Create a new document." ma:contentTypeScope="" ma:versionID="25054b8de02b0790f6d0736b55a65c10">
  <xsd:schema xmlns:xsd="http://www.w3.org/2001/XMLSchema" xmlns:xs="http://www.w3.org/2001/XMLSchema" xmlns:p="http://schemas.microsoft.com/office/2006/metadata/properties" xmlns:ns2="95be5246-787b-49aa-a783-fdae9e504b2b" xmlns:ns3="4743eb6d-91c9-4992-b472-9747007bd520" targetNamespace="http://schemas.microsoft.com/office/2006/metadata/properties" ma:root="true" ma:fieldsID="1cb9162df67341b897fc0981ffe33d97" ns2:_="" ns3:_="">
    <xsd:import namespace="95be5246-787b-49aa-a783-fdae9e504b2b"/>
    <xsd:import namespace="4743eb6d-91c9-4992-b472-9747007bd52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e5246-787b-49aa-a783-fdae9e504b2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43eb6d-91c9-4992-b472-9747007bd52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36BDDD-229E-47DC-A305-5ECD8838F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e5246-787b-49aa-a783-fdae9e504b2b"/>
    <ds:schemaRef ds:uri="4743eb6d-91c9-4992-b472-9747007bd5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1AD80F-CB33-4C90-80A9-1EA88F44F29D}">
  <ds:schemaRefs>
    <ds:schemaRef ds:uri="http://schemas.microsoft.com/sharepoint/v3/contenttype/forms"/>
  </ds:schemaRefs>
</ds:datastoreItem>
</file>

<file path=customXml/itemProps3.xml><?xml version="1.0" encoding="utf-8"?>
<ds:datastoreItem xmlns:ds="http://schemas.openxmlformats.org/officeDocument/2006/customXml" ds:itemID="{801CF6C1-855F-4295-99BC-279B1C52DE62}">
  <ds:schemaRefs>
    <ds:schemaRef ds:uri="http://schemas.microsoft.com/office/infopath/2007/PartnerControls"/>
    <ds:schemaRef ds:uri="http://purl.org/dc/dcmitype/"/>
    <ds:schemaRef ds:uri="http://purl.org/dc/elements/1.1/"/>
    <ds:schemaRef ds:uri="4743eb6d-91c9-4992-b472-9747007bd520"/>
    <ds:schemaRef ds:uri="http://schemas.openxmlformats.org/package/2006/metadata/core-properties"/>
    <ds:schemaRef ds:uri="http://schemas.microsoft.com/office/2006/documentManagement/types"/>
    <ds:schemaRef ds:uri="http://schemas.microsoft.com/office/2006/metadata/properties"/>
    <ds:schemaRef ds:uri="95be5246-787b-49aa-a783-fdae9e504b2b"/>
    <ds:schemaRef ds:uri="http://www.w3.org/XML/1998/namespace"/>
    <ds:schemaRef ds:uri="http://purl.org/dc/terms/"/>
  </ds:schemaRefs>
</ds:datastoreItem>
</file>

<file path=docMetadata/LabelInfo.xml><?xml version="1.0" encoding="utf-8"?>
<clbl:labelList xmlns:clbl="http://schemas.microsoft.com/office/2020/mipLabelMetadata">
  <clbl:label id="{9f683e26-d8b9-4609-9ec4-e1a36e4bb4d2}" enabled="0" method="" siteId="{9f683e26-d8b9-4609-9ec4-e1a36e4bb4d2}" removed="1"/>
</clbl:labelList>
</file>

<file path=docProps/app.xml><?xml version="1.0" encoding="utf-8"?>
<Properties xmlns="http://schemas.openxmlformats.org/officeDocument/2006/extended-properties" xmlns:vt="http://schemas.openxmlformats.org/officeDocument/2006/docPropsVTypes">
  <Template/>
  <TotalTime>45348</TotalTime>
  <Words>417</Words>
  <Application>Microsoft Office PowerPoint</Application>
  <PresentationFormat>Widescreen</PresentationFormat>
  <Paragraphs>74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 EBrokerage Residential/Nursing Care Updates  Provider Care Home Forum  3rd July 2025  Joe Cragg Commissioning Manager       </vt:lpstr>
      <vt:lpstr>What is eBrokerage?     </vt:lpstr>
      <vt:lpstr> Key Benefits </vt:lpstr>
      <vt:lpstr>Next Steps</vt:lpstr>
      <vt:lpstr>Care Home &amp; Nursing Home Information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Sergeant, Anthony</dc:creator>
  <cp:lastModifiedBy>Livermore, Adam</cp:lastModifiedBy>
  <cp:revision>379</cp:revision>
  <dcterms:created xsi:type="dcterms:W3CDTF">2022-08-31T10:25:39Z</dcterms:created>
  <dcterms:modified xsi:type="dcterms:W3CDTF">2025-07-03T08:50:25Z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0x010100A5E623A260A02E48AEDD70366ED7A7D7</vt:lpwstr>
  </property>
</Properties>
</file>