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76" r:id="rId5"/>
  </p:sldMasterIdLst>
  <p:notesMasterIdLst>
    <p:notesMasterId r:id="rId12"/>
  </p:notesMasterIdLst>
  <p:sldIdLst>
    <p:sldId id="272" r:id="rId6"/>
    <p:sldId id="284" r:id="rId7"/>
    <p:sldId id="292" r:id="rId8"/>
    <p:sldId id="291" r:id="rId9"/>
    <p:sldId id="271" r:id="rId10"/>
    <p:sldId id="277" r:id="rId11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5ED"/>
    <a:srgbClr val="FFFFFF"/>
    <a:srgbClr val="283F59"/>
    <a:srgbClr val="007FB0"/>
    <a:srgbClr val="AE0019"/>
    <a:srgbClr val="0D6BA0"/>
    <a:srgbClr val="34516C"/>
    <a:srgbClr val="BE1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62B8E4-FD6A-4172-9A10-A4B9C4CE0B68}" v="16" dt="2025-01-22T18:50:39.0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39" autoAdjust="0"/>
  </p:normalViewPr>
  <p:slideViewPr>
    <p:cSldViewPr snapToGrid="0" snapToObjects="1">
      <p:cViewPr varScale="1">
        <p:scale>
          <a:sx n="123" d="100"/>
          <a:sy n="123" d="100"/>
        </p:scale>
        <p:origin x="88" y="2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Pearson (UCLan Dental Clinic)" userId="f7436f99-9bff-4ea0-a67e-24c27713b573" providerId="ADAL" clId="{C262B8E4-FD6A-4172-9A10-A4B9C4CE0B68}"/>
    <pc:docChg chg="custSel modSld">
      <pc:chgData name="Jane Pearson (UCLan Dental Clinic)" userId="f7436f99-9bff-4ea0-a67e-24c27713b573" providerId="ADAL" clId="{C262B8E4-FD6A-4172-9A10-A4B9C4CE0B68}" dt="2025-01-23T12:36:31.035" v="6" actId="20577"/>
      <pc:docMkLst>
        <pc:docMk/>
      </pc:docMkLst>
      <pc:sldChg chg="modSp mod">
        <pc:chgData name="Jane Pearson (UCLan Dental Clinic)" userId="f7436f99-9bff-4ea0-a67e-24c27713b573" providerId="ADAL" clId="{C262B8E4-FD6A-4172-9A10-A4B9C4CE0B68}" dt="2025-01-22T18:59:48.352" v="5" actId="20577"/>
        <pc:sldMkLst>
          <pc:docMk/>
          <pc:sldMk cId="1897793160" sldId="277"/>
        </pc:sldMkLst>
        <pc:spChg chg="mod">
          <ac:chgData name="Jane Pearson (UCLan Dental Clinic)" userId="f7436f99-9bff-4ea0-a67e-24c27713b573" providerId="ADAL" clId="{C262B8E4-FD6A-4172-9A10-A4B9C4CE0B68}" dt="2025-01-22T18:59:48.352" v="5" actId="20577"/>
          <ac:spMkLst>
            <pc:docMk/>
            <pc:sldMk cId="1897793160" sldId="277"/>
            <ac:spMk id="5" creationId="{63374170-253F-A90E-7E5F-09136D867B01}"/>
          </ac:spMkLst>
        </pc:spChg>
      </pc:sldChg>
      <pc:sldChg chg="modSp mod">
        <pc:chgData name="Jane Pearson (UCLan Dental Clinic)" userId="f7436f99-9bff-4ea0-a67e-24c27713b573" providerId="ADAL" clId="{C262B8E4-FD6A-4172-9A10-A4B9C4CE0B68}" dt="2025-01-23T12:36:31.035" v="6" actId="20577"/>
        <pc:sldMkLst>
          <pc:docMk/>
          <pc:sldMk cId="473827162" sldId="292"/>
        </pc:sldMkLst>
        <pc:spChg chg="mod">
          <ac:chgData name="Jane Pearson (UCLan Dental Clinic)" userId="f7436f99-9bff-4ea0-a67e-24c27713b573" providerId="ADAL" clId="{C262B8E4-FD6A-4172-9A10-A4B9C4CE0B68}" dt="2025-01-23T12:36:31.035" v="6" actId="20577"/>
          <ac:spMkLst>
            <pc:docMk/>
            <pc:sldMk cId="473827162" sldId="292"/>
            <ac:spMk id="3" creationId="{E371D802-F475-8DA4-AF07-E07C0B2A44E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1A22E-D113-45AB-9E3F-35A3138AD28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913F-D7D4-4436-8560-EF39AB471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1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8913F-D7D4-4436-8560-EF39AB47169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8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8913F-D7D4-4436-8560-EF39AB47169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07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CLan Title Red">
    <p:bg>
      <p:bgPr>
        <a:solidFill>
          <a:srgbClr val="AE0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6690" y="2132949"/>
            <a:ext cx="4358427" cy="1163391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200" b="1" i="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Presentation titles should be concise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6690" y="3296341"/>
            <a:ext cx="3652092" cy="727843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subtitles should support the main 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56690" y="4516505"/>
            <a:ext cx="397402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50" dirty="0">
                <a:solidFill>
                  <a:srgbClr val="FFFFFF"/>
                </a:solidFill>
                <a:latin typeface="Avenir Next Medium"/>
                <a:cs typeface="Avenir Next Medium"/>
              </a:rPr>
              <a:t>Where opportunity creates success</a:t>
            </a:r>
          </a:p>
        </p:txBody>
      </p:sp>
      <p:pic>
        <p:nvPicPr>
          <p:cNvPr id="9" name="Picture 8" descr="UCLan_logo_rever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4" y="471537"/>
            <a:ext cx="2744603" cy="89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CLan Table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127" y="121296"/>
            <a:ext cx="6384680" cy="642468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2000" b="1" baseline="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Slide titles should be clear and captivating</a:t>
            </a:r>
          </a:p>
        </p:txBody>
      </p:sp>
      <p:pic>
        <p:nvPicPr>
          <p:cNvPr id="10" name="Picture 9" descr="UCLan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47" y="286335"/>
            <a:ext cx="1360407" cy="44175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77816273"/>
              </p:ext>
            </p:extLst>
          </p:nvPr>
        </p:nvGraphicFramePr>
        <p:xfrm>
          <a:off x="650124" y="1320036"/>
          <a:ext cx="7771980" cy="2688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5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3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205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0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0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0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88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Text - 2 col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127" y="121296"/>
            <a:ext cx="6384680" cy="642468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2000" b="1" baseline="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Text can work in single or multiple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27" y="1200151"/>
            <a:ext cx="3801921" cy="3394472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396000" indent="-180000" algn="l">
              <a:spcBef>
                <a:spcPts val="450"/>
              </a:spcBef>
              <a:defRPr sz="140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 descr="UCLan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47" y="286335"/>
            <a:ext cx="1360407" cy="44175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691952" y="1200151"/>
            <a:ext cx="3801921" cy="3394472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396000" indent="-180000" algn="l">
              <a:spcBef>
                <a:spcPts val="450"/>
              </a:spcBef>
              <a:defRPr sz="140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6382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Text - 3 col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127" y="121296"/>
            <a:ext cx="6384680" cy="642468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2000" b="1" baseline="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Text can work alongside imagery and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27" y="1200151"/>
            <a:ext cx="2424925" cy="3394472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396000" indent="-180000" algn="l">
              <a:spcBef>
                <a:spcPts val="450"/>
              </a:spcBef>
              <a:defRPr sz="140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 descr="UCLan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47" y="286335"/>
            <a:ext cx="1360407" cy="44175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359538" y="1200151"/>
            <a:ext cx="2424925" cy="3394472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396000" indent="-180000" algn="l">
              <a:spcBef>
                <a:spcPts val="450"/>
              </a:spcBef>
              <a:defRPr sz="140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68948" y="1200151"/>
            <a:ext cx="2424925" cy="3394472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396000" indent="-180000" algn="l">
              <a:spcBef>
                <a:spcPts val="450"/>
              </a:spcBef>
              <a:defRPr sz="140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9720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- Full screen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5143500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396000" indent="-180000" algn="l">
              <a:spcBef>
                <a:spcPts val="450"/>
              </a:spcBef>
              <a:defRPr sz="140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9355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Feature Red">
    <p:bg>
      <p:bgPr>
        <a:solidFill>
          <a:srgbClr val="AE0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127" y="1200151"/>
            <a:ext cx="3801921" cy="3394472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3200" b="1" i="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algn="l">
              <a:defRPr sz="1400">
                <a:solidFill>
                  <a:srgbClr val="FFFFFF"/>
                </a:solidFill>
                <a:latin typeface="Avenir Next Bold"/>
                <a:cs typeface="Avenir Next Bold"/>
              </a:defRPr>
            </a:lvl2pPr>
            <a:lvl3pPr algn="l">
              <a:defRPr sz="1400">
                <a:solidFill>
                  <a:srgbClr val="FFFFFF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 dirty="0"/>
              <a:t>Quotes, features </a:t>
            </a:r>
            <a:br>
              <a:rPr lang="en-US" dirty="0"/>
            </a:br>
            <a:r>
              <a:rPr lang="en-US" dirty="0"/>
              <a:t>or statistics can </a:t>
            </a:r>
            <a:br>
              <a:rPr lang="en-US" dirty="0"/>
            </a:br>
            <a:r>
              <a:rPr lang="en-US" dirty="0"/>
              <a:t>be pulled out in </a:t>
            </a:r>
            <a:br>
              <a:rPr lang="en-US" dirty="0"/>
            </a:br>
            <a:r>
              <a:rPr lang="en-US" dirty="0"/>
              <a:t>a larger style.</a:t>
            </a:r>
          </a:p>
        </p:txBody>
      </p:sp>
      <p:pic>
        <p:nvPicPr>
          <p:cNvPr id="6" name="Picture 5" descr="UCLan_logo_rever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47" y="286335"/>
            <a:ext cx="1360407" cy="441753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91952" y="1200151"/>
            <a:ext cx="3801921" cy="3394472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396000" indent="-180000" algn="l">
              <a:spcBef>
                <a:spcPts val="450"/>
              </a:spcBef>
              <a:defRPr sz="140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3190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Feature Blue">
    <p:bg>
      <p:bgPr>
        <a:solidFill>
          <a:srgbClr val="0D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127" y="1200151"/>
            <a:ext cx="3801921" cy="3394472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3200" b="1" i="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algn="l">
              <a:defRPr sz="1400">
                <a:solidFill>
                  <a:srgbClr val="FFFFFF"/>
                </a:solidFill>
                <a:latin typeface="Avenir Next Bold"/>
                <a:cs typeface="Avenir Next Bold"/>
              </a:defRPr>
            </a:lvl2pPr>
            <a:lvl3pPr algn="l">
              <a:defRPr sz="1400">
                <a:solidFill>
                  <a:srgbClr val="FFFFFF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 dirty="0"/>
              <a:t>Quotes, features </a:t>
            </a:r>
            <a:br>
              <a:rPr lang="en-US" dirty="0"/>
            </a:br>
            <a:r>
              <a:rPr lang="en-US" dirty="0"/>
              <a:t>or statistics can </a:t>
            </a:r>
            <a:br>
              <a:rPr lang="en-US" dirty="0"/>
            </a:br>
            <a:r>
              <a:rPr lang="en-US" dirty="0"/>
              <a:t>be pulled out in </a:t>
            </a:r>
            <a:br>
              <a:rPr lang="en-US" dirty="0"/>
            </a:br>
            <a:r>
              <a:rPr lang="en-US" dirty="0"/>
              <a:t>a larger style.</a:t>
            </a:r>
          </a:p>
        </p:txBody>
      </p:sp>
      <p:pic>
        <p:nvPicPr>
          <p:cNvPr id="6" name="Picture 5" descr="UCLan_logo_rever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47" y="286335"/>
            <a:ext cx="1360407" cy="44175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91952" y="1200151"/>
            <a:ext cx="3801921" cy="3394472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396000" indent="-180000" algn="l">
              <a:spcBef>
                <a:spcPts val="450"/>
              </a:spcBef>
              <a:defRPr sz="140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24142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Feature Off-White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127" y="1200151"/>
            <a:ext cx="3801921" cy="3394472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3200" b="1" i="0" baseline="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algn="l">
              <a:defRPr sz="1400">
                <a:solidFill>
                  <a:srgbClr val="FFFFFF"/>
                </a:solidFill>
                <a:latin typeface="Avenir Next Bold"/>
                <a:cs typeface="Avenir Next Bold"/>
              </a:defRPr>
            </a:lvl2pPr>
            <a:lvl3pPr algn="l">
              <a:defRPr sz="1400">
                <a:solidFill>
                  <a:srgbClr val="FFFFFF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 dirty="0"/>
              <a:t>Quotes, features </a:t>
            </a:r>
            <a:br>
              <a:rPr lang="en-US" dirty="0"/>
            </a:br>
            <a:r>
              <a:rPr lang="en-US" dirty="0"/>
              <a:t>or statistics can </a:t>
            </a:r>
            <a:br>
              <a:rPr lang="en-US" dirty="0"/>
            </a:br>
            <a:r>
              <a:rPr lang="en-US" dirty="0"/>
              <a:t>be pulled out in </a:t>
            </a:r>
            <a:br>
              <a:rPr lang="en-US" dirty="0"/>
            </a:br>
            <a:r>
              <a:rPr lang="en-US" dirty="0"/>
              <a:t>a larger style.</a:t>
            </a:r>
          </a:p>
        </p:txBody>
      </p:sp>
      <p:pic>
        <p:nvPicPr>
          <p:cNvPr id="5" name="Picture 4" descr="UCLan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47" y="286335"/>
            <a:ext cx="1360407" cy="44175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691952" y="1200151"/>
            <a:ext cx="3801921" cy="3394472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396000" indent="-180000" algn="l">
              <a:spcBef>
                <a:spcPts val="450"/>
              </a:spcBef>
              <a:defRPr sz="140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4314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BC7F-1BE7-FF49-86F5-D73961621B2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4C40-442B-234B-92E0-F49273E8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8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BC7F-1BE7-FF49-86F5-D73961621B2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4C40-442B-234B-92E0-F49273E8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1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BC7F-1BE7-FF49-86F5-D73961621B2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4C40-442B-234B-92E0-F49273E8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1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CLan Title Blue">
    <p:bg>
      <p:bgPr>
        <a:solidFill>
          <a:srgbClr val="0D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6690" y="2132949"/>
            <a:ext cx="4358427" cy="1163391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200" b="1" i="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Presentation titles should be concise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6690" y="3296341"/>
            <a:ext cx="3652092" cy="727843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subtitles should support the main 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56690" y="4516505"/>
            <a:ext cx="397402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50" dirty="0">
                <a:solidFill>
                  <a:srgbClr val="FFFFFF"/>
                </a:solidFill>
                <a:latin typeface="Avenir Next Medium"/>
                <a:cs typeface="Avenir Next Medium"/>
              </a:rPr>
              <a:t>Where opportunity creates success</a:t>
            </a:r>
          </a:p>
        </p:txBody>
      </p:sp>
      <p:pic>
        <p:nvPicPr>
          <p:cNvPr id="9" name="Picture 8" descr="UCLan_logo_rever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4" y="471537"/>
            <a:ext cx="2744603" cy="89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65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BC7F-1BE7-FF49-86F5-D73961621B2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4C40-442B-234B-92E0-F49273E8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5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BC7F-1BE7-FF49-86F5-D73961621B2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4C40-442B-234B-92E0-F49273E8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66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BC7F-1BE7-FF49-86F5-D73961621B2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4C40-442B-234B-92E0-F49273E8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06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BC7F-1BE7-FF49-86F5-D73961621B2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4C40-442B-234B-92E0-F49273E8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58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BC7F-1BE7-FF49-86F5-D73961621B2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4C40-442B-234B-92E0-F49273E8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70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BC7F-1BE7-FF49-86F5-D73961621B2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4C40-442B-234B-92E0-F49273E8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8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BC7F-1BE7-FF49-86F5-D73961621B2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4C40-442B-234B-92E0-F49273E8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40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BC7F-1BE7-FF49-86F5-D73961621B2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4C40-442B-234B-92E0-F49273E8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CLan Title Grey">
    <p:bg>
      <p:bgPr>
        <a:solidFill>
          <a:srgbClr val="283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6690" y="2132949"/>
            <a:ext cx="4358427" cy="1163391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200" b="1" i="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Presentation titles should be concise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6690" y="3296341"/>
            <a:ext cx="3652092" cy="727843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subtitles should support the main 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56690" y="4516505"/>
            <a:ext cx="397402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50" dirty="0">
                <a:solidFill>
                  <a:srgbClr val="FFFFFF"/>
                </a:solidFill>
                <a:latin typeface="Avenir Next Medium"/>
                <a:cs typeface="Avenir Next Medium"/>
              </a:rPr>
              <a:t>Where opportunity creates success</a:t>
            </a:r>
          </a:p>
        </p:txBody>
      </p:sp>
      <p:pic>
        <p:nvPicPr>
          <p:cNvPr id="9" name="Picture 8" descr="UCLan_logo_rever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4" y="471537"/>
            <a:ext cx="2744603" cy="89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7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CLan Title Off-White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6690" y="2132949"/>
            <a:ext cx="4358427" cy="1163391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200" b="1" i="0" baseline="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Presentation titles should be concise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6690" y="3296341"/>
            <a:ext cx="3652092" cy="727843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aseline="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subtitles should support the main 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56690" y="4516505"/>
            <a:ext cx="397402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50" dirty="0">
                <a:solidFill>
                  <a:srgbClr val="34516C"/>
                </a:solidFill>
                <a:latin typeface="Avenir Next Medium"/>
                <a:cs typeface="Avenir Next Medium"/>
              </a:rPr>
              <a:t>Where opportunity creates success</a:t>
            </a:r>
          </a:p>
        </p:txBody>
      </p:sp>
      <p:pic>
        <p:nvPicPr>
          <p:cNvPr id="7" name="Picture 6" descr="UCLan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4" y="471537"/>
            <a:ext cx="2744603" cy="89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Divider 1">
    <p:bg>
      <p:bgPr>
        <a:solidFill>
          <a:srgbClr val="AE0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0"/>
            <a:ext cx="3714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127" y="1348091"/>
            <a:ext cx="4358427" cy="207674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600" b="1" i="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Divider slides can act as breaks between sections</a:t>
            </a:r>
          </a:p>
        </p:txBody>
      </p:sp>
      <p:pic>
        <p:nvPicPr>
          <p:cNvPr id="9" name="Picture 8" descr="UCLan_logo_revers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47" y="286335"/>
            <a:ext cx="1360407" cy="44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1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Divider 2">
    <p:bg>
      <p:bgPr>
        <a:solidFill>
          <a:srgbClr val="0D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0"/>
            <a:ext cx="3714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127" y="1348091"/>
            <a:ext cx="4358427" cy="207674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600" b="1" i="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Divider slides can act as breaks between sections</a:t>
            </a:r>
          </a:p>
        </p:txBody>
      </p:sp>
      <p:pic>
        <p:nvPicPr>
          <p:cNvPr id="9" name="Picture 8" descr="UCLan_logo_revers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47" y="286335"/>
            <a:ext cx="1360407" cy="44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3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Divider 3">
    <p:bg>
      <p:bgPr>
        <a:solidFill>
          <a:srgbClr val="283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127" y="1348091"/>
            <a:ext cx="4358427" cy="207674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600" b="1" i="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Divider slides can act as breaks between sections</a:t>
            </a:r>
          </a:p>
        </p:txBody>
      </p:sp>
      <p:pic>
        <p:nvPicPr>
          <p:cNvPr id="5" name="Picture 4" descr="r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0"/>
            <a:ext cx="3714750" cy="5143500"/>
          </a:xfrm>
          <a:prstGeom prst="rect">
            <a:avLst/>
          </a:prstGeom>
        </p:spPr>
      </p:pic>
      <p:pic>
        <p:nvPicPr>
          <p:cNvPr id="9" name="Picture 8" descr="UCLan_logo_revers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47" y="286335"/>
            <a:ext cx="1360407" cy="44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4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Divider 4">
    <p:bg>
      <p:bgPr>
        <a:solidFill>
          <a:srgbClr val="283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0"/>
            <a:ext cx="3714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127" y="1348091"/>
            <a:ext cx="4358427" cy="207674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600" b="1" i="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Divider slides can act as breaks between sections</a:t>
            </a:r>
          </a:p>
        </p:txBody>
      </p:sp>
      <p:pic>
        <p:nvPicPr>
          <p:cNvPr id="9" name="Picture 8" descr="UCLan_logo_revers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47" y="286335"/>
            <a:ext cx="1360407" cy="44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5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Text - 1 col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127" y="121296"/>
            <a:ext cx="6384680" cy="642468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2000" b="1" baseline="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Slide titles should be clear and captivating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27" y="1200151"/>
            <a:ext cx="6384680" cy="3394472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396000" indent="-180000" algn="l">
              <a:spcBef>
                <a:spcPts val="450"/>
              </a:spcBef>
              <a:defRPr sz="140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 descr="UCLan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47" y="286335"/>
            <a:ext cx="1360407" cy="44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9" r:id="rId2"/>
    <p:sldLayoutId id="2147493458" r:id="rId3"/>
    <p:sldLayoutId id="2147493460" r:id="rId4"/>
    <p:sldLayoutId id="2147493461" r:id="rId5"/>
    <p:sldLayoutId id="2147493462" r:id="rId6"/>
    <p:sldLayoutId id="2147493463" r:id="rId7"/>
    <p:sldLayoutId id="2147493464" r:id="rId8"/>
    <p:sldLayoutId id="2147493471" r:id="rId9"/>
    <p:sldLayoutId id="2147493475" r:id="rId10"/>
    <p:sldLayoutId id="2147493465" r:id="rId11"/>
    <p:sldLayoutId id="2147493470" r:id="rId12"/>
    <p:sldLayoutId id="2147493474" r:id="rId13"/>
    <p:sldLayoutId id="2147493467" r:id="rId14"/>
    <p:sldLayoutId id="2147493469" r:id="rId15"/>
    <p:sldLayoutId id="2147493468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CBC7F-1BE7-FF49-86F5-D73961621B2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24C40-442B-234B-92E0-F49273E8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7" r:id="rId1"/>
    <p:sldLayoutId id="2147493478" r:id="rId2"/>
    <p:sldLayoutId id="2147493479" r:id="rId3"/>
    <p:sldLayoutId id="2147493480" r:id="rId4"/>
    <p:sldLayoutId id="2147493481" r:id="rId5"/>
    <p:sldLayoutId id="2147493482" r:id="rId6"/>
    <p:sldLayoutId id="2147493483" r:id="rId7"/>
    <p:sldLayoutId id="2147493484" r:id="rId8"/>
    <p:sldLayoutId id="2147493485" r:id="rId9"/>
    <p:sldLayoutId id="2147493486" r:id="rId10"/>
    <p:sldLayoutId id="21474934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pearson@uclan.ac.uk" TargetMode="External"/><Relationship Id="rId2" Type="http://schemas.openxmlformats.org/officeDocument/2006/relationships/hyperlink" Target="mailto:dentalepidmiology@uclan.ac.u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22B977-19F2-68EC-28DD-318B7CC9E52B}"/>
              </a:ext>
            </a:extLst>
          </p:cNvPr>
          <p:cNvSpPr txBox="1"/>
          <p:nvPr/>
        </p:nvSpPr>
        <p:spPr>
          <a:xfrm>
            <a:off x="945396" y="1947619"/>
            <a:ext cx="67572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LCC Epidemiology Study 2025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Jane Pearson: Project Lead</a:t>
            </a:r>
          </a:p>
        </p:txBody>
      </p:sp>
    </p:spTree>
    <p:extLst>
      <p:ext uri="{BB962C8B-B14F-4D97-AF65-F5344CB8AC3E}">
        <p14:creationId xmlns:p14="http://schemas.microsoft.com/office/powerpoint/2010/main" val="383533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venir Next LT Pro" panose="020B0504020202020204" pitchFamily="34" charset="0"/>
            </a:endParaRPr>
          </a:p>
          <a:p>
            <a:endParaRPr lang="en-US" dirty="0">
              <a:latin typeface="Avenir Next LT Pro" panose="020B0504020202020204" pitchFamily="34" charset="0"/>
            </a:endParaRPr>
          </a:p>
        </p:txBody>
      </p:sp>
      <p:pic>
        <p:nvPicPr>
          <p:cNvPr id="6" name="Content Placeholder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8F1BC475-137E-7A23-AA93-110B49E8FF56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1676400" y="481876"/>
            <a:ext cx="4832350" cy="4322609"/>
          </a:xfrm>
        </p:spPr>
      </p:pic>
    </p:spTree>
    <p:extLst>
      <p:ext uri="{BB962C8B-B14F-4D97-AF65-F5344CB8AC3E}">
        <p14:creationId xmlns:p14="http://schemas.microsoft.com/office/powerpoint/2010/main" val="286603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D802-F475-8DA4-AF07-E07C0B2A44E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8950" y="1200150"/>
            <a:ext cx="8121650" cy="3594099"/>
          </a:xfrm>
        </p:spPr>
        <p:txBody>
          <a:bodyPr/>
          <a:lstStyle/>
          <a:p>
            <a:pPr marL="0" indent="0" algn="just">
              <a:buNone/>
            </a:pPr>
            <a:r>
              <a:rPr lang="en-GB" b="1" dirty="0"/>
              <a:t>The aim of the survey is to provide comparable, local level information on the oral health of adults aged 65 years or older residing in a care home setting to guide local service commissioning and enable geographical comparisons. </a:t>
            </a:r>
          </a:p>
          <a:p>
            <a:pPr marL="0" indent="0" algn="just">
              <a:buNone/>
            </a:pPr>
            <a:endParaRPr lang="en-GB" b="1" dirty="0"/>
          </a:p>
          <a:p>
            <a:pPr marL="0" indent="0" algn="just">
              <a:buNone/>
            </a:pPr>
            <a:r>
              <a:rPr lang="en-GB" b="1" dirty="0"/>
              <a:t> The objectives of the survey are:</a:t>
            </a:r>
          </a:p>
          <a:p>
            <a:pPr algn="just"/>
            <a:r>
              <a:rPr lang="en-GB" b="1" dirty="0"/>
              <a:t>Sample and recruit people aged over 65 living in care home settings and undertake a clinical oral examination and questionnaire to estimate the prevalence of poor oral health amongst care home residents </a:t>
            </a:r>
          </a:p>
          <a:p>
            <a:pPr algn="just"/>
            <a:r>
              <a:rPr lang="en-GB" b="1" dirty="0"/>
              <a:t>Estimate population oral health status through clinical examination</a:t>
            </a:r>
          </a:p>
          <a:p>
            <a:pPr algn="just"/>
            <a:r>
              <a:rPr lang="en-GB" b="1" dirty="0"/>
              <a:t>Establish, by structured interview, reported experience of access to clinical treatment services, degree of dependency, the impact of poor oral health and need for mouth care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F6E28C-7AD9-D15A-5FAF-66988B6DADA6}"/>
              </a:ext>
            </a:extLst>
          </p:cNvPr>
          <p:cNvSpPr txBox="1"/>
          <p:nvPr/>
        </p:nvSpPr>
        <p:spPr>
          <a:xfrm>
            <a:off x="2317750" y="349251"/>
            <a:ext cx="427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3E5ED"/>
                </a:solidFill>
              </a:rPr>
              <a:t>Survey aim and objectives </a:t>
            </a:r>
          </a:p>
        </p:txBody>
      </p:sp>
    </p:spTree>
    <p:extLst>
      <p:ext uri="{BB962C8B-B14F-4D97-AF65-F5344CB8AC3E}">
        <p14:creationId xmlns:p14="http://schemas.microsoft.com/office/powerpoint/2010/main" val="47382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C450AAA0-325B-F6DE-6013-EF549D41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2532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F919-7CC3-4D32-43FC-7883C0738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27" y="1200151"/>
            <a:ext cx="4766423" cy="3394472"/>
          </a:xfrm>
        </p:spPr>
        <p:txBody>
          <a:bodyPr/>
          <a:lstStyle/>
          <a:p>
            <a:r>
              <a:rPr lang="en-GB" sz="2400" dirty="0"/>
              <a:t>Delivery requirements : </a:t>
            </a:r>
          </a:p>
          <a:p>
            <a:endParaRPr lang="en-GB" sz="2400" dirty="0"/>
          </a:p>
          <a:p>
            <a:endParaRPr lang="en-GB" sz="2000" dirty="0"/>
          </a:p>
          <a:p>
            <a:r>
              <a:rPr lang="en-GB" sz="2000" dirty="0"/>
              <a:t>Visit a minimum of 6 sites per district (maximum of 10)</a:t>
            </a:r>
          </a:p>
          <a:p>
            <a:endParaRPr lang="en-GB" sz="2000" dirty="0"/>
          </a:p>
          <a:p>
            <a:r>
              <a:rPr lang="en-GB" sz="2000" dirty="0"/>
              <a:t>Examine a minimum of 100 residents  over 65 years of age.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29AC88C-5A4D-F631-DA1E-3CA1F6D0B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3"/>
          <a:stretch/>
        </p:blipFill>
        <p:spPr bwMode="auto">
          <a:xfrm>
            <a:off x="5756988" y="1728336"/>
            <a:ext cx="3036836" cy="210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07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C8730A5-F1E6-5242-D811-B41C6AF83A67}"/>
              </a:ext>
            </a:extLst>
          </p:cNvPr>
          <p:cNvSpPr txBox="1"/>
          <p:nvPr/>
        </p:nvSpPr>
        <p:spPr>
          <a:xfrm>
            <a:off x="4762500" y="845354"/>
            <a:ext cx="466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School of Dentistry Delivery Team </a:t>
            </a:r>
          </a:p>
        </p:txBody>
      </p:sp>
      <p:pic>
        <p:nvPicPr>
          <p:cNvPr id="3" name="Picture 2" descr="A group of women smiling&#10;&#10;Description automatically generated">
            <a:extLst>
              <a:ext uri="{FF2B5EF4-FFF2-40B4-BE49-F238E27FC236}">
                <a16:creationId xmlns:a16="http://schemas.microsoft.com/office/drawing/2014/main" id="{5F61F261-DC43-36E6-CD5F-CF6AA31C2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60" y="2092272"/>
            <a:ext cx="3980735" cy="2651232"/>
          </a:xfrm>
          <a:prstGeom prst="rect">
            <a:avLst/>
          </a:prstGeom>
        </p:spPr>
      </p:pic>
      <p:pic>
        <p:nvPicPr>
          <p:cNvPr id="5" name="Picture 4" descr="A group of women in black shirts&#10;&#10;Description automatically generated">
            <a:extLst>
              <a:ext uri="{FF2B5EF4-FFF2-40B4-BE49-F238E27FC236}">
                <a16:creationId xmlns:a16="http://schemas.microsoft.com/office/drawing/2014/main" id="{C7F659DD-77F4-1CF1-0E24-FCDAF4A43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47" y="2092272"/>
            <a:ext cx="3976848" cy="265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3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374170-253F-A90E-7E5F-09136D867B01}"/>
              </a:ext>
            </a:extLst>
          </p:cNvPr>
          <p:cNvSpPr txBox="1"/>
          <p:nvPr/>
        </p:nvSpPr>
        <p:spPr>
          <a:xfrm>
            <a:off x="310399" y="2316243"/>
            <a:ext cx="657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BE162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Dentalepidemiology@uclan.ac.uk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>
                <a:hlinkClick r:id="rId3"/>
              </a:rPr>
              <a:t>jpearson@uclan.ac.uk</a:t>
            </a:r>
            <a:endParaRPr lang="en-GB" sz="2000" dirty="0"/>
          </a:p>
          <a:p>
            <a:r>
              <a:rPr lang="en-GB" sz="2000" dirty="0"/>
              <a:t>01772 895870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E9F51-3F3E-293F-DD56-D1A7C8A6FE69}"/>
              </a:ext>
            </a:extLst>
          </p:cNvPr>
          <p:cNvSpPr txBox="1"/>
          <p:nvPr/>
        </p:nvSpPr>
        <p:spPr>
          <a:xfrm>
            <a:off x="253139" y="960895"/>
            <a:ext cx="4458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3E5ED"/>
                </a:solidFill>
              </a:rPr>
              <a:t>Thank you for your time if you a</a:t>
            </a:r>
            <a:r>
              <a:rPr lang="en-GB" sz="1800" dirty="0">
                <a:solidFill>
                  <a:srgbClr val="E3E5ED"/>
                </a:solidFill>
              </a:rPr>
              <a:t>ny questions or further information required: </a:t>
            </a:r>
          </a:p>
          <a:p>
            <a:endParaRPr lang="en-GB" dirty="0">
              <a:solidFill>
                <a:srgbClr val="E3E5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931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17ffde7a-f099-4faa-8c9b-abcbd9974a8c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7FB0"/>
      </a:dk1>
      <a:lt1>
        <a:srgbClr val="FEFFFF"/>
      </a:lt1>
      <a:dk2>
        <a:srgbClr val="E3E5ED"/>
      </a:dk2>
      <a:lt2>
        <a:srgbClr val="34516C"/>
      </a:lt2>
      <a:accent1>
        <a:srgbClr val="0099D2"/>
      </a:accent1>
      <a:accent2>
        <a:srgbClr val="53B7E8"/>
      </a:accent2>
      <a:accent3>
        <a:srgbClr val="A4D3F2"/>
      </a:accent3>
      <a:accent4>
        <a:srgbClr val="577A9B"/>
      </a:accent4>
      <a:accent5>
        <a:srgbClr val="919CAD"/>
      </a:accent5>
      <a:accent6>
        <a:srgbClr val="C7CBDA"/>
      </a:accent6>
      <a:hlink>
        <a:srgbClr val="BE1622"/>
      </a:hlink>
      <a:folHlink>
        <a:srgbClr val="BE16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58ACF34C4C4E45899D9B7EF37611FA" ma:contentTypeVersion="16" ma:contentTypeDescription="Create a new document." ma:contentTypeScope="" ma:versionID="7db46a7d1a27bfd8e34fdd8ae21998ab">
  <xsd:schema xmlns:xsd="http://www.w3.org/2001/XMLSchema" xmlns:xs="http://www.w3.org/2001/XMLSchema" xmlns:p="http://schemas.microsoft.com/office/2006/metadata/properties" xmlns:ns2="c7684dd2-b85c-4e4f-afe0-92217ea4bf55" xmlns:ns3="0a6fb0d1-ced9-4d87-92fd-23a066b2c447" targetNamespace="http://schemas.microsoft.com/office/2006/metadata/properties" ma:root="true" ma:fieldsID="d7d6085b57f88d8b3fb68daa41be9f1a" ns2:_="" ns3:_="">
    <xsd:import namespace="c7684dd2-b85c-4e4f-afe0-92217ea4bf55"/>
    <xsd:import namespace="0a6fb0d1-ced9-4d87-92fd-23a066b2c4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84dd2-b85c-4e4f-afe0-92217ea4bf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477c209-9964-45a3-aa20-7835b75300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fb0d1-ced9-4d87-92fd-23a066b2c44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b5a2cff0-bdc5-4aa6-9cac-c05cbed33ae8}" ma:internalName="TaxCatchAll" ma:showField="CatchAllData" ma:web="0a6fb0d1-ced9-4d87-92fd-23a066b2c4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fb0d1-ced9-4d87-92fd-23a066b2c447" xsi:nil="true"/>
    <lcf76f155ced4ddcb4097134ff3c332f xmlns="c7684dd2-b85c-4e4f-afe0-92217ea4bf5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AA1781-6773-4888-AD3D-76F60126C2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84dd2-b85c-4e4f-afe0-92217ea4bf55"/>
    <ds:schemaRef ds:uri="0a6fb0d1-ced9-4d87-92fd-23a066b2c4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cce13e46-58c9-450d-bd08-397b9f0a93ba"/>
    <ds:schemaRef ds:uri="http://schemas.microsoft.com/office/2006/documentManagement/types"/>
    <ds:schemaRef ds:uri="http://schemas.openxmlformats.org/package/2006/metadata/core-properties"/>
    <ds:schemaRef ds:uri="3648e790-68f5-43f0-a26c-ff64a6d5956b"/>
    <ds:schemaRef ds:uri="http://www.w3.org/XML/1998/namespace"/>
    <ds:schemaRef ds:uri="http://purl.org/dc/elements/1.1/"/>
    <ds:schemaRef ds:uri="0a6fb0d1-ced9-4d87-92fd-23a066b2c447"/>
    <ds:schemaRef ds:uri="c7684dd2-b85c-4e4f-afe0-92217ea4bf5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197</Words>
  <Application>Microsoft Office PowerPoint</Application>
  <PresentationFormat>On-screen Show (16:9)</PresentationFormat>
  <Paragraphs>25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Avenir Next Bold</vt:lpstr>
      <vt:lpstr>Avenir Next LT Pro</vt:lpstr>
      <vt:lpstr>Avenir Next Medium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Jane Pearson (UCLan Dental Clinic)</cp:lastModifiedBy>
  <cp:revision>22</cp:revision>
  <dcterms:created xsi:type="dcterms:W3CDTF">2020-09-08T10:50:49Z</dcterms:created>
  <dcterms:modified xsi:type="dcterms:W3CDTF">2025-01-23T12:36:40Z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0x010100D158ACF34C4C4E45899D9B7EF37611FA</vt:lpwstr>
  </property>
  <property fmtid="{D5CDD505-2E9C-101B-9397-08002B2CF9AE}" pid="3" name="Order">
    <vt:r8>412800</vt:r8>
  </property>
  <property fmtid="{D5CDD505-2E9C-101B-9397-08002B2CF9AE}" pid="4" name="xd_Signature">
    <vt:bool>false</vt:bool>
  </property>
  <property fmtid="{D5CDD505-2E9C-101B-9397-08002B2CF9AE}" pid="5" name="Theme">
    <vt:lpwstr>;#Learning, teaching &amp; assessment;#</vt:lpwstr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Application">
    <vt:lpwstr>;#PowerPoint;#</vt:lpwstr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