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4032" r:id="rId5"/>
    <p:sldId id="274" r:id="rId6"/>
    <p:sldId id="4250" r:id="rId7"/>
    <p:sldId id="4298" r:id="rId8"/>
    <p:sldId id="4299" r:id="rId9"/>
    <p:sldId id="4297" r:id="rId10"/>
    <p:sldId id="4307" r:id="rId11"/>
    <p:sldId id="4308" r:id="rId12"/>
    <p:sldId id="4309" r:id="rId13"/>
    <p:sldId id="285" r:id="rId14"/>
  </p:sldIdLst>
  <p:sldSz cx="9144000" cy="6858000" type="screen4x3"/>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BDC63A-64CC-22C7-3A23-D14607F45BC3}" name="CHUNGER, Michelle (BLACKPOOL TEACHING HOSPITALS NHS FOUNDATION TRUST)" initials="CM(THNFT" userId="S::michelle.chunger@nhs.net::c69a27a9-cba9-47e2-827a-59955862b54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SE, Alex (BLACKPOOL TEACHING HOSPITALS NHS FOUNDATION TRUST)" initials="RA(THNFT" lastIdx="52" clrIdx="0">
    <p:extLst>
      <p:ext uri="{19B8F6BF-5375-455C-9EA6-DF929625EA0E}">
        <p15:presenceInfo xmlns:p15="http://schemas.microsoft.com/office/powerpoint/2012/main" userId="S::alex.rose11@nhs.net::22934cfc-b79c-4d9d-bde1-dbc5d7a0addd" providerId="AD"/>
      </p:ext>
    </p:extLst>
  </p:cmAuthor>
  <p:cmAuthor id="2" name="ROSTAMI, Paryaneh (BLACKPOOL TEACHING HOSPITALS NHS FOUNDATION TRUST)" initials="RP(THNFT" lastIdx="2" clrIdx="1">
    <p:extLst>
      <p:ext uri="{19B8F6BF-5375-455C-9EA6-DF929625EA0E}">
        <p15:presenceInfo xmlns:p15="http://schemas.microsoft.com/office/powerpoint/2012/main" userId="S::p.rostami@nhs.net::9a6798ac-7a6d-4aa1-90a5-fc11c10f01cf" providerId="AD"/>
      </p:ext>
    </p:extLst>
  </p:cmAuthor>
  <p:cmAuthor id="3" name="CROSS, Sean (BLACKPOOL TEACHING HOSPITALS NHS FOUNDATION TRUST)" initials="CS(THNFT" lastIdx="1" clrIdx="2">
    <p:extLst>
      <p:ext uri="{19B8F6BF-5375-455C-9EA6-DF929625EA0E}">
        <p15:presenceInfo xmlns:p15="http://schemas.microsoft.com/office/powerpoint/2012/main" userId="S::sean.cross3@nhs.net::d94afc43-3d18-4dbd-90e7-3fb5e540aa62" providerId="AD"/>
      </p:ext>
    </p:extLst>
  </p:cmAuthor>
  <p:cmAuthor id="4" name="CHUNGER, Michelle (BLACKPOOL TEACHING HOSPITALS NHS FOUNDATION TRUST)" initials="CM(THNFT" lastIdx="1" clrIdx="3">
    <p:extLst>
      <p:ext uri="{19B8F6BF-5375-455C-9EA6-DF929625EA0E}">
        <p15:presenceInfo xmlns:p15="http://schemas.microsoft.com/office/powerpoint/2012/main" userId="S::michelle.chunger@nhs.net::c69a27a9-cba9-47e2-827a-59955862b5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499"/>
    <a:srgbClr val="CC0070"/>
    <a:srgbClr val="005EB8"/>
    <a:srgbClr val="41B6E6"/>
    <a:srgbClr val="FFB81C"/>
    <a:srgbClr val="ED8B00"/>
    <a:srgbClr val="003087"/>
    <a:srgbClr val="00A9CE"/>
    <a:srgbClr val="F57B17"/>
    <a:srgbClr val="A000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DWELL, Lucy (TRINITY HOSPICE &amp; BRIAN HOUSE)" userId="01a5e30d-d9b1-475a-bbf6-009417a47d00" providerId="ADAL" clId="{08294891-217B-4A2F-8A1F-E19DA375F609}"/>
    <pc:docChg chg="delSld">
      <pc:chgData name="CARDWELL, Lucy (TRINITY HOSPICE &amp; BRIAN HOUSE)" userId="01a5e30d-d9b1-475a-bbf6-009417a47d00" providerId="ADAL" clId="{08294891-217B-4A2F-8A1F-E19DA375F609}" dt="2024-07-06T13:56:35.957" v="0" actId="47"/>
      <pc:docMkLst>
        <pc:docMk/>
      </pc:docMkLst>
      <pc:sldChg chg="del">
        <pc:chgData name="CARDWELL, Lucy (TRINITY HOSPICE &amp; BRIAN HOUSE)" userId="01a5e30d-d9b1-475a-bbf6-009417a47d00" providerId="ADAL" clId="{08294891-217B-4A2F-8A1F-E19DA375F609}" dt="2024-07-06T13:56:35.957" v="0" actId="47"/>
        <pc:sldMkLst>
          <pc:docMk/>
          <pc:sldMk cId="4045269739" sldId="431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3633"/>
          </a:xfrm>
          <a:prstGeom prst="rect">
            <a:avLst/>
          </a:prstGeom>
        </p:spPr>
        <p:txBody>
          <a:bodyPr vert="horz" lIns="91440" tIns="45720" rIns="91440" bIns="45720" rtlCol="0"/>
          <a:lstStyle>
            <a:lvl1pPr algn="r">
              <a:defRPr sz="1200"/>
            </a:lvl1pPr>
          </a:lstStyle>
          <a:p>
            <a:fld id="{082C2AA6-9FDA-4C3A-A234-B3F5DEE958C9}" type="datetimeFigureOut">
              <a:rPr lang="en-GB" smtClean="0"/>
              <a:t>06/07/2024</a:t>
            </a:fld>
            <a:endParaRPr lang="en-GB"/>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6"/>
            <a:ext cx="2889938" cy="493633"/>
          </a:xfrm>
          <a:prstGeom prst="rect">
            <a:avLst/>
          </a:prstGeom>
        </p:spPr>
        <p:txBody>
          <a:bodyPr vert="horz" lIns="91440" tIns="45720" rIns="91440" bIns="45720" rtlCol="0" anchor="b"/>
          <a:lstStyle>
            <a:lvl1pPr algn="r">
              <a:defRPr sz="1200"/>
            </a:lvl1pPr>
          </a:lstStyle>
          <a:p>
            <a:fld id="{694A878D-64C0-4EE1-A4DE-BFA39F1E227F}" type="slidenum">
              <a:rPr lang="en-GB" smtClean="0"/>
              <a:t>‹#›</a:t>
            </a:fld>
            <a:endParaRPr lang="en-GB"/>
          </a:p>
        </p:txBody>
      </p:sp>
    </p:spTree>
    <p:extLst>
      <p:ext uri="{BB962C8B-B14F-4D97-AF65-F5344CB8AC3E}">
        <p14:creationId xmlns:p14="http://schemas.microsoft.com/office/powerpoint/2010/main" val="523634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739775"/>
            <a:ext cx="4938712"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4A878D-64C0-4EE1-A4DE-BFA39F1E227F}" type="slidenum">
              <a:rPr lang="en-GB" smtClean="0"/>
              <a:t>1</a:t>
            </a:fld>
            <a:endParaRPr lang="en-GB"/>
          </a:p>
        </p:txBody>
      </p:sp>
    </p:spTree>
    <p:extLst>
      <p:ext uri="{BB962C8B-B14F-4D97-AF65-F5344CB8AC3E}">
        <p14:creationId xmlns:p14="http://schemas.microsoft.com/office/powerpoint/2010/main" val="665334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694A878D-64C0-4EE1-A4DE-BFA39F1E227F}" type="slidenum">
              <a:rPr lang="en-GB" smtClean="0"/>
              <a:t>2</a:t>
            </a:fld>
            <a:endParaRPr lang="en-GB"/>
          </a:p>
        </p:txBody>
      </p:sp>
    </p:spTree>
    <p:extLst>
      <p:ext uri="{BB962C8B-B14F-4D97-AF65-F5344CB8AC3E}">
        <p14:creationId xmlns:p14="http://schemas.microsoft.com/office/powerpoint/2010/main" val="821485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4A878D-64C0-4EE1-A4DE-BFA39F1E227F}" type="slidenum">
              <a:rPr lang="en-GB" smtClean="0"/>
              <a:t>3</a:t>
            </a:fld>
            <a:endParaRPr lang="en-GB"/>
          </a:p>
        </p:txBody>
      </p:sp>
    </p:spTree>
    <p:extLst>
      <p:ext uri="{BB962C8B-B14F-4D97-AF65-F5344CB8AC3E}">
        <p14:creationId xmlns:p14="http://schemas.microsoft.com/office/powerpoint/2010/main" val="1733009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4A878D-64C0-4EE1-A4DE-BFA39F1E227F}" type="slidenum">
              <a:rPr lang="en-GB" smtClean="0"/>
              <a:t>6</a:t>
            </a:fld>
            <a:endParaRPr lang="en-GB"/>
          </a:p>
        </p:txBody>
      </p:sp>
    </p:spTree>
    <p:extLst>
      <p:ext uri="{BB962C8B-B14F-4D97-AF65-F5344CB8AC3E}">
        <p14:creationId xmlns:p14="http://schemas.microsoft.com/office/powerpoint/2010/main" val="4721422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649C53E-659A-4648-9C8B-F46D18432606}" type="datetimeFigureOut">
              <a:rPr lang="en-GB" smtClean="0"/>
              <a:t>06/07/2024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421E3D-415E-44B8-9AD5-8B8B3BFA7534}" type="slidenum">
              <a:rPr lang="en-GB" smtClean="0"/>
              <a:t>‹#›</a:t>
            </a:fld>
            <a:endParaRPr lang="en-GB"/>
          </a:p>
        </p:txBody>
      </p:sp>
      <p:pic>
        <p:nvPicPr>
          <p:cNvPr id="9" name="Picture 8">
            <a:extLst>
              <a:ext uri="{FF2B5EF4-FFF2-40B4-BE49-F238E27FC236}">
                <a16:creationId xmlns:a16="http://schemas.microsoft.com/office/drawing/2014/main" id="{EB79C3B1-3AC7-421B-8FFB-292DEC3811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90992"/>
            <a:ext cx="9144000" cy="6467008"/>
          </a:xfrm>
          <a:prstGeom prst="rect">
            <a:avLst/>
          </a:prstGeom>
        </p:spPr>
      </p:pic>
    </p:spTree>
    <p:extLst>
      <p:ext uri="{BB962C8B-B14F-4D97-AF65-F5344CB8AC3E}">
        <p14:creationId xmlns:p14="http://schemas.microsoft.com/office/powerpoint/2010/main" val="1481265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49C53E-659A-4648-9C8B-F46D18432606}" type="datetimeFigureOut">
              <a:rPr lang="en-GB" smtClean="0"/>
              <a:t>06/07/2024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421E3D-415E-44B8-9AD5-8B8B3BFA7534}" type="slidenum">
              <a:rPr lang="en-GB" smtClean="0"/>
              <a:t>‹#›</a:t>
            </a:fld>
            <a:endParaRPr lang="en-GB"/>
          </a:p>
        </p:txBody>
      </p:sp>
    </p:spTree>
    <p:extLst>
      <p:ext uri="{BB962C8B-B14F-4D97-AF65-F5344CB8AC3E}">
        <p14:creationId xmlns:p14="http://schemas.microsoft.com/office/powerpoint/2010/main" val="4129046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49C53E-659A-4648-9C8B-F46D18432606}" type="datetimeFigureOut">
              <a:rPr lang="en-GB" smtClean="0"/>
              <a:t>06/07/2024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421E3D-415E-44B8-9AD5-8B8B3BFA7534}" type="slidenum">
              <a:rPr lang="en-GB" smtClean="0"/>
              <a:t>‹#›</a:t>
            </a:fld>
            <a:endParaRPr lang="en-GB"/>
          </a:p>
        </p:txBody>
      </p:sp>
    </p:spTree>
    <p:extLst>
      <p:ext uri="{BB962C8B-B14F-4D97-AF65-F5344CB8AC3E}">
        <p14:creationId xmlns:p14="http://schemas.microsoft.com/office/powerpoint/2010/main" val="3963089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49C53E-659A-4648-9C8B-F46D18432606}" type="datetimeFigureOut">
              <a:rPr lang="en-GB" smtClean="0"/>
              <a:t>06/07/2024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421E3D-415E-44B8-9AD5-8B8B3BFA7534}" type="slidenum">
              <a:rPr lang="en-GB" smtClean="0"/>
              <a:t>‹#›</a:t>
            </a:fld>
            <a:endParaRPr lang="en-GB"/>
          </a:p>
        </p:txBody>
      </p:sp>
    </p:spTree>
    <p:extLst>
      <p:ext uri="{BB962C8B-B14F-4D97-AF65-F5344CB8AC3E}">
        <p14:creationId xmlns:p14="http://schemas.microsoft.com/office/powerpoint/2010/main" val="4183498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49C53E-659A-4648-9C8B-F46D18432606}" type="datetimeFigureOut">
              <a:rPr lang="en-GB" smtClean="0"/>
              <a:t>06/07/2024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421E3D-415E-44B8-9AD5-8B8B3BFA7534}" type="slidenum">
              <a:rPr lang="en-GB" smtClean="0"/>
              <a:t>‹#›</a:t>
            </a:fld>
            <a:endParaRPr lang="en-GB"/>
          </a:p>
        </p:txBody>
      </p:sp>
    </p:spTree>
    <p:extLst>
      <p:ext uri="{BB962C8B-B14F-4D97-AF65-F5344CB8AC3E}">
        <p14:creationId xmlns:p14="http://schemas.microsoft.com/office/powerpoint/2010/main" val="651115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649C53E-659A-4648-9C8B-F46D18432606}" type="datetimeFigureOut">
              <a:rPr lang="en-GB" smtClean="0"/>
              <a:t>06/07/2024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421E3D-415E-44B8-9AD5-8B8B3BFA7534}" type="slidenum">
              <a:rPr lang="en-GB" smtClean="0"/>
              <a:t>‹#›</a:t>
            </a:fld>
            <a:endParaRPr lang="en-GB"/>
          </a:p>
        </p:txBody>
      </p:sp>
    </p:spTree>
    <p:extLst>
      <p:ext uri="{BB962C8B-B14F-4D97-AF65-F5344CB8AC3E}">
        <p14:creationId xmlns:p14="http://schemas.microsoft.com/office/powerpoint/2010/main" val="1895597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649C53E-659A-4648-9C8B-F46D18432606}" type="datetimeFigureOut">
              <a:rPr lang="en-GB" smtClean="0"/>
              <a:t>06/07/2024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421E3D-415E-44B8-9AD5-8B8B3BFA7534}" type="slidenum">
              <a:rPr lang="en-GB" smtClean="0"/>
              <a:t>‹#›</a:t>
            </a:fld>
            <a:endParaRPr lang="en-GB"/>
          </a:p>
        </p:txBody>
      </p:sp>
    </p:spTree>
    <p:extLst>
      <p:ext uri="{BB962C8B-B14F-4D97-AF65-F5344CB8AC3E}">
        <p14:creationId xmlns:p14="http://schemas.microsoft.com/office/powerpoint/2010/main" val="1504689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649C53E-659A-4648-9C8B-F46D18432606}" type="datetimeFigureOut">
              <a:rPr lang="en-GB" smtClean="0"/>
              <a:t>06/07/2024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421E3D-415E-44B8-9AD5-8B8B3BFA7534}" type="slidenum">
              <a:rPr lang="en-GB" smtClean="0"/>
              <a:t>‹#›</a:t>
            </a:fld>
            <a:endParaRPr lang="en-GB"/>
          </a:p>
        </p:txBody>
      </p:sp>
    </p:spTree>
    <p:extLst>
      <p:ext uri="{BB962C8B-B14F-4D97-AF65-F5344CB8AC3E}">
        <p14:creationId xmlns:p14="http://schemas.microsoft.com/office/powerpoint/2010/main" val="3604286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49C53E-659A-4648-9C8B-F46D18432606}" type="datetimeFigureOut">
              <a:rPr lang="en-GB" smtClean="0"/>
              <a:t>06/07/2024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421E3D-415E-44B8-9AD5-8B8B3BFA7534}" type="slidenum">
              <a:rPr lang="en-GB" smtClean="0"/>
              <a:t>‹#›</a:t>
            </a:fld>
            <a:endParaRPr lang="en-GB"/>
          </a:p>
        </p:txBody>
      </p:sp>
    </p:spTree>
    <p:extLst>
      <p:ext uri="{BB962C8B-B14F-4D97-AF65-F5344CB8AC3E}">
        <p14:creationId xmlns:p14="http://schemas.microsoft.com/office/powerpoint/2010/main" val="1200690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49C53E-659A-4648-9C8B-F46D18432606}" type="datetimeFigureOut">
              <a:rPr lang="en-GB" smtClean="0"/>
              <a:t>06/07/2024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421E3D-415E-44B8-9AD5-8B8B3BFA7534}" type="slidenum">
              <a:rPr lang="en-GB" smtClean="0"/>
              <a:t>‹#›</a:t>
            </a:fld>
            <a:endParaRPr lang="en-GB"/>
          </a:p>
        </p:txBody>
      </p:sp>
    </p:spTree>
    <p:extLst>
      <p:ext uri="{BB962C8B-B14F-4D97-AF65-F5344CB8AC3E}">
        <p14:creationId xmlns:p14="http://schemas.microsoft.com/office/powerpoint/2010/main" val="4329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49C53E-659A-4648-9C8B-F46D18432606}" type="datetimeFigureOut">
              <a:rPr lang="en-GB" smtClean="0"/>
              <a:t>06/07/2024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421E3D-415E-44B8-9AD5-8B8B3BFA7534}" type="slidenum">
              <a:rPr lang="en-GB" smtClean="0"/>
              <a:t>‹#›</a:t>
            </a:fld>
            <a:endParaRPr lang="en-GB"/>
          </a:p>
        </p:txBody>
      </p:sp>
    </p:spTree>
    <p:extLst>
      <p:ext uri="{BB962C8B-B14F-4D97-AF65-F5344CB8AC3E}">
        <p14:creationId xmlns:p14="http://schemas.microsoft.com/office/powerpoint/2010/main" val="1492379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49C53E-659A-4648-9C8B-F46D18432606}" type="datetimeFigureOut">
              <a:rPr lang="en-GB" smtClean="0"/>
              <a:t>06/07/2024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421E3D-415E-44B8-9AD5-8B8B3BFA7534}" type="slidenum">
              <a:rPr lang="en-GB" smtClean="0"/>
              <a:t>‹#›</a:t>
            </a:fld>
            <a:endParaRPr lang="en-GB"/>
          </a:p>
        </p:txBody>
      </p:sp>
      <p:pic>
        <p:nvPicPr>
          <p:cNvPr id="7" name="Picture 6" descr="Shape, circle&#10;&#10;Description automatically generated">
            <a:extLst>
              <a:ext uri="{FF2B5EF4-FFF2-40B4-BE49-F238E27FC236}">
                <a16:creationId xmlns:a16="http://schemas.microsoft.com/office/drawing/2014/main" id="{87096492-10B4-4855-8243-AE129FE421D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3356992"/>
            <a:ext cx="9144000" cy="3501008"/>
          </a:xfrm>
          <a:prstGeom prst="rect">
            <a:avLst/>
          </a:prstGeom>
        </p:spPr>
      </p:pic>
      <p:pic>
        <p:nvPicPr>
          <p:cNvPr id="8" name="Picture 7" descr="Logo&#10;&#10;Description automatically generated">
            <a:extLst>
              <a:ext uri="{FF2B5EF4-FFF2-40B4-BE49-F238E27FC236}">
                <a16:creationId xmlns:a16="http://schemas.microsoft.com/office/drawing/2014/main" id="{7820348D-4524-4F31-AFBC-C0AA9F413B7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10353"/>
            <a:ext cx="971600" cy="971600"/>
          </a:xfrm>
          <a:prstGeom prst="rect">
            <a:avLst/>
          </a:prstGeom>
        </p:spPr>
      </p:pic>
      <p:pic>
        <p:nvPicPr>
          <p:cNvPr id="9" name="Picture 2" descr="L:\Communications Data Centre\Communications\#Branding\Logos-NHS\Blackpool Teaching Hospitals NHS Foundation Trust CMYK-01.png">
            <a:extLst>
              <a:ext uri="{FF2B5EF4-FFF2-40B4-BE49-F238E27FC236}">
                <a16:creationId xmlns:a16="http://schemas.microsoft.com/office/drawing/2014/main" id="{F4D6276E-C251-4A99-92FE-706A4E7FA223}"/>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804248" y="-205925"/>
            <a:ext cx="2460914" cy="1404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395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endpjparalysis.org/endpjparalysis-global-summit/" TargetMode="External"/><Relationship Id="rId2" Type="http://schemas.openxmlformats.org/officeDocument/2006/relationships/image" Target="../media/image1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elloMyNameIs: A call for new research – Communication Disability, Safety,  and Digital Health Research"/>
          <p:cNvSpPr>
            <a:spLocks noChangeAspect="1" noChangeArrowheads="1"/>
          </p:cNvSpPr>
          <p:nvPr/>
        </p:nvSpPr>
        <p:spPr bwMode="auto">
          <a:xfrm>
            <a:off x="1259681" y="748905"/>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9" name="AutoShape 4" descr="HelloMyNameIs: A call for new research – Communication Disability, Safety,  and Digital Health Research"/>
          <p:cNvSpPr>
            <a:spLocks noChangeAspect="1" noChangeArrowheads="1"/>
          </p:cNvSpPr>
          <p:nvPr/>
        </p:nvSpPr>
        <p:spPr bwMode="auto">
          <a:xfrm>
            <a:off x="1373981" y="863206"/>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10" name="AutoShape 6" descr="HelloMyNameIs: A call for new research – Communication Disability, Safety,  and Digital Health Research"/>
          <p:cNvSpPr>
            <a:spLocks noChangeAspect="1" noChangeArrowheads="1"/>
          </p:cNvSpPr>
          <p:nvPr/>
        </p:nvSpPr>
        <p:spPr bwMode="auto">
          <a:xfrm>
            <a:off x="1488281" y="977506"/>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6" name="Title 1">
            <a:extLst>
              <a:ext uri="{FF2B5EF4-FFF2-40B4-BE49-F238E27FC236}">
                <a16:creationId xmlns:a16="http://schemas.microsoft.com/office/drawing/2014/main" id="{03BDED42-B5CF-42BF-8A12-5AADA7BBC4B4}"/>
              </a:ext>
            </a:extLst>
          </p:cNvPr>
          <p:cNvSpPr>
            <a:spLocks noGrp="1"/>
          </p:cNvSpPr>
          <p:nvPr>
            <p:ph type="ctrTitle"/>
          </p:nvPr>
        </p:nvSpPr>
        <p:spPr>
          <a:xfrm>
            <a:off x="826478" y="2120577"/>
            <a:ext cx="7772400" cy="1470025"/>
          </a:xfrm>
        </p:spPr>
        <p:txBody>
          <a:bodyPr>
            <a:noAutofit/>
          </a:bodyPr>
          <a:lstStyle/>
          <a:p>
            <a:pPr algn="ctr"/>
            <a:r>
              <a:rPr lang="en-GB" b="1">
                <a:solidFill>
                  <a:srgbClr val="0070C0"/>
                </a:solidFill>
                <a:latin typeface="Arial" panose="020B0604020202020204" pitchFamily="34" charset="0"/>
                <a:ea typeface="+mn-ea"/>
                <a:cs typeface="Arial" panose="020B0604020202020204" pitchFamily="34" charset="0"/>
              </a:rPr>
              <a:t>Last 1000 Days Improvement Collaborative </a:t>
            </a:r>
            <a:endParaRPr lang="en-GB" sz="4000" b="1">
              <a:solidFill>
                <a:srgbClr val="0070C0"/>
              </a:solidFill>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569D2F4A-5791-4AC6-B9BF-9433EA568A42}"/>
              </a:ext>
            </a:extLst>
          </p:cNvPr>
          <p:cNvSpPr txBox="1"/>
          <p:nvPr/>
        </p:nvSpPr>
        <p:spPr>
          <a:xfrm>
            <a:off x="1392703" y="3590600"/>
            <a:ext cx="6358597" cy="400110"/>
          </a:xfrm>
          <a:prstGeom prst="rect">
            <a:avLst/>
          </a:prstGeom>
          <a:noFill/>
        </p:spPr>
        <p:txBody>
          <a:bodyPr wrap="square" rtlCol="0">
            <a:spAutoFit/>
          </a:bodyPr>
          <a:lstStyle/>
          <a:p>
            <a:pPr algn="ctr"/>
            <a:r>
              <a:rPr lang="en-GB" sz="2000" dirty="0">
                <a:solidFill>
                  <a:srgbClr val="0070C0"/>
                </a:solidFill>
                <a:latin typeface="Arial" panose="020B0604020202020204" pitchFamily="34" charset="0"/>
                <a:cs typeface="Arial" panose="020B0604020202020204" pitchFamily="34" charset="0"/>
              </a:rPr>
              <a:t>@BTHQIHub</a:t>
            </a:r>
          </a:p>
        </p:txBody>
      </p:sp>
    </p:spTree>
    <p:extLst>
      <p:ext uri="{BB962C8B-B14F-4D97-AF65-F5344CB8AC3E}">
        <p14:creationId xmlns:p14="http://schemas.microsoft.com/office/powerpoint/2010/main" val="1674786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80167"/>
            <a:ext cx="1437305" cy="1196401"/>
          </a:xfrm>
          <a:prstGeom prst="rect">
            <a:avLst/>
          </a:prstGeom>
        </p:spPr>
      </p:pic>
      <p:sp>
        <p:nvSpPr>
          <p:cNvPr id="5" name="TextBox 4"/>
          <p:cNvSpPr txBox="1"/>
          <p:nvPr/>
        </p:nvSpPr>
        <p:spPr>
          <a:xfrm>
            <a:off x="827584" y="428687"/>
            <a:ext cx="7272808" cy="95410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150" normalizeH="0" baseline="0" noProof="0" dirty="0">
                <a:ln>
                  <a:noFill/>
                </a:ln>
                <a:solidFill>
                  <a:srgbClr val="009AA7"/>
                </a:solidFill>
                <a:effectLst/>
                <a:uLnTx/>
                <a:uFillTx/>
                <a:latin typeface="Arial" panose="020B0604020202020204" pitchFamily="34" charset="0"/>
                <a:ea typeface="+mn-ea"/>
                <a:cs typeface="Arial" panose="020B0604020202020204" pitchFamily="34" charset="0"/>
              </a:rPr>
              <a:t>Personalised Care and Support Plans and Advance Care Plans</a:t>
            </a:r>
          </a:p>
        </p:txBody>
      </p:sp>
      <p:sp>
        <p:nvSpPr>
          <p:cNvPr id="6" name="TextBox 5"/>
          <p:cNvSpPr txBox="1"/>
          <p:nvPr/>
        </p:nvSpPr>
        <p:spPr>
          <a:xfrm>
            <a:off x="718652" y="1376139"/>
            <a:ext cx="5472608"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AA175B"/>
                </a:solidFill>
                <a:effectLst/>
                <a:uLnTx/>
                <a:uFillTx/>
                <a:latin typeface="Arial" panose="020B0604020202020204" pitchFamily="34" charset="0"/>
                <a:ea typeface="+mn-ea"/>
                <a:cs typeface="Arial" panose="020B0604020202020204" pitchFamily="34" charset="0"/>
              </a:rPr>
              <a:t>Lucy </a:t>
            </a:r>
            <a:r>
              <a:rPr kumimoji="0" lang="en-GB" sz="1200" b="0" i="0" u="none" strike="noStrike" kern="1200" cap="none" spc="0" normalizeH="0" baseline="0" noProof="0" dirty="0" err="1">
                <a:ln>
                  <a:noFill/>
                </a:ln>
                <a:solidFill>
                  <a:srgbClr val="AA175B"/>
                </a:solidFill>
                <a:effectLst/>
                <a:uLnTx/>
                <a:uFillTx/>
                <a:latin typeface="Arial" panose="020B0604020202020204" pitchFamily="34" charset="0"/>
                <a:ea typeface="+mn-ea"/>
                <a:cs typeface="Arial" panose="020B0604020202020204" pitchFamily="34" charset="0"/>
              </a:rPr>
              <a:t>Cardwell,</a:t>
            </a:r>
            <a:r>
              <a:rPr kumimoji="0" lang="en-GB" sz="1200" b="0" i="0" u="none" strike="noStrike" kern="1200" cap="none" spc="0" normalizeH="0" baseline="0" noProof="0" dirty="0">
                <a:ln>
                  <a:noFill/>
                </a:ln>
                <a:solidFill>
                  <a:srgbClr val="AA175B"/>
                </a:solidFill>
                <a:effectLst/>
                <a:uLnTx/>
                <a:uFillTx/>
                <a:latin typeface="Arial" panose="020B0604020202020204" pitchFamily="34" charset="0"/>
                <a:ea typeface="+mn-ea"/>
                <a:cs typeface="Arial" panose="020B0604020202020204" pitchFamily="34" charset="0"/>
              </a:rPr>
              <a:t> </a:t>
            </a:r>
            <a:r>
              <a:rPr lang="en-GB" sz="1200" dirty="0">
                <a:solidFill>
                  <a:srgbClr val="AA175B"/>
                </a:solidFill>
                <a:latin typeface="Arial" panose="020B0604020202020204" pitchFamily="34" charset="0"/>
                <a:cs typeface="Arial" panose="020B0604020202020204" pitchFamily="34" charset="0"/>
              </a:rPr>
              <a:t>Frailty ACP at Trinity Hospice </a:t>
            </a:r>
            <a:endParaRPr kumimoji="0" lang="en-GB" sz="1200" b="0" i="0" u="none" strike="noStrike" kern="1200" cap="none" spc="0" normalizeH="0" baseline="0" noProof="0" dirty="0">
              <a:ln>
                <a:noFill/>
              </a:ln>
              <a:solidFill>
                <a:srgbClr val="AA175B"/>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02764C06-5EC1-4AE9-D15E-A3B0CB48A973}"/>
              </a:ext>
            </a:extLst>
          </p:cNvPr>
          <p:cNvSpPr txBox="1"/>
          <p:nvPr/>
        </p:nvSpPr>
        <p:spPr>
          <a:xfrm>
            <a:off x="525439" y="1721266"/>
            <a:ext cx="7272808" cy="3539430"/>
          </a:xfrm>
          <a:prstGeom prst="rect">
            <a:avLst/>
          </a:prstGeom>
          <a:noFill/>
        </p:spPr>
        <p:txBody>
          <a:bodyPr wrap="square" rtlCol="0">
            <a:spAutoFit/>
          </a:bodyPr>
          <a:lstStyle/>
          <a:p>
            <a:pPr fontAlgn="base">
              <a:spcBef>
                <a:spcPct val="0"/>
              </a:spcBef>
              <a:spcAft>
                <a:spcPct val="0"/>
              </a:spcAft>
              <a:defRPr/>
            </a:pPr>
            <a:r>
              <a:rPr kumimoji="0" lang="en-GB" sz="16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Aimed at supporting Care Homes and PCN’s to reduce avoidable admissions into ED for frail and palliative patients</a:t>
            </a:r>
          </a:p>
          <a:p>
            <a:pPr fontAlgn="base">
              <a:spcBef>
                <a:spcPct val="0"/>
              </a:spcBef>
              <a:spcAft>
                <a:spcPct val="0"/>
              </a:spcAft>
              <a:defRPr/>
            </a:pPr>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 Working closely with the Lytham St Anne’s PCN Care Home Team and Care Home’s in LSA</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 Re-design of the current care plan and advance care plan document to focus on clinical risks for high-risk residents recently discharged from hospital</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 Currently on Version 2 of PCSP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 Tailored education sessions being developed based on feedback from care home staff</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dirty="0">
              <a:ln>
                <a:noFill/>
              </a:ln>
              <a:solidFill>
                <a:srgbClr val="AA175B"/>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1A2DD4E3-113A-FFBB-8907-5BD72EC01373}"/>
              </a:ext>
            </a:extLst>
          </p:cNvPr>
          <p:cNvPicPr>
            <a:picLocks noChangeAspect="1"/>
          </p:cNvPicPr>
          <p:nvPr/>
        </p:nvPicPr>
        <p:blipFill>
          <a:blip r:embed="rId3"/>
          <a:stretch>
            <a:fillRect/>
          </a:stretch>
        </p:blipFill>
        <p:spPr>
          <a:xfrm>
            <a:off x="4903732" y="4875712"/>
            <a:ext cx="4071455" cy="1918490"/>
          </a:xfrm>
          <a:prstGeom prst="rect">
            <a:avLst/>
          </a:prstGeom>
        </p:spPr>
      </p:pic>
      <p:pic>
        <p:nvPicPr>
          <p:cNvPr id="8" name="Picture 7">
            <a:extLst>
              <a:ext uri="{FF2B5EF4-FFF2-40B4-BE49-F238E27FC236}">
                <a16:creationId xmlns:a16="http://schemas.microsoft.com/office/drawing/2014/main" id="{B889EF62-D472-DA7D-0478-21960D0533BE}"/>
              </a:ext>
            </a:extLst>
          </p:cNvPr>
          <p:cNvPicPr>
            <a:picLocks noChangeAspect="1"/>
          </p:cNvPicPr>
          <p:nvPr/>
        </p:nvPicPr>
        <p:blipFill>
          <a:blip r:embed="rId4"/>
          <a:stretch>
            <a:fillRect/>
          </a:stretch>
        </p:blipFill>
        <p:spPr>
          <a:xfrm>
            <a:off x="1331855" y="4949657"/>
            <a:ext cx="3571878" cy="1844545"/>
          </a:xfrm>
          <a:prstGeom prst="rect">
            <a:avLst/>
          </a:prstGeom>
        </p:spPr>
      </p:pic>
    </p:spTree>
    <p:extLst>
      <p:ext uri="{BB962C8B-B14F-4D97-AF65-F5344CB8AC3E}">
        <p14:creationId xmlns:p14="http://schemas.microsoft.com/office/powerpoint/2010/main" val="208441442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54AEC56-9825-409C-95A8-7183DA0021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419" y="6381328"/>
            <a:ext cx="2532389" cy="273383"/>
          </a:xfrm>
          <a:prstGeom prst="rect">
            <a:avLst/>
          </a:prstGeom>
        </p:spPr>
      </p:pic>
      <p:pic>
        <p:nvPicPr>
          <p:cNvPr id="3" name="Picture 2">
            <a:extLst>
              <a:ext uri="{FF2B5EF4-FFF2-40B4-BE49-F238E27FC236}">
                <a16:creationId xmlns:a16="http://schemas.microsoft.com/office/drawing/2014/main" id="{C07E95F2-5FF2-44D8-E8C7-184863E81195}"/>
              </a:ext>
            </a:extLst>
          </p:cNvPr>
          <p:cNvPicPr>
            <a:picLocks noChangeAspect="1"/>
          </p:cNvPicPr>
          <p:nvPr/>
        </p:nvPicPr>
        <p:blipFill rotWithShape="1">
          <a:blip r:embed="rId4"/>
          <a:srcRect l="19288" t="36422" r="714" b="38559"/>
          <a:stretch/>
        </p:blipFill>
        <p:spPr>
          <a:xfrm>
            <a:off x="161508" y="3429614"/>
            <a:ext cx="8820981" cy="1529975"/>
          </a:xfrm>
          <a:prstGeom prst="rect">
            <a:avLst/>
          </a:prstGeom>
        </p:spPr>
      </p:pic>
      <p:sp>
        <p:nvSpPr>
          <p:cNvPr id="4" name="TextBox 3">
            <a:extLst>
              <a:ext uri="{FF2B5EF4-FFF2-40B4-BE49-F238E27FC236}">
                <a16:creationId xmlns:a16="http://schemas.microsoft.com/office/drawing/2014/main" id="{B60BA409-E415-35E1-6DEB-C81076908D8F}"/>
              </a:ext>
            </a:extLst>
          </p:cNvPr>
          <p:cNvSpPr txBox="1"/>
          <p:nvPr/>
        </p:nvSpPr>
        <p:spPr>
          <a:xfrm>
            <a:off x="1274606" y="203289"/>
            <a:ext cx="6594787" cy="707886"/>
          </a:xfrm>
          <a:prstGeom prst="rect">
            <a:avLst/>
          </a:prstGeom>
          <a:noFill/>
        </p:spPr>
        <p:txBody>
          <a:bodyPr wrap="square" rtlCol="0">
            <a:spAutoFit/>
          </a:bodyPr>
          <a:lstStyle/>
          <a:p>
            <a:pPr algn="ctr"/>
            <a:r>
              <a:rPr lang="en-GB" sz="4000">
                <a:solidFill>
                  <a:srgbClr val="41B6E6"/>
                </a:solidFill>
                <a:latin typeface="Arial"/>
                <a:cs typeface="Arial"/>
              </a:rPr>
              <a:t>Our Mission</a:t>
            </a:r>
          </a:p>
        </p:txBody>
      </p:sp>
      <p:sp>
        <p:nvSpPr>
          <p:cNvPr id="5" name="TextBox 4">
            <a:extLst>
              <a:ext uri="{FF2B5EF4-FFF2-40B4-BE49-F238E27FC236}">
                <a16:creationId xmlns:a16="http://schemas.microsoft.com/office/drawing/2014/main" id="{EB18C295-FF3E-BF1E-4D90-0BF8D3ECB47E}"/>
              </a:ext>
            </a:extLst>
          </p:cNvPr>
          <p:cNvSpPr txBox="1"/>
          <p:nvPr/>
        </p:nvSpPr>
        <p:spPr>
          <a:xfrm>
            <a:off x="469213" y="1722745"/>
            <a:ext cx="7992889" cy="1077218"/>
          </a:xfrm>
          <a:prstGeom prst="rect">
            <a:avLst/>
          </a:prstGeom>
          <a:noFill/>
        </p:spPr>
        <p:txBody>
          <a:bodyPr wrap="square" rtlCol="0">
            <a:spAutoFit/>
          </a:bodyPr>
          <a:lstStyle/>
          <a:p>
            <a:pPr algn="ctr"/>
            <a:r>
              <a:rPr lang="en-GB" sz="3200">
                <a:solidFill>
                  <a:srgbClr val="0070C0"/>
                </a:solidFill>
                <a:latin typeface="Arial" panose="020B0604020202020204" pitchFamily="34" charset="0"/>
                <a:cs typeface="Arial" panose="020B0604020202020204" pitchFamily="34" charset="0"/>
              </a:rPr>
              <a:t>To deliver safe, effective, sustainable care for everyone, every day.</a:t>
            </a:r>
          </a:p>
        </p:txBody>
      </p:sp>
    </p:spTree>
    <p:extLst>
      <p:ext uri="{BB962C8B-B14F-4D97-AF65-F5344CB8AC3E}">
        <p14:creationId xmlns:p14="http://schemas.microsoft.com/office/powerpoint/2010/main" val="3847161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F504F289-E697-60F8-918D-983041105575}"/>
              </a:ext>
            </a:extLst>
          </p:cNvPr>
          <p:cNvSpPr>
            <a:spLocks noGrp="1"/>
          </p:cNvSpPr>
          <p:nvPr>
            <p:ph type="title"/>
          </p:nvPr>
        </p:nvSpPr>
        <p:spPr>
          <a:xfrm>
            <a:off x="457200" y="682339"/>
            <a:ext cx="8229600" cy="1012426"/>
          </a:xfrm>
        </p:spPr>
        <p:txBody>
          <a:bodyPr>
            <a:normAutofit fontScale="90000"/>
          </a:bodyPr>
          <a:lstStyle/>
          <a:p>
            <a:r>
              <a:rPr lang="en-US" sz="4000">
                <a:solidFill>
                  <a:srgbClr val="41B6E6"/>
                </a:solidFill>
                <a:latin typeface="Arial" panose="020B0604020202020204" pitchFamily="34" charset="0"/>
                <a:ea typeface="+mn-ea"/>
                <a:cs typeface="Arial" panose="020B0604020202020204" pitchFamily="34" charset="0"/>
              </a:rPr>
              <a:t>“Look at me” </a:t>
            </a:r>
            <a:br>
              <a:rPr lang="en-US" sz="4000">
                <a:solidFill>
                  <a:srgbClr val="41B6E6"/>
                </a:solidFill>
                <a:latin typeface="Arial" panose="020B0604020202020204" pitchFamily="34" charset="0"/>
                <a:ea typeface="+mn-ea"/>
                <a:cs typeface="Arial" panose="020B0604020202020204" pitchFamily="34" charset="0"/>
              </a:rPr>
            </a:br>
            <a:r>
              <a:rPr lang="en-US" sz="3100">
                <a:solidFill>
                  <a:srgbClr val="41B6E6"/>
                </a:solidFill>
                <a:latin typeface="Arial" panose="020B0604020202020204" pitchFamily="34" charset="0"/>
                <a:ea typeface="+mn-ea"/>
                <a:cs typeface="Arial" panose="020B0604020202020204" pitchFamily="34" charset="0"/>
              </a:rPr>
              <a:t>A Care Home communication tool and wristband - need-to-know information for residents' safety.</a:t>
            </a:r>
          </a:p>
        </p:txBody>
      </p:sp>
      <p:pic>
        <p:nvPicPr>
          <p:cNvPr id="2071" name="Picture 23" descr="Design of cartoon eyes looking • nálepky na zeď šťastný, bílý, upřený |  myloview.cz">
            <a:extLst>
              <a:ext uri="{FF2B5EF4-FFF2-40B4-BE49-F238E27FC236}">
                <a16:creationId xmlns:a16="http://schemas.microsoft.com/office/drawing/2014/main" id="{B0E2F0F6-B462-7949-44C1-D63F96B0D106}"/>
              </a:ext>
            </a:extLst>
          </p:cNvPr>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2136604" y="332905"/>
            <a:ext cx="1024740" cy="8387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a:extLst>
              <a:ext uri="{FF2B5EF4-FFF2-40B4-BE49-F238E27FC236}">
                <a16:creationId xmlns:a16="http://schemas.microsoft.com/office/drawing/2014/main" id="{34469BF6-0088-5EBF-7361-271DDEAFAFB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228" y="2044199"/>
            <a:ext cx="2849027" cy="37989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A8DAF46-8B21-B1F3-3D57-288D86DED5A7}"/>
              </a:ext>
            </a:extLst>
          </p:cNvPr>
          <p:cNvPicPr>
            <a:picLocks noChangeAspect="1"/>
          </p:cNvPicPr>
          <p:nvPr/>
        </p:nvPicPr>
        <p:blipFill>
          <a:blip r:embed="rId5"/>
          <a:stretch>
            <a:fillRect/>
          </a:stretch>
        </p:blipFill>
        <p:spPr>
          <a:xfrm>
            <a:off x="5288747" y="2044199"/>
            <a:ext cx="2785131" cy="3954019"/>
          </a:xfrm>
          <a:prstGeom prst="rect">
            <a:avLst/>
          </a:prstGeom>
        </p:spPr>
      </p:pic>
    </p:spTree>
    <p:extLst>
      <p:ext uri="{BB962C8B-B14F-4D97-AF65-F5344CB8AC3E}">
        <p14:creationId xmlns:p14="http://schemas.microsoft.com/office/powerpoint/2010/main" val="633721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D6BD1-8F2F-629B-4A59-AEA03203402E}"/>
              </a:ext>
            </a:extLst>
          </p:cNvPr>
          <p:cNvSpPr>
            <a:spLocks noGrp="1"/>
          </p:cNvSpPr>
          <p:nvPr>
            <p:ph type="title"/>
          </p:nvPr>
        </p:nvSpPr>
        <p:spPr/>
        <p:txBody>
          <a:bodyPr/>
          <a:lstStyle/>
          <a:p>
            <a:r>
              <a:rPr lang="en-GB"/>
              <a:t>Look at me NWAS/ED 40 responses </a:t>
            </a:r>
          </a:p>
        </p:txBody>
      </p:sp>
      <p:pic>
        <p:nvPicPr>
          <p:cNvPr id="5" name="Content Placeholder 4">
            <a:extLst>
              <a:ext uri="{FF2B5EF4-FFF2-40B4-BE49-F238E27FC236}">
                <a16:creationId xmlns:a16="http://schemas.microsoft.com/office/drawing/2014/main" id="{6B63664D-2AF1-5888-7F5B-6369B1E7ECE6}"/>
              </a:ext>
            </a:extLst>
          </p:cNvPr>
          <p:cNvPicPr>
            <a:picLocks noGrp="1" noChangeAspect="1"/>
          </p:cNvPicPr>
          <p:nvPr>
            <p:ph idx="1"/>
          </p:nvPr>
        </p:nvPicPr>
        <p:blipFill>
          <a:blip r:embed="rId2"/>
          <a:stretch>
            <a:fillRect/>
          </a:stretch>
        </p:blipFill>
        <p:spPr>
          <a:xfrm>
            <a:off x="173321" y="1881052"/>
            <a:ext cx="3980669" cy="2083590"/>
          </a:xfrm>
        </p:spPr>
      </p:pic>
      <p:pic>
        <p:nvPicPr>
          <p:cNvPr id="7" name="Picture 6">
            <a:extLst>
              <a:ext uri="{FF2B5EF4-FFF2-40B4-BE49-F238E27FC236}">
                <a16:creationId xmlns:a16="http://schemas.microsoft.com/office/drawing/2014/main" id="{EC19287B-4D59-93B0-9403-191DBA6A2700}"/>
              </a:ext>
            </a:extLst>
          </p:cNvPr>
          <p:cNvPicPr>
            <a:picLocks noChangeAspect="1"/>
          </p:cNvPicPr>
          <p:nvPr/>
        </p:nvPicPr>
        <p:blipFill>
          <a:blip r:embed="rId3"/>
          <a:stretch>
            <a:fillRect/>
          </a:stretch>
        </p:blipFill>
        <p:spPr>
          <a:xfrm>
            <a:off x="4465204" y="4131058"/>
            <a:ext cx="4325112" cy="2361816"/>
          </a:xfrm>
          <a:prstGeom prst="rect">
            <a:avLst/>
          </a:prstGeom>
        </p:spPr>
      </p:pic>
    </p:spTree>
    <p:extLst>
      <p:ext uri="{BB962C8B-B14F-4D97-AF65-F5344CB8AC3E}">
        <p14:creationId xmlns:p14="http://schemas.microsoft.com/office/powerpoint/2010/main" val="564796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CA15B-B8DD-BA23-C1F9-E2B900E1573D}"/>
              </a:ext>
            </a:extLst>
          </p:cNvPr>
          <p:cNvSpPr>
            <a:spLocks noGrp="1"/>
          </p:cNvSpPr>
          <p:nvPr>
            <p:ph type="title"/>
          </p:nvPr>
        </p:nvSpPr>
        <p:spPr/>
        <p:txBody>
          <a:bodyPr/>
          <a:lstStyle/>
          <a:p>
            <a:r>
              <a:rPr lang="en-GB"/>
              <a:t>Care practitioner feedback</a:t>
            </a:r>
          </a:p>
        </p:txBody>
      </p:sp>
      <p:sp>
        <p:nvSpPr>
          <p:cNvPr id="3" name="Content Placeholder 2">
            <a:extLst>
              <a:ext uri="{FF2B5EF4-FFF2-40B4-BE49-F238E27FC236}">
                <a16:creationId xmlns:a16="http://schemas.microsoft.com/office/drawing/2014/main" id="{5097B794-1D9F-9BB8-4461-31B9CD8A7F0D}"/>
              </a:ext>
            </a:extLst>
          </p:cNvPr>
          <p:cNvSpPr>
            <a:spLocks noGrp="1"/>
          </p:cNvSpPr>
          <p:nvPr>
            <p:ph idx="1"/>
          </p:nvPr>
        </p:nvSpPr>
        <p:spPr/>
        <p:txBody>
          <a:bodyPr>
            <a:normAutofit fontScale="77500" lnSpcReduction="20000"/>
          </a:bodyPr>
          <a:lstStyle/>
          <a:p>
            <a:r>
              <a:rPr lang="en-US" i="1">
                <a:solidFill>
                  <a:srgbClr val="212121"/>
                </a:solidFill>
                <a:effectLst/>
                <a:latin typeface="Segoe UI" panose="020B0502040204020203" pitchFamily="34" charset="0"/>
              </a:rPr>
              <a:t>Family member: I supported my grandad and it was comforting to know he was receiving the correct care and the pathway of care felt more </a:t>
            </a:r>
            <a:r>
              <a:rPr lang="en-US" i="1" err="1">
                <a:solidFill>
                  <a:srgbClr val="212121"/>
                </a:solidFill>
                <a:effectLst/>
                <a:latin typeface="Segoe UI" panose="020B0502040204020203" pitchFamily="34" charset="0"/>
              </a:rPr>
              <a:t>organised</a:t>
            </a:r>
            <a:r>
              <a:rPr lang="en-US" i="1">
                <a:solidFill>
                  <a:srgbClr val="212121"/>
                </a:solidFill>
                <a:effectLst/>
                <a:latin typeface="Segoe UI" panose="020B0502040204020203" pitchFamily="34" charset="0"/>
              </a:rPr>
              <a:t>.</a:t>
            </a:r>
          </a:p>
          <a:p>
            <a:r>
              <a:rPr lang="en-US" b="0" i="1" err="1">
                <a:solidFill>
                  <a:srgbClr val="212121"/>
                </a:solidFill>
                <a:effectLst/>
                <a:latin typeface="Segoe UI" panose="020B0502040204020203" pitchFamily="34" charset="0"/>
              </a:rPr>
              <a:t>hopsital</a:t>
            </a:r>
            <a:r>
              <a:rPr lang="en-US" b="0" i="1">
                <a:solidFill>
                  <a:srgbClr val="212121"/>
                </a:solidFill>
                <a:effectLst/>
                <a:latin typeface="Segoe UI" panose="020B0502040204020203" pitchFamily="34" charset="0"/>
              </a:rPr>
              <a:t> </a:t>
            </a:r>
            <a:r>
              <a:rPr lang="en-US" b="0" i="1" err="1">
                <a:solidFill>
                  <a:srgbClr val="212121"/>
                </a:solidFill>
                <a:effectLst/>
                <a:latin typeface="Segoe UI" panose="020B0502040204020203" pitchFamily="34" charset="0"/>
              </a:rPr>
              <a:t>dont</a:t>
            </a:r>
            <a:r>
              <a:rPr lang="en-US" b="0" i="1">
                <a:solidFill>
                  <a:srgbClr val="212121"/>
                </a:solidFill>
                <a:effectLst/>
                <a:latin typeface="Segoe UI" panose="020B0502040204020203" pitchFamily="34" charset="0"/>
              </a:rPr>
              <a:t> appear to be ringing us much asking for information we have already given to them, allowing them time to care for the resident and not be calling us.</a:t>
            </a:r>
          </a:p>
          <a:p>
            <a:r>
              <a:rPr lang="en-US" b="0" i="1">
                <a:solidFill>
                  <a:srgbClr val="212121"/>
                </a:solidFill>
                <a:effectLst/>
                <a:latin typeface="Segoe UI" panose="020B0502040204020203" pitchFamily="34" charset="0"/>
              </a:rPr>
              <a:t>Reduces the amount of paperwork we have to produce, only MARs and 1 form instead of 27 forms</a:t>
            </a:r>
          </a:p>
          <a:p>
            <a:r>
              <a:rPr lang="en-US" b="0" i="1">
                <a:solidFill>
                  <a:srgbClr val="212121"/>
                </a:solidFill>
                <a:effectLst/>
                <a:latin typeface="Segoe UI" panose="020B0502040204020203" pitchFamily="34" charset="0"/>
              </a:rPr>
              <a:t>Yes, it is much more efficient and simpler with the most relevant information as opposed to Red Bag Relay's SBAR and RAF. The </a:t>
            </a:r>
            <a:r>
              <a:rPr lang="en-US" b="0" i="1" err="1">
                <a:solidFill>
                  <a:srgbClr val="212121"/>
                </a:solidFill>
                <a:effectLst/>
                <a:latin typeface="Segoe UI" panose="020B0502040204020203" pitchFamily="34" charset="0"/>
              </a:rPr>
              <a:t>colour</a:t>
            </a:r>
            <a:r>
              <a:rPr lang="en-US" b="0" i="1">
                <a:solidFill>
                  <a:srgbClr val="212121"/>
                </a:solidFill>
                <a:effectLst/>
                <a:latin typeface="Segoe UI" panose="020B0502040204020203" pitchFamily="34" charset="0"/>
              </a:rPr>
              <a:t> also stands out and is more noticeable for the people concerned in hospitals.</a:t>
            </a:r>
            <a:endParaRPr lang="en-GB" i="1"/>
          </a:p>
        </p:txBody>
      </p:sp>
    </p:spTree>
    <p:extLst>
      <p:ext uri="{BB962C8B-B14F-4D97-AF65-F5344CB8AC3E}">
        <p14:creationId xmlns:p14="http://schemas.microsoft.com/office/powerpoint/2010/main" val="443715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F0870-295F-049A-C1B0-D0D612C4CDFF}"/>
              </a:ext>
            </a:extLst>
          </p:cNvPr>
          <p:cNvSpPr>
            <a:spLocks noGrp="1"/>
          </p:cNvSpPr>
          <p:nvPr>
            <p:ph type="title"/>
          </p:nvPr>
        </p:nvSpPr>
        <p:spPr>
          <a:xfrm>
            <a:off x="457201" y="634986"/>
            <a:ext cx="8229600" cy="1012426"/>
          </a:xfrm>
        </p:spPr>
        <p:txBody>
          <a:bodyPr anchor="ctr">
            <a:normAutofit/>
          </a:bodyPr>
          <a:lstStyle/>
          <a:p>
            <a:r>
              <a:rPr lang="en-GB" sz="4000">
                <a:solidFill>
                  <a:srgbClr val="41B6E6"/>
                </a:solidFill>
                <a:latin typeface="Arial" panose="020B0604020202020204" pitchFamily="34" charset="0"/>
                <a:ea typeface="+mn-ea"/>
                <a:cs typeface="Arial" panose="020B0604020202020204" pitchFamily="34" charset="0"/>
              </a:rPr>
              <a:t>Co design Safe Discharge</a:t>
            </a:r>
          </a:p>
        </p:txBody>
      </p:sp>
      <p:pic>
        <p:nvPicPr>
          <p:cNvPr id="4" name="Content Placeholder 3">
            <a:extLst>
              <a:ext uri="{FF2B5EF4-FFF2-40B4-BE49-F238E27FC236}">
                <a16:creationId xmlns:a16="http://schemas.microsoft.com/office/drawing/2014/main" id="{552F8493-17BF-ACAE-A1FC-6D9A395E781A}"/>
              </a:ext>
            </a:extLst>
          </p:cNvPr>
          <p:cNvPicPr>
            <a:picLocks noGrp="1" noChangeAspect="1"/>
          </p:cNvPicPr>
          <p:nvPr>
            <p:ph sz="half" idx="1"/>
          </p:nvPr>
        </p:nvPicPr>
        <p:blipFill>
          <a:blip r:embed="rId3"/>
          <a:stretch>
            <a:fillRect/>
          </a:stretch>
        </p:blipFill>
        <p:spPr>
          <a:xfrm>
            <a:off x="3404751" y="1516065"/>
            <a:ext cx="2592272" cy="1670575"/>
          </a:xfrm>
          <a:prstGeom prst="rect">
            <a:avLst/>
          </a:prstGeom>
        </p:spPr>
      </p:pic>
      <p:pic>
        <p:nvPicPr>
          <p:cNvPr id="1026" name="Picture 2" descr="Image">
            <a:extLst>
              <a:ext uri="{FF2B5EF4-FFF2-40B4-BE49-F238E27FC236}">
                <a16:creationId xmlns:a16="http://schemas.microsoft.com/office/drawing/2014/main" id="{39898C14-C6DC-88C7-3C5D-6ABA59CD67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794" y="3242676"/>
            <a:ext cx="2035029" cy="15262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a:extLst>
              <a:ext uri="{FF2B5EF4-FFF2-40B4-BE49-F238E27FC236}">
                <a16:creationId xmlns:a16="http://schemas.microsoft.com/office/drawing/2014/main" id="{D8D02E1D-F932-55C5-A119-FB960533142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8119" y="3252901"/>
            <a:ext cx="2007762" cy="15058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a:extLst>
              <a:ext uri="{FF2B5EF4-FFF2-40B4-BE49-F238E27FC236}">
                <a16:creationId xmlns:a16="http://schemas.microsoft.com/office/drawing/2014/main" id="{45ED9502-ED10-2071-8B8E-F09D0801802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39599" y="3316172"/>
            <a:ext cx="1847202" cy="1452776"/>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CA679643-0537-2D36-34EF-ECEB50896DC0}"/>
              </a:ext>
            </a:extLst>
          </p:cNvPr>
          <p:cNvSpPr/>
          <p:nvPr/>
        </p:nvSpPr>
        <p:spPr>
          <a:xfrm>
            <a:off x="469434" y="1720756"/>
            <a:ext cx="1974489" cy="87071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latin typeface="Arial" panose="020B0604020202020204" pitchFamily="34" charset="0"/>
                <a:cs typeface="Arial" panose="020B0604020202020204" pitchFamily="34" charset="0"/>
              </a:rPr>
              <a:t>Care Home Champions</a:t>
            </a:r>
          </a:p>
        </p:txBody>
      </p:sp>
      <p:sp>
        <p:nvSpPr>
          <p:cNvPr id="6" name="Oval 5">
            <a:extLst>
              <a:ext uri="{FF2B5EF4-FFF2-40B4-BE49-F238E27FC236}">
                <a16:creationId xmlns:a16="http://schemas.microsoft.com/office/drawing/2014/main" id="{A00875A3-AB36-26E1-76DC-38D99569307A}"/>
              </a:ext>
            </a:extLst>
          </p:cNvPr>
          <p:cNvSpPr/>
          <p:nvPr/>
        </p:nvSpPr>
        <p:spPr>
          <a:xfrm>
            <a:off x="6685387" y="1645006"/>
            <a:ext cx="2152906" cy="122820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latin typeface="Arial" panose="020B0604020202020204" pitchFamily="34" charset="0"/>
                <a:cs typeface="Arial" panose="020B0604020202020204" pitchFamily="34" charset="0"/>
              </a:rPr>
              <a:t>Care Practitioner Discharge Document</a:t>
            </a:r>
          </a:p>
        </p:txBody>
      </p:sp>
      <p:sp>
        <p:nvSpPr>
          <p:cNvPr id="8" name="TextBox 7">
            <a:extLst>
              <a:ext uri="{FF2B5EF4-FFF2-40B4-BE49-F238E27FC236}">
                <a16:creationId xmlns:a16="http://schemas.microsoft.com/office/drawing/2014/main" id="{584C3B0C-B9E6-B22F-C77A-99F3BE423D05}"/>
              </a:ext>
            </a:extLst>
          </p:cNvPr>
          <p:cNvSpPr txBox="1"/>
          <p:nvPr/>
        </p:nvSpPr>
        <p:spPr>
          <a:xfrm>
            <a:off x="225083" y="4899428"/>
            <a:ext cx="8613210" cy="1077218"/>
          </a:xfrm>
          <a:prstGeom prst="rect">
            <a:avLst/>
          </a:prstGeom>
          <a:noFill/>
        </p:spPr>
        <p:txBody>
          <a:bodyPr wrap="square">
            <a:spAutoFit/>
          </a:bodyPr>
          <a:lstStyle/>
          <a:p>
            <a:r>
              <a:rPr lang="en-GB" sz="1600" i="1">
                <a:solidFill>
                  <a:srgbClr val="000000"/>
                </a:solidFill>
                <a:latin typeface="Arial" panose="020B0604020202020204" pitchFamily="34" charset="0"/>
                <a:ea typeface="Times New Roman" panose="02020603050405020304" pitchFamily="18" charset="0"/>
                <a:cs typeface="Arial" panose="020B0604020202020204" pitchFamily="34" charset="0"/>
              </a:rPr>
              <a:t>Just to let you know that we had our first call today from the Care Home Champion, he was lovely, told me all about our resident, asked how often we wanted updates etc, Just thought it was worth a mention as the HCA was positive about it and it was lovely to hear! - </a:t>
            </a:r>
            <a:r>
              <a:rPr lang="en-GB" sz="1600" b="1">
                <a:solidFill>
                  <a:srgbClr val="000000"/>
                </a:solidFill>
                <a:latin typeface="Arial" panose="020B0604020202020204" pitchFamily="34" charset="0"/>
                <a:ea typeface="Calibri" panose="020F0502020204030204" pitchFamily="34" charset="0"/>
                <a:cs typeface="Arial" panose="020B0604020202020204" pitchFamily="34" charset="0"/>
              </a:rPr>
              <a:t>Lexie Deputy Manager Fleetwood Hall</a:t>
            </a:r>
            <a:endParaRPr lang="en-GB" sz="1600" b="1">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66579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478826-2CD5-6918-7251-32CF7447F123}"/>
              </a:ext>
            </a:extLst>
          </p:cNvPr>
          <p:cNvSpPr>
            <a:spLocks noGrp="1"/>
          </p:cNvSpPr>
          <p:nvPr>
            <p:ph idx="1"/>
          </p:nvPr>
        </p:nvSpPr>
        <p:spPr>
          <a:xfrm>
            <a:off x="742950" y="514350"/>
            <a:ext cx="7872412" cy="5338763"/>
          </a:xfrm>
        </p:spPr>
        <p:txBody>
          <a:bodyPr>
            <a:normAutofit fontScale="85000" lnSpcReduction="20000"/>
          </a:bodyPr>
          <a:lstStyle/>
          <a:p>
            <a:endParaRPr lang="en-GB" dirty="0"/>
          </a:p>
          <a:p>
            <a:r>
              <a:rPr lang="en-GB" sz="4400" dirty="0">
                <a:solidFill>
                  <a:srgbClr val="CC0070"/>
                </a:solidFill>
              </a:rPr>
              <a:t>16</a:t>
            </a:r>
            <a:r>
              <a:rPr lang="en-GB" sz="4400" baseline="30000" dirty="0">
                <a:solidFill>
                  <a:srgbClr val="CC0070"/>
                </a:solidFill>
              </a:rPr>
              <a:t>th</a:t>
            </a:r>
            <a:r>
              <a:rPr lang="en-GB" sz="4400" dirty="0">
                <a:solidFill>
                  <a:srgbClr val="CC0070"/>
                </a:solidFill>
              </a:rPr>
              <a:t> October 2024 9.30-1pm</a:t>
            </a:r>
          </a:p>
          <a:p>
            <a:r>
              <a:rPr lang="en-GB" sz="4400" dirty="0">
                <a:solidFill>
                  <a:srgbClr val="CC0070"/>
                </a:solidFill>
              </a:rPr>
              <a:t>Last 1000 days Phase 2</a:t>
            </a:r>
          </a:p>
          <a:p>
            <a:r>
              <a:rPr lang="en-GB" sz="4400" dirty="0">
                <a:solidFill>
                  <a:srgbClr val="CC0070"/>
                </a:solidFill>
              </a:rPr>
              <a:t>Trinity Hospice</a:t>
            </a:r>
          </a:p>
          <a:p>
            <a:r>
              <a:rPr lang="en-GB" sz="4400" dirty="0">
                <a:solidFill>
                  <a:srgbClr val="CC0070"/>
                </a:solidFill>
              </a:rPr>
              <a:t>To book a space please email</a:t>
            </a:r>
          </a:p>
          <a:p>
            <a:r>
              <a:rPr lang="en-GB" sz="4400" dirty="0">
                <a:solidFill>
                  <a:srgbClr val="CC0070"/>
                </a:solidFill>
              </a:rPr>
              <a:t>anna.dallow@nhs.net</a:t>
            </a:r>
          </a:p>
          <a:p>
            <a:endParaRPr lang="en-GB" sz="4400" dirty="0"/>
          </a:p>
          <a:p>
            <a:r>
              <a:rPr lang="en-GB" sz="4400" dirty="0">
                <a:solidFill>
                  <a:srgbClr val="00A499"/>
                </a:solidFill>
              </a:rPr>
              <a:t>Phase 3, are you interested?</a:t>
            </a:r>
          </a:p>
          <a:p>
            <a:r>
              <a:rPr lang="en-GB" sz="4400" dirty="0">
                <a:solidFill>
                  <a:srgbClr val="00A499"/>
                </a:solidFill>
              </a:rPr>
              <a:t>anna.dallow@nhs.net</a:t>
            </a:r>
          </a:p>
        </p:txBody>
      </p:sp>
    </p:spTree>
    <p:extLst>
      <p:ext uri="{BB962C8B-B14F-4D97-AF65-F5344CB8AC3E}">
        <p14:creationId xmlns:p14="http://schemas.microsoft.com/office/powerpoint/2010/main" val="2508480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CEFD9F-1C51-C0D3-6CB0-646B68669F02}"/>
              </a:ext>
            </a:extLst>
          </p:cNvPr>
          <p:cNvSpPr txBox="1"/>
          <p:nvPr/>
        </p:nvSpPr>
        <p:spPr>
          <a:xfrm>
            <a:off x="342900" y="857250"/>
            <a:ext cx="6600825" cy="4031873"/>
          </a:xfrm>
          <a:prstGeom prst="rect">
            <a:avLst/>
          </a:prstGeom>
          <a:noFill/>
        </p:spPr>
        <p:txBody>
          <a:bodyPr wrap="square">
            <a:spAutoFit/>
          </a:bodyPr>
          <a:lstStyle/>
          <a:p>
            <a:r>
              <a:rPr lang="en-GB" sz="3200" dirty="0">
                <a:solidFill>
                  <a:srgbClr val="00A499"/>
                </a:solidFill>
              </a:rPr>
              <a:t>Would you like to be a part of the Phase 3, Last 1000 Days Quality Improvement Programme?</a:t>
            </a:r>
          </a:p>
          <a:p>
            <a:r>
              <a:rPr lang="en-GB" sz="3200" dirty="0">
                <a:solidFill>
                  <a:srgbClr val="00A499"/>
                </a:solidFill>
              </a:rPr>
              <a:t>are you interested?</a:t>
            </a:r>
          </a:p>
          <a:p>
            <a:r>
              <a:rPr lang="en-GB" sz="3200" dirty="0">
                <a:solidFill>
                  <a:srgbClr val="00A499"/>
                </a:solidFill>
              </a:rPr>
              <a:t>Need more information?</a:t>
            </a:r>
          </a:p>
          <a:p>
            <a:r>
              <a:rPr lang="en-GB" sz="3200" dirty="0">
                <a:solidFill>
                  <a:srgbClr val="00A499"/>
                </a:solidFill>
              </a:rPr>
              <a:t>Could you help design the next phase?</a:t>
            </a:r>
          </a:p>
          <a:p>
            <a:endParaRPr lang="en-GB" sz="3200" dirty="0">
              <a:solidFill>
                <a:srgbClr val="00A499"/>
              </a:solidFill>
            </a:endParaRPr>
          </a:p>
          <a:p>
            <a:r>
              <a:rPr lang="en-GB" sz="3200" dirty="0">
                <a:solidFill>
                  <a:srgbClr val="00A499"/>
                </a:solidFill>
              </a:rPr>
              <a:t>anna.dallow@nhs.net</a:t>
            </a:r>
          </a:p>
        </p:txBody>
      </p:sp>
    </p:spTree>
    <p:extLst>
      <p:ext uri="{BB962C8B-B14F-4D97-AF65-F5344CB8AC3E}">
        <p14:creationId xmlns:p14="http://schemas.microsoft.com/office/powerpoint/2010/main" val="2285012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2106D3A-5DCD-D2A5-03C4-244E8005E411}"/>
              </a:ext>
            </a:extLst>
          </p:cNvPr>
          <p:cNvSpPr txBox="1"/>
          <p:nvPr/>
        </p:nvSpPr>
        <p:spPr>
          <a:xfrm>
            <a:off x="142875" y="3257550"/>
            <a:ext cx="8515350" cy="2031325"/>
          </a:xfrm>
          <a:prstGeom prst="rect">
            <a:avLst/>
          </a:prstGeom>
          <a:noFill/>
        </p:spPr>
        <p:txBody>
          <a:bodyPr wrap="square">
            <a:spAutoFit/>
          </a:bodyPr>
          <a:lstStyle/>
          <a:p>
            <a:pPr rtl="0"/>
            <a:r>
              <a:rPr lang="en-US" i="1" dirty="0">
                <a:effectLst/>
              </a:rPr>
              <a:t>Professor Brian Dolan OBE, one of the UK’s most influential nurses, has invited five local community Care Home teams to speak at the international End PJ Paralysis 6th Global Summit next week. These care homes have been working with the Quality Improvement team at the Trust on the Last 1000 Days Quality Improvement </a:t>
            </a:r>
            <a:r>
              <a:rPr lang="en-US" i="1" dirty="0" err="1">
                <a:effectLst/>
              </a:rPr>
              <a:t>Programme</a:t>
            </a:r>
            <a:r>
              <a:rPr lang="en-US" i="1" dirty="0">
                <a:effectLst/>
              </a:rPr>
              <a:t> to ‘give back the gift of time to care home residents’ by reducing inappropriate Emergency Department attendances and improving safety within their care homes.</a:t>
            </a:r>
            <a:endParaRPr lang="en-US" dirty="0">
              <a:effectLst/>
            </a:endParaRPr>
          </a:p>
          <a:p>
            <a:pPr rtl="0"/>
            <a:r>
              <a:rPr lang="en-US" i="1" dirty="0">
                <a:effectLst/>
              </a:rPr>
              <a:t>.</a:t>
            </a:r>
            <a:endParaRPr lang="en-US" dirty="0">
              <a:effectLst/>
            </a:endParaRPr>
          </a:p>
        </p:txBody>
      </p:sp>
      <p:pic>
        <p:nvPicPr>
          <p:cNvPr id="12" name="Picture 11">
            <a:extLst>
              <a:ext uri="{FF2B5EF4-FFF2-40B4-BE49-F238E27FC236}">
                <a16:creationId xmlns:a16="http://schemas.microsoft.com/office/drawing/2014/main" id="{DAF1DB14-3816-5BEA-84DD-E3224C8C8D56}"/>
              </a:ext>
            </a:extLst>
          </p:cNvPr>
          <p:cNvPicPr>
            <a:picLocks noChangeAspect="1"/>
          </p:cNvPicPr>
          <p:nvPr/>
        </p:nvPicPr>
        <p:blipFill>
          <a:blip r:embed="rId2"/>
          <a:stretch>
            <a:fillRect/>
          </a:stretch>
        </p:blipFill>
        <p:spPr>
          <a:xfrm>
            <a:off x="0" y="1414080"/>
            <a:ext cx="7115175" cy="1560011"/>
          </a:xfrm>
          <a:prstGeom prst="rect">
            <a:avLst/>
          </a:prstGeom>
        </p:spPr>
      </p:pic>
      <p:sp>
        <p:nvSpPr>
          <p:cNvPr id="18" name="TextBox 17">
            <a:extLst>
              <a:ext uri="{FF2B5EF4-FFF2-40B4-BE49-F238E27FC236}">
                <a16:creationId xmlns:a16="http://schemas.microsoft.com/office/drawing/2014/main" id="{F065216B-80FE-3394-F8F2-398D0AF3858B}"/>
              </a:ext>
            </a:extLst>
          </p:cNvPr>
          <p:cNvSpPr txBox="1"/>
          <p:nvPr/>
        </p:nvSpPr>
        <p:spPr>
          <a:xfrm>
            <a:off x="485774" y="5120754"/>
            <a:ext cx="8329614" cy="646331"/>
          </a:xfrm>
          <a:prstGeom prst="rect">
            <a:avLst/>
          </a:prstGeom>
          <a:noFill/>
        </p:spPr>
        <p:txBody>
          <a:bodyPr wrap="square">
            <a:spAutoFit/>
          </a:bodyPr>
          <a:lstStyle/>
          <a:p>
            <a:r>
              <a:rPr lang="en-GB" dirty="0">
                <a:hlinkClick r:id="rId3"/>
              </a:rPr>
              <a:t>#EndPJparalysis Global Summit - End PJ Paralysis</a:t>
            </a:r>
            <a:endParaRPr lang="en-GB" dirty="0"/>
          </a:p>
          <a:p>
            <a:r>
              <a:rPr lang="en-GB" dirty="0"/>
              <a:t>Register here for free </a:t>
            </a:r>
            <a:r>
              <a:rPr lang="en-GB" dirty="0">
                <a:sym typeface="Wingdings" panose="05000000000000000000" pitchFamily="2" charset="2"/>
              </a:rPr>
              <a:t></a:t>
            </a:r>
            <a:endParaRPr lang="en-GB" dirty="0"/>
          </a:p>
        </p:txBody>
      </p:sp>
    </p:spTree>
    <p:extLst>
      <p:ext uri="{BB962C8B-B14F-4D97-AF65-F5344CB8AC3E}">
        <p14:creationId xmlns:p14="http://schemas.microsoft.com/office/powerpoint/2010/main" val="7970903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TH PowerPoint template - NEW BRANDING 2022" id="{5893D61B-59CD-4D6F-BE28-081FCFFC8C56}" vid="{0847FD7D-E065-4ED8-AA37-030F3843AF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414a3b6-3265-4e5d-8ef3-95b6a234a1c0">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TaxCatchAll xmlns="0b30183c-614b-49ee-8c76-68d0c2d1e77e" xsi:nil="true"/>
    <SharedWithUsers xmlns="0b30183c-614b-49ee-8c76-68d0c2d1e77e">
      <UserInfo>
        <DisplayName>ROSE, Alex (BLACKPOOL TEACHING HOSPITALS NHS FOUNDATION TRUST)</DisplayName>
        <AccountId>15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52602B3D7B5784C97E74F4CC44B5903" ma:contentTypeVersion="20" ma:contentTypeDescription="Create a new document." ma:contentTypeScope="" ma:versionID="86ec24f5e7bd47335f07d98743417a65">
  <xsd:schema xmlns:xsd="http://www.w3.org/2001/XMLSchema" xmlns:xs="http://www.w3.org/2001/XMLSchema" xmlns:p="http://schemas.microsoft.com/office/2006/metadata/properties" xmlns:ns1="http://schemas.microsoft.com/sharepoint/v3" xmlns:ns2="1414a3b6-3265-4e5d-8ef3-95b6a234a1c0" xmlns:ns3="0b30183c-614b-49ee-8c76-68d0c2d1e77e" targetNamespace="http://schemas.microsoft.com/office/2006/metadata/properties" ma:root="true" ma:fieldsID="4e231ae9e9f4cd5d412c415f036f8d54" ns1:_="" ns2:_="" ns3:_="">
    <xsd:import namespace="http://schemas.microsoft.com/sharepoint/v3"/>
    <xsd:import namespace="1414a3b6-3265-4e5d-8ef3-95b6a234a1c0"/>
    <xsd:import namespace="0b30183c-614b-49ee-8c76-68d0c2d1e77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1:_ip_UnifiedCompliancePolicyProperties" minOccurs="0"/>
                <xsd:element ref="ns1:_ip_UnifiedCompliancePolicyUIAction"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14a3b6-3265-4e5d-8ef3-95b6a234a1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30183c-614b-49ee-8c76-68d0c2d1e77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c36c1ed3-7a69-4200-acf9-5b15814ed076}" ma:internalName="TaxCatchAll" ma:showField="CatchAllData" ma:web="0b30183c-614b-49ee-8c76-68d0c2d1e7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70B27A-8925-4D31-BC50-E65D6F2D5BC7}">
  <ds:schemaRefs>
    <ds:schemaRef ds:uri="http://schemas.microsoft.com/sharepoint/v3/contenttype/forms"/>
  </ds:schemaRefs>
</ds:datastoreItem>
</file>

<file path=customXml/itemProps2.xml><?xml version="1.0" encoding="utf-8"?>
<ds:datastoreItem xmlns:ds="http://schemas.openxmlformats.org/officeDocument/2006/customXml" ds:itemID="{04FD8BB3-3F9D-486B-AD15-D04816EAFF07}">
  <ds:schemaRefs>
    <ds:schemaRef ds:uri="0b30183c-614b-49ee-8c76-68d0c2d1e77e"/>
    <ds:schemaRef ds:uri="1414a3b6-3265-4e5d-8ef3-95b6a234a1c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41E4675-044A-4110-9AEC-571C61D3E2A3}">
  <ds:schemaRefs>
    <ds:schemaRef ds:uri="0b30183c-614b-49ee-8c76-68d0c2d1e77e"/>
    <ds:schemaRef ds:uri="1414a3b6-3265-4e5d-8ef3-95b6a234a1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BTH PowerPoint template - NEW BRANDING 2022</Template>
  <TotalTime>204</TotalTime>
  <Words>528</Words>
  <Application>Microsoft Office PowerPoint</Application>
  <PresentationFormat>On-screen Show (4:3)</PresentationFormat>
  <Paragraphs>49</Paragraphs>
  <Slides>10</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Segoe UI</vt:lpstr>
      <vt:lpstr>Office Theme</vt:lpstr>
      <vt:lpstr>Last 1000 Days Improvement Collaborative </vt:lpstr>
      <vt:lpstr>PowerPoint Presentation</vt:lpstr>
      <vt:lpstr>“Look at me”  A Care Home communication tool and wristband - need-to-know information for residents' safety.</vt:lpstr>
      <vt:lpstr>Look at me NWAS/ED 40 responses </vt:lpstr>
      <vt:lpstr>Care practitioner feedback</vt:lpstr>
      <vt:lpstr>Co design Safe Discharge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 Alex (BLACKPOOL TEACHING HOSPITALS NHS FOUNDATION TRUST)</dc:creator>
  <cp:lastModifiedBy>CARDWELL, Lucy (TRINITY HOSPICE &amp; BRIAN HOUSE)</cp:lastModifiedBy>
  <cp:revision>6</cp:revision>
  <cp:lastPrinted>2022-10-04T08:37:55Z</cp:lastPrinted>
  <dcterms:created xsi:type="dcterms:W3CDTF">2022-06-24T13:55:18Z</dcterms:created>
  <dcterms:modified xsi:type="dcterms:W3CDTF">2024-07-06T13:56:39Z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0x010100552602B3D7B5784C97E74F4CC44B5903</vt:lpwstr>
  </property>
  <property fmtid="{D5CDD505-2E9C-101B-9397-08002B2CF9AE}" pid="3" name="MediaServiceImageTags">
    <vt:lpwstr/>
  </property>
</Properties>
</file>