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48B"/>
    <a:srgbClr val="006AB4"/>
    <a:srgbClr val="95C11F"/>
    <a:srgbClr val="A07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6" autoAdjust="0"/>
    <p:restoredTop sz="94660"/>
  </p:normalViewPr>
  <p:slideViewPr>
    <p:cSldViewPr snapToGrid="0">
      <p:cViewPr varScale="1">
        <p:scale>
          <a:sx n="67" d="100"/>
          <a:sy n="67" d="100"/>
        </p:scale>
        <p:origin x="5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9092C-16E4-4DB3-B7EC-ED8921E28F4E}"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EC4508E6-4A01-46F5-A21A-046E2A7B9340}">
      <dgm:prSet/>
      <dgm:spPr>
        <a:xfrm>
          <a:off x="0" y="0"/>
          <a:ext cx="8181575" cy="1026804"/>
        </a:xfrm>
        <a:prstGeom prst="roundRect">
          <a:avLst>
            <a:gd name="adj" fmla="val 10000"/>
          </a:avLst>
        </a:prstGeom>
        <a:solidFill>
          <a:srgbClr val="27348B"/>
        </a:solidFill>
        <a:ln>
          <a:noFill/>
        </a:ln>
        <a:effectLst>
          <a:outerShdw blurRad="38100" dist="25400" dir="5400000" rotWithShape="0">
            <a:srgbClr val="000000">
              <a:alpha val="45000"/>
            </a:srgbClr>
          </a:outerShdw>
        </a:effectLst>
      </dgm:spPr>
      <dgm:t>
        <a:bodyPr/>
        <a:lstStyle/>
        <a:p>
          <a:pPr>
            <a:buNone/>
          </a:pPr>
          <a:r>
            <a:rPr lang="en-GB" dirty="0">
              <a:solidFill>
                <a:sysClr val="window" lastClr="FFFFFF"/>
              </a:solidFill>
              <a:latin typeface="Century Gothic" panose="020B0502020202020204"/>
              <a:ea typeface="+mn-ea"/>
              <a:cs typeface="+mn-cs"/>
            </a:rPr>
            <a:t>The programme is currently being rolled out across the North of England, with engagement across the rest of the country.</a:t>
          </a:r>
          <a:endParaRPr lang="en-US" dirty="0">
            <a:solidFill>
              <a:sysClr val="window" lastClr="FFFFFF"/>
            </a:solidFill>
            <a:latin typeface="Century Gothic" panose="020B0502020202020204"/>
            <a:ea typeface="+mn-ea"/>
            <a:cs typeface="+mn-cs"/>
          </a:endParaRPr>
        </a:p>
      </dgm:t>
    </dgm:pt>
    <dgm:pt modelId="{CB2E857B-44F0-45E4-B403-8D47565210AC}" type="parTrans" cxnId="{CB5CBC92-3134-4A79-A659-D27AAEA0E8D8}">
      <dgm:prSet/>
      <dgm:spPr/>
      <dgm:t>
        <a:bodyPr/>
        <a:lstStyle/>
        <a:p>
          <a:endParaRPr lang="en-US"/>
        </a:p>
      </dgm:t>
    </dgm:pt>
    <dgm:pt modelId="{B8B1CE5B-9AC1-498D-BA25-B307295A80F1}" type="sibTrans" cxnId="{CB5CBC92-3134-4A79-A659-D27AAEA0E8D8}">
      <dgm:prSet/>
      <dgm:spPr>
        <a:xfrm>
          <a:off x="7514152" y="778660"/>
          <a:ext cx="667423" cy="667423"/>
        </a:xfrm>
        <a:prstGeom prst="downArrow">
          <a:avLst>
            <a:gd name="adj1" fmla="val 55000"/>
            <a:gd name="adj2" fmla="val 45000"/>
          </a:avLst>
        </a:prstGeom>
        <a:solidFill>
          <a:srgbClr val="A074A8">
            <a:alpha val="90000"/>
          </a:srgbClr>
        </a:solidFill>
        <a:ln w="9525" cap="rnd" cmpd="sng" algn="ctr">
          <a:solidFill>
            <a:srgbClr val="A074A8"/>
          </a:solidFill>
          <a:prstDash val="solid"/>
        </a:ln>
        <a:effectLst/>
      </dgm:spPr>
      <dgm:t>
        <a:bodyPr/>
        <a:lstStyle/>
        <a:p>
          <a:pPr>
            <a:buNone/>
          </a:pPr>
          <a:endParaRPr lang="en-US" dirty="0">
            <a:solidFill>
              <a:sysClr val="windowText" lastClr="000000">
                <a:hueOff val="0"/>
                <a:satOff val="0"/>
                <a:lumOff val="0"/>
                <a:alphaOff val="0"/>
              </a:sysClr>
            </a:solidFill>
            <a:latin typeface="Century Gothic" panose="020B0502020202020204"/>
            <a:ea typeface="+mn-ea"/>
            <a:cs typeface="+mn-cs"/>
          </a:endParaRPr>
        </a:p>
      </dgm:t>
    </dgm:pt>
    <dgm:pt modelId="{5C8E8512-4CE1-48CB-BB51-1262BF6578CA}">
      <dgm:prSet/>
      <dgm:spPr>
        <a:xfrm>
          <a:off x="721903" y="1197939"/>
          <a:ext cx="8181575" cy="1026804"/>
        </a:xfrm>
        <a:prstGeom prst="roundRect">
          <a:avLst>
            <a:gd name="adj" fmla="val 10000"/>
          </a:avLst>
        </a:prstGeom>
        <a:solidFill>
          <a:srgbClr val="95C11F"/>
        </a:solidFill>
        <a:ln>
          <a:noFill/>
        </a:ln>
        <a:effectLst>
          <a:outerShdw blurRad="38100" dist="25400" dir="5400000" rotWithShape="0">
            <a:srgbClr val="000000">
              <a:alpha val="45000"/>
            </a:srgbClr>
          </a:outerShdw>
        </a:effectLst>
      </dgm:spPr>
      <dgm:t>
        <a:bodyPr/>
        <a:lstStyle/>
        <a:p>
          <a:pPr>
            <a:buNone/>
          </a:pPr>
          <a:r>
            <a:rPr lang="en-GB" dirty="0">
              <a:solidFill>
                <a:sysClr val="window" lastClr="FFFFFF"/>
              </a:solidFill>
              <a:latin typeface="Century Gothic" panose="020B0502020202020204"/>
              <a:ea typeface="+mn-ea"/>
              <a:cs typeface="+mn-cs"/>
            </a:rPr>
            <a:t>The programme will provide support, resources, and staff training resources to care homes on their journey to VFF status.</a:t>
          </a:r>
          <a:endParaRPr lang="en-US" dirty="0">
            <a:solidFill>
              <a:sysClr val="window" lastClr="FFFFFF"/>
            </a:solidFill>
            <a:latin typeface="Century Gothic" panose="020B0502020202020204"/>
            <a:ea typeface="+mn-ea"/>
            <a:cs typeface="+mn-cs"/>
          </a:endParaRPr>
        </a:p>
      </dgm:t>
    </dgm:pt>
    <dgm:pt modelId="{A270029D-0447-469F-9A02-426ACD308E06}" type="parTrans" cxnId="{C49C1A4F-2A71-4293-AC10-E32817FAF98A}">
      <dgm:prSet/>
      <dgm:spPr/>
      <dgm:t>
        <a:bodyPr/>
        <a:lstStyle/>
        <a:p>
          <a:endParaRPr lang="en-US"/>
        </a:p>
      </dgm:t>
    </dgm:pt>
    <dgm:pt modelId="{33BA5D17-7589-4287-9A54-7C6F95C6C194}" type="sibTrans" cxnId="{C49C1A4F-2A71-4293-AC10-E32817FAF98A}">
      <dgm:prSet/>
      <dgm:spPr>
        <a:xfrm>
          <a:off x="8236056" y="1969754"/>
          <a:ext cx="667423" cy="667423"/>
        </a:xfrm>
        <a:prstGeom prst="downArrow">
          <a:avLst>
            <a:gd name="adj1" fmla="val 55000"/>
            <a:gd name="adj2" fmla="val 45000"/>
          </a:avLst>
        </a:prstGeom>
        <a:solidFill>
          <a:srgbClr val="A074A8">
            <a:alpha val="90000"/>
          </a:srgbClr>
        </a:solidFill>
        <a:ln w="9525" cap="rnd" cmpd="sng" algn="ctr">
          <a:solidFill>
            <a:srgbClr val="A074A8">
              <a:alpha val="90000"/>
            </a:srgbClr>
          </a:solidFill>
          <a:prstDash val="solid"/>
        </a:ln>
        <a:effectLst/>
      </dgm:spPr>
      <dgm:t>
        <a:bodyPr/>
        <a:lstStyle/>
        <a:p>
          <a:pPr>
            <a:buNone/>
          </a:pPr>
          <a:endParaRPr lang="en-US">
            <a:solidFill>
              <a:sysClr val="windowText" lastClr="000000">
                <a:hueOff val="0"/>
                <a:satOff val="0"/>
                <a:lumOff val="0"/>
                <a:alphaOff val="0"/>
              </a:sysClr>
            </a:solidFill>
            <a:latin typeface="Century Gothic" panose="020B0502020202020204"/>
            <a:ea typeface="+mn-ea"/>
            <a:cs typeface="+mn-cs"/>
          </a:endParaRPr>
        </a:p>
      </dgm:t>
    </dgm:pt>
    <dgm:pt modelId="{47528E1A-8F21-43B0-AFAE-AB40F973CB72}">
      <dgm:prSet/>
      <dgm:spPr>
        <a:xfrm>
          <a:off x="1443807" y="2395878"/>
          <a:ext cx="8181575" cy="1026804"/>
        </a:xfrm>
        <a:prstGeom prst="roundRect">
          <a:avLst>
            <a:gd name="adj" fmla="val 10000"/>
          </a:avLst>
        </a:prstGeom>
        <a:solidFill>
          <a:srgbClr val="006AB4"/>
        </a:solidFill>
        <a:ln>
          <a:noFill/>
        </a:ln>
        <a:effectLst>
          <a:outerShdw blurRad="38100" dist="25400" dir="5400000" rotWithShape="0">
            <a:srgbClr val="000000">
              <a:alpha val="45000"/>
            </a:srgbClr>
          </a:outerShdw>
        </a:effectLst>
      </dgm:spPr>
      <dgm:t>
        <a:bodyPr/>
        <a:lstStyle/>
        <a:p>
          <a:pPr>
            <a:buNone/>
          </a:pPr>
          <a:r>
            <a:rPr lang="en-GB" dirty="0">
              <a:solidFill>
                <a:sysClr val="window" lastClr="FFFFFF"/>
              </a:solidFill>
              <a:latin typeface="Century Gothic" panose="020B0502020202020204"/>
              <a:ea typeface="+mn-ea"/>
              <a:cs typeface="+mn-cs"/>
            </a:rPr>
            <a:t>It consists of the following eight standards, that need to be achieved to become a VFF Status Care Home. </a:t>
          </a:r>
          <a:endParaRPr lang="en-US" dirty="0">
            <a:solidFill>
              <a:sysClr val="window" lastClr="FFFFFF"/>
            </a:solidFill>
            <a:latin typeface="Century Gothic" panose="020B0502020202020204"/>
            <a:ea typeface="+mn-ea"/>
            <a:cs typeface="+mn-cs"/>
          </a:endParaRPr>
        </a:p>
      </dgm:t>
    </dgm:pt>
    <dgm:pt modelId="{01F0AAD3-1B83-46D1-9238-67C9794AAB3A}" type="parTrans" cxnId="{76CAD87F-C074-4443-A311-7DDF9D9FE37E}">
      <dgm:prSet/>
      <dgm:spPr/>
      <dgm:t>
        <a:bodyPr/>
        <a:lstStyle/>
        <a:p>
          <a:endParaRPr lang="en-US"/>
        </a:p>
      </dgm:t>
    </dgm:pt>
    <dgm:pt modelId="{E4E03B34-CA7A-4233-A3EF-1ABFC0FE99AF}" type="sibTrans" cxnId="{76CAD87F-C074-4443-A311-7DDF9D9FE37E}">
      <dgm:prSet/>
      <dgm:spPr/>
      <dgm:t>
        <a:bodyPr/>
        <a:lstStyle/>
        <a:p>
          <a:endParaRPr lang="en-US"/>
        </a:p>
      </dgm:t>
    </dgm:pt>
    <dgm:pt modelId="{75CD3A9F-55CB-4AD1-BB4E-1666ACC31C76}" type="pres">
      <dgm:prSet presAssocID="{3759092C-16E4-4DB3-B7EC-ED8921E28F4E}" presName="outerComposite" presStyleCnt="0">
        <dgm:presLayoutVars>
          <dgm:chMax val="5"/>
          <dgm:dir/>
          <dgm:resizeHandles val="exact"/>
        </dgm:presLayoutVars>
      </dgm:prSet>
      <dgm:spPr/>
    </dgm:pt>
    <dgm:pt modelId="{88C6624A-50B3-4E2F-A2EC-9BA2162371BF}" type="pres">
      <dgm:prSet presAssocID="{3759092C-16E4-4DB3-B7EC-ED8921E28F4E}" presName="dummyMaxCanvas" presStyleCnt="0">
        <dgm:presLayoutVars/>
      </dgm:prSet>
      <dgm:spPr/>
    </dgm:pt>
    <dgm:pt modelId="{38BE9649-3DB8-4387-9232-8F2DFF7134C8}" type="pres">
      <dgm:prSet presAssocID="{3759092C-16E4-4DB3-B7EC-ED8921E28F4E}" presName="ThreeNodes_1" presStyleLbl="node1" presStyleIdx="0" presStyleCnt="3">
        <dgm:presLayoutVars>
          <dgm:bulletEnabled val="1"/>
        </dgm:presLayoutVars>
      </dgm:prSet>
      <dgm:spPr/>
    </dgm:pt>
    <dgm:pt modelId="{A689140D-8CD8-4BAF-9303-E7288753891C}" type="pres">
      <dgm:prSet presAssocID="{3759092C-16E4-4DB3-B7EC-ED8921E28F4E}" presName="ThreeNodes_2" presStyleLbl="node1" presStyleIdx="1" presStyleCnt="3">
        <dgm:presLayoutVars>
          <dgm:bulletEnabled val="1"/>
        </dgm:presLayoutVars>
      </dgm:prSet>
      <dgm:spPr/>
    </dgm:pt>
    <dgm:pt modelId="{B1CE5EAA-DF47-40C4-BC6A-9A053D369C1E}" type="pres">
      <dgm:prSet presAssocID="{3759092C-16E4-4DB3-B7EC-ED8921E28F4E}" presName="ThreeNodes_3" presStyleLbl="node1" presStyleIdx="2" presStyleCnt="3">
        <dgm:presLayoutVars>
          <dgm:bulletEnabled val="1"/>
        </dgm:presLayoutVars>
      </dgm:prSet>
      <dgm:spPr/>
    </dgm:pt>
    <dgm:pt modelId="{04A46BAC-2312-4860-B05B-0CDF221D2224}" type="pres">
      <dgm:prSet presAssocID="{3759092C-16E4-4DB3-B7EC-ED8921E28F4E}" presName="ThreeConn_1-2" presStyleLbl="fgAccFollowNode1" presStyleIdx="0" presStyleCnt="2">
        <dgm:presLayoutVars>
          <dgm:bulletEnabled val="1"/>
        </dgm:presLayoutVars>
      </dgm:prSet>
      <dgm:spPr/>
    </dgm:pt>
    <dgm:pt modelId="{FC22C38D-F967-4BD7-BC39-B8534E92636F}" type="pres">
      <dgm:prSet presAssocID="{3759092C-16E4-4DB3-B7EC-ED8921E28F4E}" presName="ThreeConn_2-3" presStyleLbl="fgAccFollowNode1" presStyleIdx="1" presStyleCnt="2">
        <dgm:presLayoutVars>
          <dgm:bulletEnabled val="1"/>
        </dgm:presLayoutVars>
      </dgm:prSet>
      <dgm:spPr/>
    </dgm:pt>
    <dgm:pt modelId="{95DA2960-0CD3-4A83-8AAF-12DBFE3265FC}" type="pres">
      <dgm:prSet presAssocID="{3759092C-16E4-4DB3-B7EC-ED8921E28F4E}" presName="ThreeNodes_1_text" presStyleLbl="node1" presStyleIdx="2" presStyleCnt="3">
        <dgm:presLayoutVars>
          <dgm:bulletEnabled val="1"/>
        </dgm:presLayoutVars>
      </dgm:prSet>
      <dgm:spPr/>
    </dgm:pt>
    <dgm:pt modelId="{71F7D932-2019-4920-8D1B-CF877EEC5752}" type="pres">
      <dgm:prSet presAssocID="{3759092C-16E4-4DB3-B7EC-ED8921E28F4E}" presName="ThreeNodes_2_text" presStyleLbl="node1" presStyleIdx="2" presStyleCnt="3">
        <dgm:presLayoutVars>
          <dgm:bulletEnabled val="1"/>
        </dgm:presLayoutVars>
      </dgm:prSet>
      <dgm:spPr/>
    </dgm:pt>
    <dgm:pt modelId="{BBF72369-0FDF-435D-BFB6-B00E06CE2E88}" type="pres">
      <dgm:prSet presAssocID="{3759092C-16E4-4DB3-B7EC-ED8921E28F4E}" presName="ThreeNodes_3_text" presStyleLbl="node1" presStyleIdx="2" presStyleCnt="3">
        <dgm:presLayoutVars>
          <dgm:bulletEnabled val="1"/>
        </dgm:presLayoutVars>
      </dgm:prSet>
      <dgm:spPr/>
    </dgm:pt>
  </dgm:ptLst>
  <dgm:cxnLst>
    <dgm:cxn modelId="{9D05AB27-F5E9-4F4A-ABB3-9F422A76AB50}" type="presOf" srcId="{3759092C-16E4-4DB3-B7EC-ED8921E28F4E}" destId="{75CD3A9F-55CB-4AD1-BB4E-1666ACC31C76}" srcOrd="0" destOrd="0" presId="urn:microsoft.com/office/officeart/2005/8/layout/vProcess5"/>
    <dgm:cxn modelId="{3B72D938-32CB-4774-8CE9-B83AD53D8EDD}" type="presOf" srcId="{47528E1A-8F21-43B0-AFAE-AB40F973CB72}" destId="{BBF72369-0FDF-435D-BFB6-B00E06CE2E88}" srcOrd="1" destOrd="0" presId="urn:microsoft.com/office/officeart/2005/8/layout/vProcess5"/>
    <dgm:cxn modelId="{73D6004F-6D4F-4B7B-AE61-3FB9D7B562DB}" type="presOf" srcId="{EC4508E6-4A01-46F5-A21A-046E2A7B9340}" destId="{95DA2960-0CD3-4A83-8AAF-12DBFE3265FC}" srcOrd="1" destOrd="0" presId="urn:microsoft.com/office/officeart/2005/8/layout/vProcess5"/>
    <dgm:cxn modelId="{C49C1A4F-2A71-4293-AC10-E32817FAF98A}" srcId="{3759092C-16E4-4DB3-B7EC-ED8921E28F4E}" destId="{5C8E8512-4CE1-48CB-BB51-1262BF6578CA}" srcOrd="1" destOrd="0" parTransId="{A270029D-0447-469F-9A02-426ACD308E06}" sibTransId="{33BA5D17-7589-4287-9A54-7C6F95C6C194}"/>
    <dgm:cxn modelId="{F7C91275-64ED-4729-B0ED-3B1672D788DC}" type="presOf" srcId="{33BA5D17-7589-4287-9A54-7C6F95C6C194}" destId="{FC22C38D-F967-4BD7-BC39-B8534E92636F}" srcOrd="0" destOrd="0" presId="urn:microsoft.com/office/officeart/2005/8/layout/vProcess5"/>
    <dgm:cxn modelId="{76CAD87F-C074-4443-A311-7DDF9D9FE37E}" srcId="{3759092C-16E4-4DB3-B7EC-ED8921E28F4E}" destId="{47528E1A-8F21-43B0-AFAE-AB40F973CB72}" srcOrd="2" destOrd="0" parTransId="{01F0AAD3-1B83-46D1-9238-67C9794AAB3A}" sibTransId="{E4E03B34-CA7A-4233-A3EF-1ABFC0FE99AF}"/>
    <dgm:cxn modelId="{88F7B982-32BE-4A88-9045-FC26F43AA0B8}" type="presOf" srcId="{5C8E8512-4CE1-48CB-BB51-1262BF6578CA}" destId="{A689140D-8CD8-4BAF-9303-E7288753891C}" srcOrd="0" destOrd="0" presId="urn:microsoft.com/office/officeart/2005/8/layout/vProcess5"/>
    <dgm:cxn modelId="{CB5CBC92-3134-4A79-A659-D27AAEA0E8D8}" srcId="{3759092C-16E4-4DB3-B7EC-ED8921E28F4E}" destId="{EC4508E6-4A01-46F5-A21A-046E2A7B9340}" srcOrd="0" destOrd="0" parTransId="{CB2E857B-44F0-45E4-B403-8D47565210AC}" sibTransId="{B8B1CE5B-9AC1-498D-BA25-B307295A80F1}"/>
    <dgm:cxn modelId="{530E7196-7679-471F-AE0E-CB23105D712E}" type="presOf" srcId="{EC4508E6-4A01-46F5-A21A-046E2A7B9340}" destId="{38BE9649-3DB8-4387-9232-8F2DFF7134C8}" srcOrd="0" destOrd="0" presId="urn:microsoft.com/office/officeart/2005/8/layout/vProcess5"/>
    <dgm:cxn modelId="{CAD42DAF-3800-47E6-A417-F5300A5097F3}" type="presOf" srcId="{47528E1A-8F21-43B0-AFAE-AB40F973CB72}" destId="{B1CE5EAA-DF47-40C4-BC6A-9A053D369C1E}" srcOrd="0" destOrd="0" presId="urn:microsoft.com/office/officeart/2005/8/layout/vProcess5"/>
    <dgm:cxn modelId="{D1D7D7C9-AFCC-4F5F-B215-5F2D23842B79}" type="presOf" srcId="{5C8E8512-4CE1-48CB-BB51-1262BF6578CA}" destId="{71F7D932-2019-4920-8D1B-CF877EEC5752}" srcOrd="1" destOrd="0" presId="urn:microsoft.com/office/officeart/2005/8/layout/vProcess5"/>
    <dgm:cxn modelId="{BCF089CC-BEBC-4CA6-8227-5B3031B055A2}" type="presOf" srcId="{B8B1CE5B-9AC1-498D-BA25-B307295A80F1}" destId="{04A46BAC-2312-4860-B05B-0CDF221D2224}" srcOrd="0" destOrd="0" presId="urn:microsoft.com/office/officeart/2005/8/layout/vProcess5"/>
    <dgm:cxn modelId="{7B5A6E4B-0F8A-40B0-B56D-EEBCEA80F43C}" type="presParOf" srcId="{75CD3A9F-55CB-4AD1-BB4E-1666ACC31C76}" destId="{88C6624A-50B3-4E2F-A2EC-9BA2162371BF}" srcOrd="0" destOrd="0" presId="urn:microsoft.com/office/officeart/2005/8/layout/vProcess5"/>
    <dgm:cxn modelId="{238E150E-24E7-4675-96EA-AEF2E6241F53}" type="presParOf" srcId="{75CD3A9F-55CB-4AD1-BB4E-1666ACC31C76}" destId="{38BE9649-3DB8-4387-9232-8F2DFF7134C8}" srcOrd="1" destOrd="0" presId="urn:microsoft.com/office/officeart/2005/8/layout/vProcess5"/>
    <dgm:cxn modelId="{A9DB4030-0637-4971-86BD-77A5C10B4758}" type="presParOf" srcId="{75CD3A9F-55CB-4AD1-BB4E-1666ACC31C76}" destId="{A689140D-8CD8-4BAF-9303-E7288753891C}" srcOrd="2" destOrd="0" presId="urn:microsoft.com/office/officeart/2005/8/layout/vProcess5"/>
    <dgm:cxn modelId="{C04AD595-01A8-48B2-9F76-786F89D2FFA6}" type="presParOf" srcId="{75CD3A9F-55CB-4AD1-BB4E-1666ACC31C76}" destId="{B1CE5EAA-DF47-40C4-BC6A-9A053D369C1E}" srcOrd="3" destOrd="0" presId="urn:microsoft.com/office/officeart/2005/8/layout/vProcess5"/>
    <dgm:cxn modelId="{67BE22A5-C678-4171-BDF0-98E5CA529836}" type="presParOf" srcId="{75CD3A9F-55CB-4AD1-BB4E-1666ACC31C76}" destId="{04A46BAC-2312-4860-B05B-0CDF221D2224}" srcOrd="4" destOrd="0" presId="urn:microsoft.com/office/officeart/2005/8/layout/vProcess5"/>
    <dgm:cxn modelId="{8D5F2C05-8DFF-4B48-8844-60370CF20C8E}" type="presParOf" srcId="{75CD3A9F-55CB-4AD1-BB4E-1666ACC31C76}" destId="{FC22C38D-F967-4BD7-BC39-B8534E92636F}" srcOrd="5" destOrd="0" presId="urn:microsoft.com/office/officeart/2005/8/layout/vProcess5"/>
    <dgm:cxn modelId="{8A88D6AF-F76D-47C3-ADD6-C6BF6CDF9DB2}" type="presParOf" srcId="{75CD3A9F-55CB-4AD1-BB4E-1666ACC31C76}" destId="{95DA2960-0CD3-4A83-8AAF-12DBFE3265FC}" srcOrd="6" destOrd="0" presId="urn:microsoft.com/office/officeart/2005/8/layout/vProcess5"/>
    <dgm:cxn modelId="{F28CC782-86FA-40DE-B0CB-98472F1B2478}" type="presParOf" srcId="{75CD3A9F-55CB-4AD1-BB4E-1666ACC31C76}" destId="{71F7D932-2019-4920-8D1B-CF877EEC5752}" srcOrd="7" destOrd="0" presId="urn:microsoft.com/office/officeart/2005/8/layout/vProcess5"/>
    <dgm:cxn modelId="{3053E58B-42CF-4441-9149-3D2F31C32017}" type="presParOf" srcId="{75CD3A9F-55CB-4AD1-BB4E-1666ACC31C76}" destId="{BBF72369-0FDF-435D-BFB6-B00E06CE2E8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E9649-3DB8-4387-9232-8F2DFF7134C8}">
      <dsp:nvSpPr>
        <dsp:cNvPr id="0" name=""/>
        <dsp:cNvSpPr/>
      </dsp:nvSpPr>
      <dsp:spPr>
        <a:xfrm>
          <a:off x="0" y="0"/>
          <a:ext cx="8181575" cy="1026804"/>
        </a:xfrm>
        <a:prstGeom prst="roundRect">
          <a:avLst>
            <a:gd name="adj" fmla="val 10000"/>
          </a:avLst>
        </a:prstGeom>
        <a:solidFill>
          <a:srgbClr val="27348B"/>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ysClr val="window" lastClr="FFFFFF"/>
              </a:solidFill>
              <a:latin typeface="Century Gothic" panose="020B0502020202020204"/>
              <a:ea typeface="+mn-ea"/>
              <a:cs typeface="+mn-cs"/>
            </a:rPr>
            <a:t>The programme is currently being rolled out across the North of England, with engagement across the rest of the country.</a:t>
          </a:r>
          <a:endParaRPr lang="en-US" sz="1900" kern="1200" dirty="0">
            <a:solidFill>
              <a:sysClr val="window" lastClr="FFFFFF"/>
            </a:solidFill>
            <a:latin typeface="Century Gothic" panose="020B0502020202020204"/>
            <a:ea typeface="+mn-ea"/>
            <a:cs typeface="+mn-cs"/>
          </a:endParaRPr>
        </a:p>
      </dsp:txBody>
      <dsp:txXfrm>
        <a:off x="30074" y="30074"/>
        <a:ext cx="7073573" cy="966656"/>
      </dsp:txXfrm>
    </dsp:sp>
    <dsp:sp modelId="{A689140D-8CD8-4BAF-9303-E7288753891C}">
      <dsp:nvSpPr>
        <dsp:cNvPr id="0" name=""/>
        <dsp:cNvSpPr/>
      </dsp:nvSpPr>
      <dsp:spPr>
        <a:xfrm>
          <a:off x="721903" y="1197939"/>
          <a:ext cx="8181575" cy="1026804"/>
        </a:xfrm>
        <a:prstGeom prst="roundRect">
          <a:avLst>
            <a:gd name="adj" fmla="val 10000"/>
          </a:avLst>
        </a:prstGeom>
        <a:solidFill>
          <a:srgbClr val="95C11F"/>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ysClr val="window" lastClr="FFFFFF"/>
              </a:solidFill>
              <a:latin typeface="Century Gothic" panose="020B0502020202020204"/>
              <a:ea typeface="+mn-ea"/>
              <a:cs typeface="+mn-cs"/>
            </a:rPr>
            <a:t>The programme will provide support, resources, and staff training resources to care homes on their journey to VFF status.</a:t>
          </a:r>
          <a:endParaRPr lang="en-US" sz="1900" kern="1200" dirty="0">
            <a:solidFill>
              <a:sysClr val="window" lastClr="FFFFFF"/>
            </a:solidFill>
            <a:latin typeface="Century Gothic" panose="020B0502020202020204"/>
            <a:ea typeface="+mn-ea"/>
            <a:cs typeface="+mn-cs"/>
          </a:endParaRPr>
        </a:p>
      </dsp:txBody>
      <dsp:txXfrm>
        <a:off x="751977" y="1228013"/>
        <a:ext cx="6732100" cy="966656"/>
      </dsp:txXfrm>
    </dsp:sp>
    <dsp:sp modelId="{B1CE5EAA-DF47-40C4-BC6A-9A053D369C1E}">
      <dsp:nvSpPr>
        <dsp:cNvPr id="0" name=""/>
        <dsp:cNvSpPr/>
      </dsp:nvSpPr>
      <dsp:spPr>
        <a:xfrm>
          <a:off x="1443807" y="2395878"/>
          <a:ext cx="8181575" cy="1026804"/>
        </a:xfrm>
        <a:prstGeom prst="roundRect">
          <a:avLst>
            <a:gd name="adj" fmla="val 10000"/>
          </a:avLst>
        </a:prstGeom>
        <a:solidFill>
          <a:srgbClr val="006AB4"/>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ysClr val="window" lastClr="FFFFFF"/>
              </a:solidFill>
              <a:latin typeface="Century Gothic" panose="020B0502020202020204"/>
              <a:ea typeface="+mn-ea"/>
              <a:cs typeface="+mn-cs"/>
            </a:rPr>
            <a:t>It consists of the following eight standards, that need to be achieved to become a VFF Status Care Home. </a:t>
          </a:r>
          <a:endParaRPr lang="en-US" sz="1900" kern="1200" dirty="0">
            <a:solidFill>
              <a:sysClr val="window" lastClr="FFFFFF"/>
            </a:solidFill>
            <a:latin typeface="Century Gothic" panose="020B0502020202020204"/>
            <a:ea typeface="+mn-ea"/>
            <a:cs typeface="+mn-cs"/>
          </a:endParaRPr>
        </a:p>
      </dsp:txBody>
      <dsp:txXfrm>
        <a:off x="1473881" y="2425952"/>
        <a:ext cx="6732100" cy="966656"/>
      </dsp:txXfrm>
    </dsp:sp>
    <dsp:sp modelId="{04A46BAC-2312-4860-B05B-0CDF221D2224}">
      <dsp:nvSpPr>
        <dsp:cNvPr id="0" name=""/>
        <dsp:cNvSpPr/>
      </dsp:nvSpPr>
      <dsp:spPr>
        <a:xfrm>
          <a:off x="7514152" y="778660"/>
          <a:ext cx="667423" cy="667423"/>
        </a:xfrm>
        <a:prstGeom prst="downArrow">
          <a:avLst>
            <a:gd name="adj1" fmla="val 55000"/>
            <a:gd name="adj2" fmla="val 45000"/>
          </a:avLst>
        </a:prstGeom>
        <a:solidFill>
          <a:srgbClr val="A074A8">
            <a:alpha val="90000"/>
          </a:srgbClr>
        </a:solidFill>
        <a:ln w="9525" cap="rnd" cmpd="sng" algn="ctr">
          <a:solidFill>
            <a:srgbClr val="A074A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solidFill>
              <a:sysClr val="windowText" lastClr="000000">
                <a:hueOff val="0"/>
                <a:satOff val="0"/>
                <a:lumOff val="0"/>
                <a:alphaOff val="0"/>
              </a:sysClr>
            </a:solidFill>
            <a:latin typeface="Century Gothic" panose="020B0502020202020204"/>
            <a:ea typeface="+mn-ea"/>
            <a:cs typeface="+mn-cs"/>
          </a:endParaRPr>
        </a:p>
      </dsp:txBody>
      <dsp:txXfrm>
        <a:off x="7664322" y="778660"/>
        <a:ext cx="367083" cy="502236"/>
      </dsp:txXfrm>
    </dsp:sp>
    <dsp:sp modelId="{FC22C38D-F967-4BD7-BC39-B8534E92636F}">
      <dsp:nvSpPr>
        <dsp:cNvPr id="0" name=""/>
        <dsp:cNvSpPr/>
      </dsp:nvSpPr>
      <dsp:spPr>
        <a:xfrm>
          <a:off x="8236056" y="1969754"/>
          <a:ext cx="667423" cy="667423"/>
        </a:xfrm>
        <a:prstGeom prst="downArrow">
          <a:avLst>
            <a:gd name="adj1" fmla="val 55000"/>
            <a:gd name="adj2" fmla="val 45000"/>
          </a:avLst>
        </a:prstGeom>
        <a:solidFill>
          <a:srgbClr val="A074A8">
            <a:alpha val="90000"/>
          </a:srgbClr>
        </a:solidFill>
        <a:ln w="9525" cap="rnd" cmpd="sng" algn="ctr">
          <a:solidFill>
            <a:srgbClr val="A074A8">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solidFill>
              <a:sysClr val="windowText" lastClr="000000">
                <a:hueOff val="0"/>
                <a:satOff val="0"/>
                <a:lumOff val="0"/>
                <a:alphaOff val="0"/>
              </a:sysClr>
            </a:solidFill>
            <a:latin typeface="Century Gothic" panose="020B0502020202020204"/>
            <a:ea typeface="+mn-ea"/>
            <a:cs typeface="+mn-cs"/>
          </a:endParaRPr>
        </a:p>
      </dsp:txBody>
      <dsp:txXfrm>
        <a:off x="8386226" y="1969754"/>
        <a:ext cx="367083" cy="502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F016-9683-3C3F-F244-8BBA0FBC47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A6BBBE-277D-D2FF-CA54-69EB73B0F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135B83-CA49-ABE7-4E19-B3090665A5AE}"/>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5" name="Footer Placeholder 4">
            <a:extLst>
              <a:ext uri="{FF2B5EF4-FFF2-40B4-BE49-F238E27FC236}">
                <a16:creationId xmlns:a16="http://schemas.microsoft.com/office/drawing/2014/main" id="{3BBF35C8-416E-8445-1E09-688FC5A84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C877F-B4AD-2934-8282-A5798814AE6C}"/>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322142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D411-F796-68E9-41BC-4E6CE3E11C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0C2E8F-403F-8B64-70AC-9F5A1A538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5D2789-DB21-6373-FDEB-E8442B7201E4}"/>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5" name="Footer Placeholder 4">
            <a:extLst>
              <a:ext uri="{FF2B5EF4-FFF2-40B4-BE49-F238E27FC236}">
                <a16:creationId xmlns:a16="http://schemas.microsoft.com/office/drawing/2014/main" id="{7AC1E6E3-3775-26E4-FE12-54D512368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CA54C2-8B08-49F2-823D-6FA242FF9082}"/>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181199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56855-0F30-2321-EE5D-981ADAA24B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164C21-A39D-B181-D7A1-EED3B3F227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0D09BD-B9E8-FEA0-3403-3CBAB52C96CC}"/>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5" name="Footer Placeholder 4">
            <a:extLst>
              <a:ext uri="{FF2B5EF4-FFF2-40B4-BE49-F238E27FC236}">
                <a16:creationId xmlns:a16="http://schemas.microsoft.com/office/drawing/2014/main" id="{FAE9FCB0-D243-98B8-F132-1B0CAAF9B0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1DEF21-DD98-E19B-A64F-878D89184041}"/>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343599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8978-4349-7400-816F-915DA6CC19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288A3C-C29C-617E-9B20-2C1D6A8A2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2625A4-60DD-BFDF-C5F1-BE93D48381C2}"/>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5" name="Footer Placeholder 4">
            <a:extLst>
              <a:ext uri="{FF2B5EF4-FFF2-40B4-BE49-F238E27FC236}">
                <a16:creationId xmlns:a16="http://schemas.microsoft.com/office/drawing/2014/main" id="{3C3DC51D-C97F-B85A-7AE0-B7CCA33C4B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AD879-F514-B673-C3D3-A4DED4D5081E}"/>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28240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C3B4-E769-C660-5CB1-942DE03A70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6370B2-DF2C-F3AF-111C-350E2E32F1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871335-A073-A5A2-E4E9-4AFB1A69717E}"/>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5" name="Footer Placeholder 4">
            <a:extLst>
              <a:ext uri="{FF2B5EF4-FFF2-40B4-BE49-F238E27FC236}">
                <a16:creationId xmlns:a16="http://schemas.microsoft.com/office/drawing/2014/main" id="{D249B3B0-35FA-5D0E-1E72-1BF31F4AD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2BD1D0-5197-77D5-F9B6-5A84ABAF2292}"/>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297548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BF07-31F1-CC79-3F13-54D7477661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7DA95E-085A-EC65-747F-69CA49B6E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CB410D-77D6-990D-9D14-3E2B593DC4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A187BB-C282-A458-9E9A-1E4D847E23C5}"/>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6" name="Footer Placeholder 5">
            <a:extLst>
              <a:ext uri="{FF2B5EF4-FFF2-40B4-BE49-F238E27FC236}">
                <a16:creationId xmlns:a16="http://schemas.microsoft.com/office/drawing/2014/main" id="{B469D160-F71C-FDA2-AC81-05B479B0D6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6E52E-8709-DEF8-DD05-90BBA6FBF4F9}"/>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36742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3C3F-95A5-8424-D5AD-4071B6E1F7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08D98A-0DE2-E99D-8BB5-DCC95CF9E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8A4CC-C6CE-53EA-5811-062C59BE7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F634B1-97D4-5984-0528-58822DF97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01EB6-000C-B87F-65CD-A33646E2C9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6F5A0A-22F9-3CB6-C65F-5A1C2A68A66F}"/>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8" name="Footer Placeholder 7">
            <a:extLst>
              <a:ext uri="{FF2B5EF4-FFF2-40B4-BE49-F238E27FC236}">
                <a16:creationId xmlns:a16="http://schemas.microsoft.com/office/drawing/2014/main" id="{B9F650FE-F653-51CB-A893-3821F4AED7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A8836E-F132-5001-EC12-DFA3E8A7E1EF}"/>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5180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7FA5-1FCE-B95C-D1FB-074A3F38D8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2FDDF2-DF14-B3C6-B550-80C9A3714D00}"/>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4" name="Footer Placeholder 3">
            <a:extLst>
              <a:ext uri="{FF2B5EF4-FFF2-40B4-BE49-F238E27FC236}">
                <a16:creationId xmlns:a16="http://schemas.microsoft.com/office/drawing/2014/main" id="{32B9873F-C8FB-C8A6-4F51-BFC9DAEA2E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D5C4AA-4214-D4D9-F60C-BCA0E6798C80}"/>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42587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44E7F-D883-253B-7D58-8D50DD45230B}"/>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3" name="Footer Placeholder 2">
            <a:extLst>
              <a:ext uri="{FF2B5EF4-FFF2-40B4-BE49-F238E27FC236}">
                <a16:creationId xmlns:a16="http://schemas.microsoft.com/office/drawing/2014/main" id="{4D7343D0-4613-E578-3717-6A981D8D20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35E8CC-58E4-3827-F5C6-DD0EE2B6A653}"/>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160979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0D3B-CF88-EB93-FE4E-5BBFDAA5B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5E482A-1F08-9B00-34AD-D98CBAD86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150C9C-7216-3ABE-6E65-FDF84B019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F555C-477B-0BEE-ECCE-F531895DD6DF}"/>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6" name="Footer Placeholder 5">
            <a:extLst>
              <a:ext uri="{FF2B5EF4-FFF2-40B4-BE49-F238E27FC236}">
                <a16:creationId xmlns:a16="http://schemas.microsoft.com/office/drawing/2014/main" id="{FE52377C-4E1A-DA66-6BB5-BA520893C1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9D0A0C-A9D1-91D2-0020-FA58558487B2}"/>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291882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76F2-E068-56D9-06CB-BFF72F1F2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A9C7FD-09D8-89D3-E12A-C4CC93F02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06AAD0-CF6E-7FC1-88CF-1FEF06125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58A50-D6A7-0EF3-0710-FF3F7093D41D}"/>
              </a:ext>
            </a:extLst>
          </p:cNvPr>
          <p:cNvSpPr>
            <a:spLocks noGrp="1"/>
          </p:cNvSpPr>
          <p:nvPr>
            <p:ph type="dt" sz="half" idx="10"/>
          </p:nvPr>
        </p:nvSpPr>
        <p:spPr/>
        <p:txBody>
          <a:bodyPr/>
          <a:lstStyle/>
          <a:p>
            <a:fld id="{778FE523-23AF-4121-9FBE-E1403CEBBF36}" type="datetimeFigureOut">
              <a:rPr lang="en-GB" smtClean="0"/>
              <a:t>15/03/2024</a:t>
            </a:fld>
            <a:endParaRPr lang="en-GB"/>
          </a:p>
        </p:txBody>
      </p:sp>
      <p:sp>
        <p:nvSpPr>
          <p:cNvPr id="6" name="Footer Placeholder 5">
            <a:extLst>
              <a:ext uri="{FF2B5EF4-FFF2-40B4-BE49-F238E27FC236}">
                <a16:creationId xmlns:a16="http://schemas.microsoft.com/office/drawing/2014/main" id="{33CA1943-79C0-9ABE-DDD1-EF1ED88DCA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C7CCA-19A9-5D10-9A94-02C587B1EE59}"/>
              </a:ext>
            </a:extLst>
          </p:cNvPr>
          <p:cNvSpPr>
            <a:spLocks noGrp="1"/>
          </p:cNvSpPr>
          <p:nvPr>
            <p:ph type="sldNum" sz="quarter" idx="12"/>
          </p:nvPr>
        </p:nvSpPr>
        <p:spPr/>
        <p:txBody>
          <a:bodyPr/>
          <a:lstStyle/>
          <a:p>
            <a:fld id="{79315351-A94C-4FDB-9E18-06711356CE8C}" type="slidenum">
              <a:rPr lang="en-GB" smtClean="0"/>
              <a:t>‹#›</a:t>
            </a:fld>
            <a:endParaRPr lang="en-GB"/>
          </a:p>
        </p:txBody>
      </p:sp>
    </p:spTree>
    <p:extLst>
      <p:ext uri="{BB962C8B-B14F-4D97-AF65-F5344CB8AC3E}">
        <p14:creationId xmlns:p14="http://schemas.microsoft.com/office/powerpoint/2010/main" val="9122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E751B-A036-F67C-148B-98D2DF35D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C1F6B7-8DEF-8521-326D-22C3993976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D9A37-E9A7-FDA7-A4B2-FB33B2D19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8FE523-23AF-4121-9FBE-E1403CEBBF36}" type="datetimeFigureOut">
              <a:rPr lang="en-GB" smtClean="0"/>
              <a:t>15/03/2024</a:t>
            </a:fld>
            <a:endParaRPr lang="en-GB"/>
          </a:p>
        </p:txBody>
      </p:sp>
      <p:sp>
        <p:nvSpPr>
          <p:cNvPr id="5" name="Footer Placeholder 4">
            <a:extLst>
              <a:ext uri="{FF2B5EF4-FFF2-40B4-BE49-F238E27FC236}">
                <a16:creationId xmlns:a16="http://schemas.microsoft.com/office/drawing/2014/main" id="{91107631-B10A-840F-950F-23532B837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4CA4A64-4325-E246-8581-1E88A8AD3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315351-A94C-4FDB-9E18-06711356CE8C}" type="slidenum">
              <a:rPr lang="en-GB" smtClean="0"/>
              <a:t>‹#›</a:t>
            </a:fld>
            <a:endParaRPr lang="en-GB"/>
          </a:p>
        </p:txBody>
      </p:sp>
    </p:spTree>
    <p:extLst>
      <p:ext uri="{BB962C8B-B14F-4D97-AF65-F5344CB8AC3E}">
        <p14:creationId xmlns:p14="http://schemas.microsoft.com/office/powerpoint/2010/main" val="337729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530284-EBF8-6035-FD7A-FB64201AD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sp>
        <p:nvSpPr>
          <p:cNvPr id="11" name="TextBox 10">
            <a:extLst>
              <a:ext uri="{FF2B5EF4-FFF2-40B4-BE49-F238E27FC236}">
                <a16:creationId xmlns:a16="http://schemas.microsoft.com/office/drawing/2014/main" id="{E57F7F72-25B2-1D58-51C6-DE57D9F4E36E}"/>
              </a:ext>
            </a:extLst>
          </p:cNvPr>
          <p:cNvSpPr txBox="1"/>
          <p:nvPr/>
        </p:nvSpPr>
        <p:spPr>
          <a:xfrm>
            <a:off x="629263" y="1877105"/>
            <a:ext cx="10995178" cy="1015663"/>
          </a:xfrm>
          <a:prstGeom prst="rect">
            <a:avLst/>
          </a:prstGeom>
          <a:noFill/>
        </p:spPr>
        <p:txBody>
          <a:bodyPr wrap="square">
            <a:spAutoFit/>
          </a:bodyPr>
          <a:lstStyle/>
          <a:p>
            <a:r>
              <a:rPr lang="en-GB" sz="6000" b="1">
                <a:solidFill>
                  <a:srgbClr val="27348B"/>
                </a:solidFill>
                <a:latin typeface="Century Gothic" panose="020B0502020202020204" pitchFamily="34" charset="0"/>
              </a:rPr>
              <a:t>Veteran Friendly Framework</a:t>
            </a:r>
            <a:endParaRPr lang="en-GB" sz="6000" b="1" dirty="0">
              <a:solidFill>
                <a:srgbClr val="27348B"/>
              </a:solidFill>
              <a:latin typeface="Century Gothic" panose="020B0502020202020204" pitchFamily="34" charset="0"/>
            </a:endParaRPr>
          </a:p>
        </p:txBody>
      </p:sp>
      <p:sp>
        <p:nvSpPr>
          <p:cNvPr id="14" name="TextBox 13">
            <a:extLst>
              <a:ext uri="{FF2B5EF4-FFF2-40B4-BE49-F238E27FC236}">
                <a16:creationId xmlns:a16="http://schemas.microsoft.com/office/drawing/2014/main" id="{13F1A0E4-7BE3-6591-819F-41D2E3DAAF6F}"/>
              </a:ext>
            </a:extLst>
          </p:cNvPr>
          <p:cNvSpPr txBox="1"/>
          <p:nvPr/>
        </p:nvSpPr>
        <p:spPr>
          <a:xfrm>
            <a:off x="734367" y="3710252"/>
            <a:ext cx="10623586" cy="1200329"/>
          </a:xfrm>
          <a:prstGeom prst="rect">
            <a:avLst/>
          </a:prstGeom>
          <a:noFill/>
        </p:spPr>
        <p:txBody>
          <a:bodyPr wrap="square" rtlCol="0">
            <a:spAutoFit/>
          </a:bodyPr>
          <a:lstStyle/>
          <a:p>
            <a:r>
              <a:rPr lang="en-US" sz="2400" b="1" dirty="0">
                <a:solidFill>
                  <a:srgbClr val="27348B"/>
                </a:solidFill>
                <a:latin typeface="Century Gothic" panose="020B0502020202020204" pitchFamily="34" charset="0"/>
                <a:ea typeface="Gadugi" panose="020B0502040204020203" pitchFamily="34" charset="0"/>
              </a:rPr>
              <a:t>Programme Lead:      </a:t>
            </a:r>
            <a:r>
              <a:rPr lang="en-US" sz="2400" dirty="0">
                <a:solidFill>
                  <a:srgbClr val="27348B"/>
                </a:solidFill>
                <a:latin typeface="Century Gothic" panose="020B0502020202020204" pitchFamily="34" charset="0"/>
                <a:ea typeface="Gadugi" panose="020B0502040204020203" pitchFamily="34" charset="0"/>
              </a:rPr>
              <a:t>Kathryn Glass</a:t>
            </a:r>
          </a:p>
          <a:p>
            <a:endParaRPr lang="en-US" sz="2400" dirty="0">
              <a:solidFill>
                <a:srgbClr val="27348B"/>
              </a:solidFill>
              <a:latin typeface="Century Gothic" panose="020B0502020202020204" pitchFamily="34" charset="0"/>
              <a:ea typeface="Gadugi" panose="020B0502040204020203" pitchFamily="34" charset="0"/>
            </a:endParaRPr>
          </a:p>
          <a:p>
            <a:r>
              <a:rPr lang="en-US" sz="2400" b="1" dirty="0">
                <a:solidFill>
                  <a:srgbClr val="27348B"/>
                </a:solidFill>
                <a:latin typeface="Century Gothic" panose="020B0502020202020204" pitchFamily="34" charset="0"/>
                <a:ea typeface="Gadugi" panose="020B0502040204020203" pitchFamily="34" charset="0"/>
              </a:rPr>
              <a:t>Project Officers:          </a:t>
            </a:r>
            <a:r>
              <a:rPr lang="en-US" sz="2400" dirty="0">
                <a:solidFill>
                  <a:srgbClr val="27348B"/>
                </a:solidFill>
                <a:latin typeface="Century Gothic" panose="020B0502020202020204" pitchFamily="34" charset="0"/>
                <a:ea typeface="Gadugi" panose="020B0502040204020203" pitchFamily="34" charset="0"/>
              </a:rPr>
              <a:t>Fran Sharp &amp; Simone Halliwell</a:t>
            </a:r>
            <a:endParaRPr lang="en-GB" sz="2400" dirty="0">
              <a:solidFill>
                <a:srgbClr val="27348B"/>
              </a:solidFill>
              <a:latin typeface="Century Gothic" panose="020B0502020202020204" pitchFamily="34" charset="0"/>
              <a:ea typeface="Gadugi" panose="020B0502040204020203" pitchFamily="34" charset="0"/>
            </a:endParaRPr>
          </a:p>
        </p:txBody>
      </p:sp>
      <p:cxnSp>
        <p:nvCxnSpPr>
          <p:cNvPr id="21" name="Straight Connector 20">
            <a:extLst>
              <a:ext uri="{FF2B5EF4-FFF2-40B4-BE49-F238E27FC236}">
                <a16:creationId xmlns:a16="http://schemas.microsoft.com/office/drawing/2014/main" id="{072FC28E-07DB-44F0-A8C3-0B294637A565}"/>
              </a:ext>
            </a:extLst>
          </p:cNvPr>
          <p:cNvCxnSpPr>
            <a:cxnSpLocks/>
          </p:cNvCxnSpPr>
          <p:nvPr/>
        </p:nvCxnSpPr>
        <p:spPr>
          <a:xfrm>
            <a:off x="834046" y="3429000"/>
            <a:ext cx="10523907"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8D26E887-8813-B2EF-BC56-3A36867312E5}"/>
              </a:ext>
            </a:extLst>
          </p:cNvPr>
          <p:cNvSpPr txBox="1"/>
          <p:nvPr/>
        </p:nvSpPr>
        <p:spPr>
          <a:xfrm>
            <a:off x="2269067" y="6401161"/>
            <a:ext cx="8421511" cy="369332"/>
          </a:xfrm>
          <a:prstGeom prst="rect">
            <a:avLst/>
          </a:prstGeom>
          <a:noFill/>
        </p:spPr>
        <p:txBody>
          <a:bodyPr wrap="square" rtlCol="0">
            <a:spAutoFit/>
          </a:bodyPr>
          <a:lstStyle/>
          <a:p>
            <a:pPr algn="ctr"/>
            <a:r>
              <a:rPr lang="en-US">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pic>
        <p:nvPicPr>
          <p:cNvPr id="2" name="Picture 1" descr="A purple circle with a house in the middle&#10;&#10;Description automatically generated">
            <a:extLst>
              <a:ext uri="{FF2B5EF4-FFF2-40B4-BE49-F238E27FC236}">
                <a16:creationId xmlns:a16="http://schemas.microsoft.com/office/drawing/2014/main" id="{C1937CD0-F46F-356C-4718-52DF47315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Tree>
    <p:extLst>
      <p:ext uri="{BB962C8B-B14F-4D97-AF65-F5344CB8AC3E}">
        <p14:creationId xmlns:p14="http://schemas.microsoft.com/office/powerpoint/2010/main" val="387848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DFD6348-157E-3C77-F864-CA3F870364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AA5A02-09F9-0E7B-2795-0E4627C28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F9341AB2-067B-0B58-53E2-AAAF40D54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pic>
        <p:nvPicPr>
          <p:cNvPr id="8" name="Picture 2">
            <a:extLst>
              <a:ext uri="{FF2B5EF4-FFF2-40B4-BE49-F238E27FC236}">
                <a16:creationId xmlns:a16="http://schemas.microsoft.com/office/drawing/2014/main" id="{DD6C6C0A-1EE2-D907-A9C0-D0EE4C142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191" y="1776606"/>
            <a:ext cx="3716808" cy="3418489"/>
          </a:xfrm>
          <a:prstGeom prst="rect">
            <a:avLst/>
          </a:prstGeom>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9EE7D6D-D768-314C-43F3-F887FE694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554" y="1771375"/>
            <a:ext cx="3894891" cy="3415903"/>
          </a:xfrm>
          <a:prstGeom prst="rect">
            <a:avLst/>
          </a:prstGeom>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1EAA45E3-53FA-54FA-18E1-F2BF8E9758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00" y="1771375"/>
            <a:ext cx="3716808" cy="3428952"/>
          </a:xfrm>
          <a:prstGeom prst="rect">
            <a:avLst/>
          </a:prstGeom>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12CB61F-089A-2B1C-192E-096A27120907}"/>
              </a:ext>
            </a:extLst>
          </p:cNvPr>
          <p:cNvSpPr txBox="1"/>
          <p:nvPr/>
        </p:nvSpPr>
        <p:spPr>
          <a:xfrm>
            <a:off x="344129" y="535237"/>
            <a:ext cx="10992465" cy="707886"/>
          </a:xfrm>
          <a:prstGeom prst="rect">
            <a:avLst/>
          </a:prstGeom>
          <a:noFill/>
        </p:spPr>
        <p:txBody>
          <a:bodyPr wrap="square">
            <a:spAutoFit/>
          </a:bodyPr>
          <a:lstStyle/>
          <a:p>
            <a:r>
              <a:rPr lang="en-GB" sz="4000" b="1" dirty="0">
                <a:solidFill>
                  <a:srgbClr val="27348B"/>
                </a:solidFill>
                <a:latin typeface="Century Gothic" panose="020B0502020202020204" pitchFamily="34" charset="0"/>
              </a:rPr>
              <a:t>Contact us</a:t>
            </a:r>
          </a:p>
        </p:txBody>
      </p:sp>
      <p:cxnSp>
        <p:nvCxnSpPr>
          <p:cNvPr id="12" name="Straight Connector 11">
            <a:extLst>
              <a:ext uri="{FF2B5EF4-FFF2-40B4-BE49-F238E27FC236}">
                <a16:creationId xmlns:a16="http://schemas.microsoft.com/office/drawing/2014/main" id="{D07F60BE-C636-B180-BF88-3D5A449617C6}"/>
              </a:ext>
            </a:extLst>
          </p:cNvPr>
          <p:cNvCxnSpPr>
            <a:cxnSpLocks/>
          </p:cNvCxnSpPr>
          <p:nvPr/>
        </p:nvCxnSpPr>
        <p:spPr>
          <a:xfrm>
            <a:off x="521109" y="1484688"/>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460A51E-7A02-52C7-AF4E-33F25E7145F1}"/>
              </a:ext>
            </a:extLst>
          </p:cNvPr>
          <p:cNvSpPr txBox="1"/>
          <p:nvPr/>
        </p:nvSpPr>
        <p:spPr>
          <a:xfrm>
            <a:off x="2144889" y="5373312"/>
            <a:ext cx="8128000" cy="830997"/>
          </a:xfrm>
          <a:prstGeom prst="rect">
            <a:avLst/>
          </a:prstGeom>
          <a:noFill/>
        </p:spPr>
        <p:txBody>
          <a:bodyPr wrap="square" rtlCol="0">
            <a:spAutoFit/>
          </a:bodyPr>
          <a:lstStyle/>
          <a:p>
            <a:pPr algn="ctr"/>
            <a:r>
              <a:rPr lang="en-US" sz="2400" dirty="0">
                <a:solidFill>
                  <a:srgbClr val="27348B"/>
                </a:solidFill>
                <a:latin typeface="Century Gothic" panose="020B0502020202020204" pitchFamily="34" charset="0"/>
              </a:rPr>
              <a:t>Email: VFF@starandgarter.org</a:t>
            </a:r>
          </a:p>
          <a:p>
            <a:pPr algn="ctr"/>
            <a:r>
              <a:rPr lang="en-US" sz="2400" dirty="0">
                <a:solidFill>
                  <a:srgbClr val="27348B"/>
                </a:solidFill>
                <a:latin typeface="Century Gothic" panose="020B0502020202020204" pitchFamily="34" charset="0"/>
              </a:rPr>
              <a:t>Website: veteranfriendlyframework.org.uk </a:t>
            </a:r>
            <a:endParaRPr lang="en-GB" sz="2400" dirty="0">
              <a:solidFill>
                <a:srgbClr val="27348B"/>
              </a:solidFill>
              <a:latin typeface="Century Gothic" panose="020B0502020202020204" pitchFamily="34" charset="0"/>
            </a:endParaRPr>
          </a:p>
        </p:txBody>
      </p:sp>
    </p:spTree>
    <p:extLst>
      <p:ext uri="{BB962C8B-B14F-4D97-AF65-F5344CB8AC3E}">
        <p14:creationId xmlns:p14="http://schemas.microsoft.com/office/powerpoint/2010/main" val="320387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0570CA1-58D8-FC67-59CF-189B30BEA9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CBEEEA-936F-C343-4446-93A5814EA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0CBED98D-9A23-05D9-34B5-AE9707608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653A6970-4CBC-2055-6269-69596D9FBB9E}"/>
              </a:ext>
            </a:extLst>
          </p:cNvPr>
          <p:cNvSpPr txBox="1"/>
          <p:nvPr/>
        </p:nvSpPr>
        <p:spPr>
          <a:xfrm>
            <a:off x="344129" y="535237"/>
            <a:ext cx="7875639" cy="707886"/>
          </a:xfrm>
          <a:prstGeom prst="rect">
            <a:avLst/>
          </a:prstGeom>
          <a:noFill/>
        </p:spPr>
        <p:txBody>
          <a:bodyPr wrap="square">
            <a:spAutoFit/>
          </a:bodyPr>
          <a:lstStyle/>
          <a:p>
            <a:r>
              <a:rPr lang="en-GB" sz="4000" b="1" dirty="0">
                <a:solidFill>
                  <a:srgbClr val="27348B"/>
                </a:solidFill>
                <a:latin typeface="Century Gothic" panose="020B0502020202020204" pitchFamily="34" charset="0"/>
              </a:rPr>
              <a:t>Veteran Friendly Framework</a:t>
            </a:r>
          </a:p>
        </p:txBody>
      </p:sp>
      <p:sp>
        <p:nvSpPr>
          <p:cNvPr id="11" name="TextBox 10">
            <a:extLst>
              <a:ext uri="{FF2B5EF4-FFF2-40B4-BE49-F238E27FC236}">
                <a16:creationId xmlns:a16="http://schemas.microsoft.com/office/drawing/2014/main" id="{5BE4100F-1B72-92D7-9A9B-1BDB1C79F2B7}"/>
              </a:ext>
            </a:extLst>
          </p:cNvPr>
          <p:cNvSpPr txBox="1"/>
          <p:nvPr/>
        </p:nvSpPr>
        <p:spPr>
          <a:xfrm>
            <a:off x="2879633" y="1969456"/>
            <a:ext cx="8642554" cy="3693319"/>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27348B"/>
                </a:solidFill>
                <a:latin typeface="Century Gothic" panose="020B0502020202020204" pitchFamily="34" charset="0"/>
              </a:rPr>
              <a:t>The Veteran Friendly Framework (VFF) will initially apply to residential settings for older people. It will help providers to offer support to the approximately 26,500 veterans living in care homes across England.  </a:t>
            </a:r>
          </a:p>
          <a:p>
            <a:endParaRPr lang="en-US" dirty="0">
              <a:solidFill>
                <a:srgbClr val="27348B"/>
              </a:solidFill>
              <a:latin typeface="Century Gothic" panose="020B0502020202020204" pitchFamily="34" charset="0"/>
            </a:endParaRPr>
          </a:p>
          <a:p>
            <a:pPr marL="285750" indent="-285750">
              <a:buFont typeface="Arial" panose="020B0604020202020204" pitchFamily="34" charset="0"/>
              <a:buChar char="•"/>
            </a:pPr>
            <a:r>
              <a:rPr lang="en-US" dirty="0">
                <a:solidFill>
                  <a:srgbClr val="27348B"/>
                </a:solidFill>
                <a:latin typeface="Century Gothic" panose="020B0502020202020204" pitchFamily="34" charset="0"/>
              </a:rPr>
              <a:t>Recent research by Northumbria and Anglia Ruskin Universities estimated that only around 20 of the 15,000 care homes in the UK currently offer specific support to those who have served in the UK Armed Forces. </a:t>
            </a:r>
            <a:br>
              <a:rPr lang="en-US" dirty="0">
                <a:solidFill>
                  <a:srgbClr val="27348B"/>
                </a:solidFill>
                <a:latin typeface="Century Gothic" panose="020B0502020202020204" pitchFamily="34" charset="0"/>
              </a:rPr>
            </a:br>
            <a:r>
              <a:rPr lang="en-US" dirty="0">
                <a:solidFill>
                  <a:srgbClr val="27348B"/>
                </a:solidFill>
                <a:latin typeface="Century Gothic" panose="020B0502020202020204" pitchFamily="34" charset="0"/>
              </a:rPr>
              <a:t>The research identified issues of loneliness, social isolation, experiences of trauma and lack of comradeship within the veterans.</a:t>
            </a:r>
          </a:p>
          <a:p>
            <a:endParaRPr lang="en-US" dirty="0">
              <a:solidFill>
                <a:srgbClr val="27348B"/>
              </a:solidFill>
              <a:latin typeface="Century Gothic" panose="020B0502020202020204" pitchFamily="34" charset="0"/>
            </a:endParaRPr>
          </a:p>
          <a:p>
            <a:pPr marL="285750" indent="-285750">
              <a:buFont typeface="Arial" panose="020B0604020202020204" pitchFamily="34" charset="0"/>
              <a:buChar char="•"/>
            </a:pPr>
            <a:r>
              <a:rPr lang="en-US" dirty="0">
                <a:solidFill>
                  <a:srgbClr val="27348B"/>
                </a:solidFill>
                <a:latin typeface="Century Gothic" panose="020B0502020202020204" pitchFamily="34" charset="0"/>
              </a:rPr>
              <a:t>Most care homes may not fully understand the social, emotional or physical needs of veterans or the impact their military service can have on their experience of life, work, family, and physical and mental health. </a:t>
            </a:r>
          </a:p>
        </p:txBody>
      </p:sp>
      <p:cxnSp>
        <p:nvCxnSpPr>
          <p:cNvPr id="12" name="Straight Connector 11">
            <a:extLst>
              <a:ext uri="{FF2B5EF4-FFF2-40B4-BE49-F238E27FC236}">
                <a16:creationId xmlns:a16="http://schemas.microsoft.com/office/drawing/2014/main" id="{8DF55819-2A0C-D955-9F42-DC2881318922}"/>
              </a:ext>
            </a:extLst>
          </p:cNvPr>
          <p:cNvCxnSpPr>
            <a:cxnSpLocks/>
          </p:cNvCxnSpPr>
          <p:nvPr/>
        </p:nvCxnSpPr>
        <p:spPr>
          <a:xfrm>
            <a:off x="521109" y="1484688"/>
            <a:ext cx="7128388"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pic>
        <p:nvPicPr>
          <p:cNvPr id="14" name="Picture 13" descr="A purple and white logo&#10;&#10;Description automatically generated">
            <a:extLst>
              <a:ext uri="{FF2B5EF4-FFF2-40B4-BE49-F238E27FC236}">
                <a16:creationId xmlns:a16="http://schemas.microsoft.com/office/drawing/2014/main" id="{A0113599-3D7E-1444-F4F7-5DAEE8692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06" y="2309838"/>
            <a:ext cx="2633827" cy="2633827"/>
          </a:xfrm>
          <a:prstGeom prst="rect">
            <a:avLst/>
          </a:prstGeom>
        </p:spPr>
      </p:pic>
      <p:pic>
        <p:nvPicPr>
          <p:cNvPr id="16" name="Picture 15" descr="A blue check mark on a white background&#10;&#10;Description automatically generated">
            <a:extLst>
              <a:ext uri="{FF2B5EF4-FFF2-40B4-BE49-F238E27FC236}">
                <a16:creationId xmlns:a16="http://schemas.microsoft.com/office/drawing/2014/main" id="{14D5E15D-6EA7-8D48-8FDE-BD4D53A69949}"/>
              </a:ext>
            </a:extLst>
          </p:cNvPr>
          <p:cNvPicPr>
            <a:picLocks noChangeAspect="1"/>
          </p:cNvPicPr>
          <p:nvPr/>
        </p:nvPicPr>
        <p:blipFill rotWithShape="1">
          <a:blip r:embed="rId5">
            <a:extLst>
              <a:ext uri="{28A0092B-C50C-407E-A947-70E740481C1C}">
                <a14:useLocalDpi xmlns:a14="http://schemas.microsoft.com/office/drawing/2010/main" val="0"/>
              </a:ext>
            </a:extLst>
          </a:blip>
          <a:srcRect l="23741" t="21102" r="26131" b="19906"/>
          <a:stretch/>
        </p:blipFill>
        <p:spPr>
          <a:xfrm>
            <a:off x="2879633" y="2068272"/>
            <a:ext cx="218394" cy="257022"/>
          </a:xfrm>
          <a:prstGeom prst="rect">
            <a:avLst/>
          </a:prstGeom>
        </p:spPr>
      </p:pic>
      <p:pic>
        <p:nvPicPr>
          <p:cNvPr id="17" name="Picture 16" descr="A blue check mark on a white background&#10;&#10;Description automatically generated">
            <a:extLst>
              <a:ext uri="{FF2B5EF4-FFF2-40B4-BE49-F238E27FC236}">
                <a16:creationId xmlns:a16="http://schemas.microsoft.com/office/drawing/2014/main" id="{DAF09163-5A96-0951-D631-834492C1E227}"/>
              </a:ext>
            </a:extLst>
          </p:cNvPr>
          <p:cNvPicPr>
            <a:picLocks noChangeAspect="1"/>
          </p:cNvPicPr>
          <p:nvPr/>
        </p:nvPicPr>
        <p:blipFill rotWithShape="1">
          <a:blip r:embed="rId5">
            <a:extLst>
              <a:ext uri="{28A0092B-C50C-407E-A947-70E740481C1C}">
                <a14:useLocalDpi xmlns:a14="http://schemas.microsoft.com/office/drawing/2010/main" val="0"/>
              </a:ext>
            </a:extLst>
          </a:blip>
          <a:srcRect l="23741" t="21102" r="26131" b="19906"/>
          <a:stretch/>
        </p:blipFill>
        <p:spPr>
          <a:xfrm>
            <a:off x="2879633" y="3144492"/>
            <a:ext cx="218394" cy="257022"/>
          </a:xfrm>
          <a:prstGeom prst="rect">
            <a:avLst/>
          </a:prstGeom>
        </p:spPr>
      </p:pic>
      <p:pic>
        <p:nvPicPr>
          <p:cNvPr id="18" name="Picture 17" descr="A blue check mark on a white background&#10;&#10;Description automatically generated">
            <a:extLst>
              <a:ext uri="{FF2B5EF4-FFF2-40B4-BE49-F238E27FC236}">
                <a16:creationId xmlns:a16="http://schemas.microsoft.com/office/drawing/2014/main" id="{15E37F4E-066D-3D2A-7A40-5021DFDFD79C}"/>
              </a:ext>
            </a:extLst>
          </p:cNvPr>
          <p:cNvPicPr>
            <a:picLocks noChangeAspect="1"/>
          </p:cNvPicPr>
          <p:nvPr/>
        </p:nvPicPr>
        <p:blipFill rotWithShape="1">
          <a:blip r:embed="rId5">
            <a:extLst>
              <a:ext uri="{28A0092B-C50C-407E-A947-70E740481C1C}">
                <a14:useLocalDpi xmlns:a14="http://schemas.microsoft.com/office/drawing/2010/main" val="0"/>
              </a:ext>
            </a:extLst>
          </a:blip>
          <a:srcRect l="23741" t="21102" r="26131" b="19906"/>
          <a:stretch/>
        </p:blipFill>
        <p:spPr>
          <a:xfrm>
            <a:off x="2917268" y="4783302"/>
            <a:ext cx="218394" cy="257022"/>
          </a:xfrm>
          <a:prstGeom prst="rect">
            <a:avLst/>
          </a:prstGeom>
        </p:spPr>
      </p:pic>
      <p:sp>
        <p:nvSpPr>
          <p:cNvPr id="2" name="TextBox 1">
            <a:extLst>
              <a:ext uri="{FF2B5EF4-FFF2-40B4-BE49-F238E27FC236}">
                <a16:creationId xmlns:a16="http://schemas.microsoft.com/office/drawing/2014/main" id="{D5C1B08C-71C7-6F42-4A00-5F7564B943B7}"/>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1166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42C9E6D-2ED8-233B-DB18-C9AA7878A6D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B35128E-12BB-5183-8A22-8B71E8E71266}"/>
              </a:ext>
            </a:extLst>
          </p:cNvPr>
          <p:cNvSpPr/>
          <p:nvPr/>
        </p:nvSpPr>
        <p:spPr>
          <a:xfrm>
            <a:off x="599768" y="4072362"/>
            <a:ext cx="9547122" cy="1274323"/>
          </a:xfrm>
          <a:prstGeom prst="roundRect">
            <a:avLst/>
          </a:prstGeom>
          <a:solidFill>
            <a:srgbClr val="006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0E5B7B7-61B3-1AE3-34C1-F7283764E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2014CB15-D503-0FBB-4FF4-B12574229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3" name="Rectangle: Rounded Corners 2">
            <a:extLst>
              <a:ext uri="{FF2B5EF4-FFF2-40B4-BE49-F238E27FC236}">
                <a16:creationId xmlns:a16="http://schemas.microsoft.com/office/drawing/2014/main" id="{C0700B31-AF1B-1F02-A1E3-933B2E900660}"/>
              </a:ext>
            </a:extLst>
          </p:cNvPr>
          <p:cNvSpPr/>
          <p:nvPr/>
        </p:nvSpPr>
        <p:spPr>
          <a:xfrm>
            <a:off x="599768" y="1248697"/>
            <a:ext cx="9547122" cy="1274323"/>
          </a:xfrm>
          <a:prstGeom prst="roundRect">
            <a:avLst/>
          </a:prstGeom>
          <a:solidFill>
            <a:srgbClr val="27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C5CF84D3-5323-00A5-E0E5-5D1994ECD847}"/>
              </a:ext>
            </a:extLst>
          </p:cNvPr>
          <p:cNvSpPr/>
          <p:nvPr/>
        </p:nvSpPr>
        <p:spPr>
          <a:xfrm>
            <a:off x="599768" y="2656567"/>
            <a:ext cx="9547122" cy="1274323"/>
          </a:xfrm>
          <a:prstGeom prst="roundRect">
            <a:avLst/>
          </a:prstGeom>
          <a:solidFill>
            <a:srgbClr val="95C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BBCC39-171F-A71D-7218-52174CC0F0D7}"/>
              </a:ext>
            </a:extLst>
          </p:cNvPr>
          <p:cNvSpPr txBox="1"/>
          <p:nvPr/>
        </p:nvSpPr>
        <p:spPr>
          <a:xfrm>
            <a:off x="840658" y="1477835"/>
            <a:ext cx="9198076" cy="1107996"/>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Census data tells us that of the 340,355 care home residents in England and Wales, 7.79% were veterans.</a:t>
            </a:r>
          </a:p>
          <a:p>
            <a:endParaRPr lang="en-GB" dirty="0"/>
          </a:p>
        </p:txBody>
      </p:sp>
      <p:sp>
        <p:nvSpPr>
          <p:cNvPr id="9" name="TextBox 8">
            <a:extLst>
              <a:ext uri="{FF2B5EF4-FFF2-40B4-BE49-F238E27FC236}">
                <a16:creationId xmlns:a16="http://schemas.microsoft.com/office/drawing/2014/main" id="{7A848C8F-F575-8AA9-7347-C9B3AA015C8B}"/>
              </a:ext>
            </a:extLst>
          </p:cNvPr>
          <p:cNvSpPr txBox="1"/>
          <p:nvPr/>
        </p:nvSpPr>
        <p:spPr>
          <a:xfrm>
            <a:off x="840657" y="2893630"/>
            <a:ext cx="9198077" cy="1107996"/>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Out of the approx. 15,000 care homes across England there are only 20 designated military care homes.</a:t>
            </a:r>
          </a:p>
          <a:p>
            <a:endParaRPr lang="en-GB" dirty="0"/>
          </a:p>
        </p:txBody>
      </p:sp>
      <p:sp>
        <p:nvSpPr>
          <p:cNvPr id="10" name="TextBox 9">
            <a:extLst>
              <a:ext uri="{FF2B5EF4-FFF2-40B4-BE49-F238E27FC236}">
                <a16:creationId xmlns:a16="http://schemas.microsoft.com/office/drawing/2014/main" id="{28281C23-D7D8-D14B-2E49-9CCC2C849F9B}"/>
              </a:ext>
            </a:extLst>
          </p:cNvPr>
          <p:cNvSpPr txBox="1"/>
          <p:nvPr/>
        </p:nvSpPr>
        <p:spPr>
          <a:xfrm>
            <a:off x="840658" y="4131975"/>
            <a:ext cx="9198076" cy="1477328"/>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Many veterans in residential care homes remain unidentified, and therefore don’t receive the recognition of service and support that they are entitled to.</a:t>
            </a:r>
          </a:p>
          <a:p>
            <a:endParaRPr lang="en-GB" dirty="0"/>
          </a:p>
        </p:txBody>
      </p:sp>
      <p:sp>
        <p:nvSpPr>
          <p:cNvPr id="2" name="TextBox 1">
            <a:extLst>
              <a:ext uri="{FF2B5EF4-FFF2-40B4-BE49-F238E27FC236}">
                <a16:creationId xmlns:a16="http://schemas.microsoft.com/office/drawing/2014/main" id="{5E67E87C-DCC5-411D-FDB5-6BCF1B451BD1}"/>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8233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8CE403E-DC7B-7796-B3ED-863633BE80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E275C8-F0EB-F462-3831-9B81CF8F2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06783F07-F883-93AE-A67C-F20E92C4D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DE1BB3D6-AFDD-E54A-316F-0E1FCF693EDB}"/>
              </a:ext>
            </a:extLst>
          </p:cNvPr>
          <p:cNvSpPr txBox="1"/>
          <p:nvPr/>
        </p:nvSpPr>
        <p:spPr>
          <a:xfrm>
            <a:off x="344129" y="535237"/>
            <a:ext cx="10992465" cy="707886"/>
          </a:xfrm>
          <a:prstGeom prst="rect">
            <a:avLst/>
          </a:prstGeom>
          <a:noFill/>
        </p:spPr>
        <p:txBody>
          <a:bodyPr wrap="square">
            <a:spAutoFit/>
          </a:bodyPr>
          <a:lstStyle/>
          <a:p>
            <a:r>
              <a:rPr lang="en-GB" sz="4000" b="1" dirty="0">
                <a:solidFill>
                  <a:srgbClr val="27348B"/>
                </a:solidFill>
                <a:latin typeface="Century Gothic" panose="020B0502020202020204" pitchFamily="34" charset="0"/>
              </a:rPr>
              <a:t>VFF Accreditation</a:t>
            </a:r>
          </a:p>
        </p:txBody>
      </p:sp>
      <p:sp>
        <p:nvSpPr>
          <p:cNvPr id="11" name="TextBox 10">
            <a:extLst>
              <a:ext uri="{FF2B5EF4-FFF2-40B4-BE49-F238E27FC236}">
                <a16:creationId xmlns:a16="http://schemas.microsoft.com/office/drawing/2014/main" id="{50B04639-D9C0-C084-19CE-47D7894ABFF8}"/>
              </a:ext>
            </a:extLst>
          </p:cNvPr>
          <p:cNvSpPr txBox="1"/>
          <p:nvPr/>
        </p:nvSpPr>
        <p:spPr>
          <a:xfrm>
            <a:off x="2879633" y="2077447"/>
            <a:ext cx="8642554" cy="313932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27348B"/>
                </a:solidFill>
                <a:latin typeface="Century Gothic" panose="020B0502020202020204" pitchFamily="34" charset="0"/>
              </a:rPr>
              <a:t>Based on existing veteran accreditation programmes currently used within NHS Trusts and GP settings, we have created a framework specifically for care home settings. This includes identifying veterans and providing training resources to better support staff to create a veteran-friendly culture, address social isolation and signpost to the range of statutory and charitable services for veterans. </a:t>
            </a:r>
          </a:p>
          <a:p>
            <a:pPr marL="285750" indent="-285750">
              <a:buFont typeface="Arial" panose="020B0604020202020204" pitchFamily="34" charset="0"/>
              <a:buChar char="•"/>
            </a:pPr>
            <a:endParaRPr lang="en-US" dirty="0">
              <a:solidFill>
                <a:srgbClr val="27348B"/>
              </a:solidFill>
              <a:latin typeface="Century Gothic" panose="020B0502020202020204" pitchFamily="34" charset="0"/>
            </a:endParaRPr>
          </a:p>
          <a:p>
            <a:pPr marL="285750" indent="-285750">
              <a:buFont typeface="Arial" panose="020B0604020202020204" pitchFamily="34" charset="0"/>
              <a:buChar char="•"/>
            </a:pPr>
            <a:r>
              <a:rPr lang="en-US" dirty="0">
                <a:solidFill>
                  <a:srgbClr val="27348B"/>
                </a:solidFill>
                <a:latin typeface="Century Gothic" panose="020B0502020202020204" pitchFamily="34" charset="0"/>
              </a:rPr>
              <a:t>Our aim is to support all care home providers across England to attain VFF status, to provide their residents with recognition of their military service and reduce unwanted variation in care for veterans, along with affording career opportunities for our AF Community service leavers.</a:t>
            </a:r>
          </a:p>
        </p:txBody>
      </p:sp>
      <p:cxnSp>
        <p:nvCxnSpPr>
          <p:cNvPr id="12" name="Straight Connector 11">
            <a:extLst>
              <a:ext uri="{FF2B5EF4-FFF2-40B4-BE49-F238E27FC236}">
                <a16:creationId xmlns:a16="http://schemas.microsoft.com/office/drawing/2014/main" id="{B37F8929-8A2D-587E-DFFA-AAF796E4169E}"/>
              </a:ext>
            </a:extLst>
          </p:cNvPr>
          <p:cNvCxnSpPr>
            <a:cxnSpLocks/>
          </p:cNvCxnSpPr>
          <p:nvPr/>
        </p:nvCxnSpPr>
        <p:spPr>
          <a:xfrm>
            <a:off x="521109" y="1484688"/>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pic>
        <p:nvPicPr>
          <p:cNvPr id="14" name="Picture 13" descr="A purple and white logo&#10;&#10;Description automatically generated">
            <a:extLst>
              <a:ext uri="{FF2B5EF4-FFF2-40B4-BE49-F238E27FC236}">
                <a16:creationId xmlns:a16="http://schemas.microsoft.com/office/drawing/2014/main" id="{0607EB67-5107-AB9F-92CB-A276DC74C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06" y="2309838"/>
            <a:ext cx="2633827" cy="2633827"/>
          </a:xfrm>
          <a:prstGeom prst="rect">
            <a:avLst/>
          </a:prstGeom>
        </p:spPr>
      </p:pic>
      <p:pic>
        <p:nvPicPr>
          <p:cNvPr id="4" name="Picture 3" descr="A blue check mark on a white background&#10;&#10;Description automatically generated">
            <a:extLst>
              <a:ext uri="{FF2B5EF4-FFF2-40B4-BE49-F238E27FC236}">
                <a16:creationId xmlns:a16="http://schemas.microsoft.com/office/drawing/2014/main" id="{E80ED790-CF46-B701-EE84-C2B63C7D19BC}"/>
              </a:ext>
            </a:extLst>
          </p:cNvPr>
          <p:cNvPicPr>
            <a:picLocks noChangeAspect="1"/>
          </p:cNvPicPr>
          <p:nvPr/>
        </p:nvPicPr>
        <p:blipFill rotWithShape="1">
          <a:blip r:embed="rId5">
            <a:extLst>
              <a:ext uri="{28A0092B-C50C-407E-A947-70E740481C1C}">
                <a14:useLocalDpi xmlns:a14="http://schemas.microsoft.com/office/drawing/2010/main" val="0"/>
              </a:ext>
            </a:extLst>
          </a:blip>
          <a:srcRect l="23741" t="21102" r="26131" b="19906"/>
          <a:stretch/>
        </p:blipFill>
        <p:spPr>
          <a:xfrm>
            <a:off x="2905979" y="2156470"/>
            <a:ext cx="218394" cy="257022"/>
          </a:xfrm>
          <a:prstGeom prst="rect">
            <a:avLst/>
          </a:prstGeom>
        </p:spPr>
      </p:pic>
      <p:pic>
        <p:nvPicPr>
          <p:cNvPr id="8" name="Picture 7" descr="A blue check mark on a white background&#10;&#10;Description automatically generated">
            <a:extLst>
              <a:ext uri="{FF2B5EF4-FFF2-40B4-BE49-F238E27FC236}">
                <a16:creationId xmlns:a16="http://schemas.microsoft.com/office/drawing/2014/main" id="{CA10DBE9-9DE3-4517-4012-97371DFF6FF7}"/>
              </a:ext>
            </a:extLst>
          </p:cNvPr>
          <p:cNvPicPr>
            <a:picLocks noChangeAspect="1"/>
          </p:cNvPicPr>
          <p:nvPr/>
        </p:nvPicPr>
        <p:blipFill rotWithShape="1">
          <a:blip r:embed="rId5">
            <a:extLst>
              <a:ext uri="{28A0092B-C50C-407E-A947-70E740481C1C}">
                <a14:useLocalDpi xmlns:a14="http://schemas.microsoft.com/office/drawing/2010/main" val="0"/>
              </a:ext>
            </a:extLst>
          </a:blip>
          <a:srcRect l="23741" t="21102" r="26131" b="19906"/>
          <a:stretch/>
        </p:blipFill>
        <p:spPr>
          <a:xfrm>
            <a:off x="2905979" y="4038942"/>
            <a:ext cx="218394" cy="257022"/>
          </a:xfrm>
          <a:prstGeom prst="rect">
            <a:avLst/>
          </a:prstGeom>
        </p:spPr>
      </p:pic>
      <p:sp>
        <p:nvSpPr>
          <p:cNvPr id="2" name="TextBox 1">
            <a:extLst>
              <a:ext uri="{FF2B5EF4-FFF2-40B4-BE49-F238E27FC236}">
                <a16:creationId xmlns:a16="http://schemas.microsoft.com/office/drawing/2014/main" id="{A98BBC91-6371-530D-31D9-90A4E30670A5}"/>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5086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4AD6C80-FBF2-5591-9460-7C048676CA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923FDC-3B89-997D-B750-F4F67D1CC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E1694DD3-5259-EEB3-A0BC-ACBEA97E9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8BCF1F51-A650-A9F2-B8FF-40EC25160E35}"/>
              </a:ext>
            </a:extLst>
          </p:cNvPr>
          <p:cNvSpPr txBox="1"/>
          <p:nvPr/>
        </p:nvSpPr>
        <p:spPr>
          <a:xfrm>
            <a:off x="344129" y="535237"/>
            <a:ext cx="10992465" cy="707886"/>
          </a:xfrm>
          <a:prstGeom prst="rect">
            <a:avLst/>
          </a:prstGeom>
          <a:noFill/>
        </p:spPr>
        <p:txBody>
          <a:bodyPr wrap="square">
            <a:spAutoFit/>
          </a:bodyPr>
          <a:lstStyle/>
          <a:p>
            <a:r>
              <a:rPr lang="en-GB" sz="4000" b="1" dirty="0">
                <a:solidFill>
                  <a:srgbClr val="27348B"/>
                </a:solidFill>
                <a:latin typeface="Century Gothic" panose="020B0502020202020204" pitchFamily="34" charset="0"/>
              </a:rPr>
              <a:t>VFF Status</a:t>
            </a:r>
          </a:p>
        </p:txBody>
      </p:sp>
      <p:cxnSp>
        <p:nvCxnSpPr>
          <p:cNvPr id="12" name="Straight Connector 11">
            <a:extLst>
              <a:ext uri="{FF2B5EF4-FFF2-40B4-BE49-F238E27FC236}">
                <a16:creationId xmlns:a16="http://schemas.microsoft.com/office/drawing/2014/main" id="{4A997815-85A1-2307-3DBA-8ABBCB64860A}"/>
              </a:ext>
            </a:extLst>
          </p:cNvPr>
          <p:cNvCxnSpPr>
            <a:cxnSpLocks/>
          </p:cNvCxnSpPr>
          <p:nvPr/>
        </p:nvCxnSpPr>
        <p:spPr>
          <a:xfrm>
            <a:off x="521109" y="1484688"/>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51B20982-7A30-8ADE-44C4-A34E323352B9}"/>
              </a:ext>
            </a:extLst>
          </p:cNvPr>
          <p:cNvGraphicFramePr>
            <a:graphicFrameLocks/>
          </p:cNvGraphicFramePr>
          <p:nvPr>
            <p:extLst>
              <p:ext uri="{D42A27DB-BD31-4B8C-83A1-F6EECF244321}">
                <p14:modId xmlns:p14="http://schemas.microsoft.com/office/powerpoint/2010/main" val="3364114619"/>
              </p:ext>
            </p:extLst>
          </p:nvPr>
        </p:nvGraphicFramePr>
        <p:xfrm>
          <a:off x="1027669" y="2035651"/>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78D59CB7-219A-4730-7538-5D8FB6B0E512}"/>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9646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C14A649-51EA-0A96-ECFE-435EA6CAA3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22F3089-D12D-59F2-9AD9-8A7E8C8A6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DB3CB62C-669F-E8A9-32A1-0EB7EE4E2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8992D88F-C63A-7DEF-E94A-7DB91D4010C6}"/>
              </a:ext>
            </a:extLst>
          </p:cNvPr>
          <p:cNvSpPr txBox="1"/>
          <p:nvPr/>
        </p:nvSpPr>
        <p:spPr>
          <a:xfrm>
            <a:off x="344129" y="535237"/>
            <a:ext cx="10992465" cy="707886"/>
          </a:xfrm>
          <a:prstGeom prst="rect">
            <a:avLst/>
          </a:prstGeom>
          <a:noFill/>
        </p:spPr>
        <p:txBody>
          <a:bodyPr wrap="square">
            <a:spAutoFit/>
          </a:bodyPr>
          <a:lstStyle/>
          <a:p>
            <a:r>
              <a:rPr lang="en-GB" sz="4000" b="1" dirty="0">
                <a:solidFill>
                  <a:srgbClr val="27348B"/>
                </a:solidFill>
                <a:latin typeface="Century Gothic" panose="020B0502020202020204" pitchFamily="34" charset="0"/>
              </a:rPr>
              <a:t>The Standards</a:t>
            </a:r>
          </a:p>
        </p:txBody>
      </p:sp>
      <p:sp>
        <p:nvSpPr>
          <p:cNvPr id="11" name="TextBox 10">
            <a:extLst>
              <a:ext uri="{FF2B5EF4-FFF2-40B4-BE49-F238E27FC236}">
                <a16:creationId xmlns:a16="http://schemas.microsoft.com/office/drawing/2014/main" id="{AAF338D5-AA9A-19B8-C34E-F8E300466F0B}"/>
              </a:ext>
            </a:extLst>
          </p:cNvPr>
          <p:cNvSpPr txBox="1"/>
          <p:nvPr/>
        </p:nvSpPr>
        <p:spPr>
          <a:xfrm>
            <a:off x="521109" y="1707266"/>
            <a:ext cx="11543072" cy="3779176"/>
          </a:xfrm>
          <a:prstGeom prst="rect">
            <a:avLst/>
          </a:prstGeom>
          <a:noFill/>
        </p:spPr>
        <p:txBody>
          <a:bodyPr wrap="square">
            <a:spAutoFit/>
          </a:bodyPr>
          <a:lstStyle/>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understands and has signed the Armed Forces Covenant.</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has a designated AF Champion/s to support and deliver the framework.</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ensures that Armed Forces status is included in residents’ care plans.</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shares a person’s Armed Forces Community status with clinical services to ensure they receive appropriate care.</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staff are trained and educated in the needs of the Armed Forces Community.</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has established links to local services for the Armed Forces Community.</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supports the Armed Forces Community as an employer.</a:t>
            </a:r>
          </a:p>
          <a:p>
            <a:pPr marL="342900" indent="-342900">
              <a:lnSpc>
                <a:spcPct val="150000"/>
              </a:lnSpc>
              <a:buFont typeface="+mj-lt"/>
              <a:buAutoNum type="arabicPeriod"/>
            </a:pPr>
            <a:r>
              <a:rPr lang="en-US" dirty="0">
                <a:solidFill>
                  <a:srgbClr val="27348B"/>
                </a:solidFill>
                <a:latin typeface="Century Gothic" panose="020B0502020202020204" pitchFamily="34" charset="0"/>
              </a:rPr>
              <a:t>Your care home raises awareness of the Armed Forces Community.</a:t>
            </a:r>
          </a:p>
        </p:txBody>
      </p:sp>
      <p:cxnSp>
        <p:nvCxnSpPr>
          <p:cNvPr id="12" name="Straight Connector 11">
            <a:extLst>
              <a:ext uri="{FF2B5EF4-FFF2-40B4-BE49-F238E27FC236}">
                <a16:creationId xmlns:a16="http://schemas.microsoft.com/office/drawing/2014/main" id="{5CF8C53D-6788-B776-43A8-619BB8EF3470}"/>
              </a:ext>
            </a:extLst>
          </p:cNvPr>
          <p:cNvCxnSpPr>
            <a:cxnSpLocks/>
          </p:cNvCxnSpPr>
          <p:nvPr/>
        </p:nvCxnSpPr>
        <p:spPr>
          <a:xfrm>
            <a:off x="521109" y="1484688"/>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410A149-B2AB-3D93-C288-DAE0560140CC}"/>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8990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568C415-0B7C-4482-27C5-8A65718242D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1E8F44-7499-6596-2297-588FD9A51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81CCEF91-92FA-4D55-2310-4ACA1AD9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8B38C5E1-78B6-F896-CEF3-2468AE2C6808}"/>
              </a:ext>
            </a:extLst>
          </p:cNvPr>
          <p:cNvSpPr txBox="1"/>
          <p:nvPr/>
        </p:nvSpPr>
        <p:spPr>
          <a:xfrm>
            <a:off x="344129" y="535237"/>
            <a:ext cx="8878893" cy="1323439"/>
          </a:xfrm>
          <a:prstGeom prst="rect">
            <a:avLst/>
          </a:prstGeom>
          <a:noFill/>
        </p:spPr>
        <p:txBody>
          <a:bodyPr wrap="square">
            <a:spAutoFit/>
          </a:bodyPr>
          <a:lstStyle/>
          <a:p>
            <a:r>
              <a:rPr lang="en-US" sz="4000" b="1" dirty="0">
                <a:solidFill>
                  <a:srgbClr val="27348B"/>
                </a:solidFill>
                <a:latin typeface="Century Gothic" panose="020B0502020202020204" pitchFamily="34" charset="0"/>
              </a:rPr>
              <a:t>Benefits for Care Home Veterans and their Partners</a:t>
            </a:r>
            <a:endParaRPr lang="en-GB" sz="4000" b="1" dirty="0">
              <a:solidFill>
                <a:srgbClr val="27348B"/>
              </a:solidFill>
              <a:latin typeface="Century Gothic" panose="020B0502020202020204" pitchFamily="34" charset="0"/>
            </a:endParaRPr>
          </a:p>
        </p:txBody>
      </p:sp>
      <p:sp>
        <p:nvSpPr>
          <p:cNvPr id="11" name="TextBox 10">
            <a:extLst>
              <a:ext uri="{FF2B5EF4-FFF2-40B4-BE49-F238E27FC236}">
                <a16:creationId xmlns:a16="http://schemas.microsoft.com/office/drawing/2014/main" id="{FED7D4F3-ABCA-78BE-9F64-F8E0FF3BC654}"/>
              </a:ext>
            </a:extLst>
          </p:cNvPr>
          <p:cNvSpPr txBox="1"/>
          <p:nvPr/>
        </p:nvSpPr>
        <p:spPr>
          <a:xfrm>
            <a:off x="521109" y="2401613"/>
            <a:ext cx="11543072" cy="253261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solidFill>
                  <a:srgbClr val="27348B"/>
                </a:solidFill>
                <a:latin typeface="Century Gothic" panose="020B0502020202020204" pitchFamily="34" charset="0"/>
              </a:rPr>
              <a:t>Affords identification and recognition of their service, and service life.</a:t>
            </a:r>
          </a:p>
          <a:p>
            <a:pPr marL="285750" indent="-285750">
              <a:lnSpc>
                <a:spcPct val="150000"/>
              </a:lnSpc>
              <a:buFont typeface="Arial" panose="020B0604020202020204" pitchFamily="34" charset="0"/>
              <a:buChar char="•"/>
            </a:pPr>
            <a:r>
              <a:rPr lang="en-US" dirty="0">
                <a:solidFill>
                  <a:srgbClr val="27348B"/>
                </a:solidFill>
                <a:latin typeface="Century Gothic" panose="020B0502020202020204" pitchFamily="34" charset="0"/>
              </a:rPr>
              <a:t>Allows acknowledgement and understanding of the impact of life experiences for individuals.</a:t>
            </a:r>
          </a:p>
          <a:p>
            <a:pPr marL="285750" indent="-285750">
              <a:lnSpc>
                <a:spcPct val="150000"/>
              </a:lnSpc>
              <a:buFont typeface="Arial" panose="020B0604020202020204" pitchFamily="34" charset="0"/>
              <a:buChar char="•"/>
            </a:pPr>
            <a:r>
              <a:rPr lang="en-US" dirty="0">
                <a:solidFill>
                  <a:srgbClr val="27348B"/>
                </a:solidFill>
                <a:latin typeface="Century Gothic" panose="020B0502020202020204" pitchFamily="34" charset="0"/>
              </a:rPr>
              <a:t>Allows informed and adapted delivery of care for individuals’ needs.</a:t>
            </a:r>
          </a:p>
          <a:p>
            <a:pPr marL="285750" indent="-285750">
              <a:lnSpc>
                <a:spcPct val="150000"/>
              </a:lnSpc>
              <a:buFont typeface="Arial" panose="020B0604020202020204" pitchFamily="34" charset="0"/>
              <a:buChar char="•"/>
            </a:pPr>
            <a:r>
              <a:rPr lang="en-US" dirty="0">
                <a:solidFill>
                  <a:srgbClr val="27348B"/>
                </a:solidFill>
                <a:latin typeface="Century Gothic" panose="020B0502020202020204" pitchFamily="34" charset="0"/>
              </a:rPr>
              <a:t>Access to services statutory, Military Veteran clinical pathways and charitable services.</a:t>
            </a:r>
          </a:p>
          <a:p>
            <a:pPr marL="285750" indent="-285750">
              <a:lnSpc>
                <a:spcPct val="150000"/>
              </a:lnSpc>
              <a:buFont typeface="Arial" panose="020B0604020202020204" pitchFamily="34" charset="0"/>
              <a:buChar char="•"/>
            </a:pPr>
            <a:r>
              <a:rPr lang="en-US" dirty="0">
                <a:solidFill>
                  <a:srgbClr val="27348B"/>
                </a:solidFill>
                <a:latin typeface="Century Gothic" panose="020B0502020202020204" pitchFamily="34" charset="0"/>
              </a:rPr>
              <a:t>Opportunity to spend time with other veteran residents, to promote camaraderie and friendship.</a:t>
            </a:r>
          </a:p>
          <a:p>
            <a:pPr marL="285750" indent="-285750">
              <a:lnSpc>
                <a:spcPct val="150000"/>
              </a:lnSpc>
              <a:buFont typeface="Arial" panose="020B0604020202020204" pitchFamily="34" charset="0"/>
              <a:buChar char="•"/>
            </a:pPr>
            <a:r>
              <a:rPr lang="en-US" dirty="0">
                <a:solidFill>
                  <a:srgbClr val="27348B"/>
                </a:solidFill>
                <a:latin typeface="Century Gothic" panose="020B0502020202020204" pitchFamily="34" charset="0"/>
              </a:rPr>
              <a:t>Involvement in the wider AF Community locally, and regionally. </a:t>
            </a:r>
          </a:p>
        </p:txBody>
      </p:sp>
      <p:cxnSp>
        <p:nvCxnSpPr>
          <p:cNvPr id="12" name="Straight Connector 11">
            <a:extLst>
              <a:ext uri="{FF2B5EF4-FFF2-40B4-BE49-F238E27FC236}">
                <a16:creationId xmlns:a16="http://schemas.microsoft.com/office/drawing/2014/main" id="{DFB22188-DD37-3436-0FB6-B74E53D10C8F}"/>
              </a:ext>
            </a:extLst>
          </p:cNvPr>
          <p:cNvCxnSpPr>
            <a:cxnSpLocks/>
          </p:cNvCxnSpPr>
          <p:nvPr/>
        </p:nvCxnSpPr>
        <p:spPr>
          <a:xfrm>
            <a:off x="521109" y="2049132"/>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pic>
        <p:nvPicPr>
          <p:cNvPr id="8" name="Picture 7" descr="A blue check mark on a white background&#10;&#10;Description automatically generated">
            <a:extLst>
              <a:ext uri="{FF2B5EF4-FFF2-40B4-BE49-F238E27FC236}">
                <a16:creationId xmlns:a16="http://schemas.microsoft.com/office/drawing/2014/main" id="{751528D1-8092-8B75-5017-B88D0FE69273}"/>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2567208"/>
            <a:ext cx="218394" cy="257022"/>
          </a:xfrm>
          <a:prstGeom prst="rect">
            <a:avLst/>
          </a:prstGeom>
        </p:spPr>
      </p:pic>
      <p:pic>
        <p:nvPicPr>
          <p:cNvPr id="9" name="Picture 8" descr="A blue check mark on a white background&#10;&#10;Description automatically generated">
            <a:extLst>
              <a:ext uri="{FF2B5EF4-FFF2-40B4-BE49-F238E27FC236}">
                <a16:creationId xmlns:a16="http://schemas.microsoft.com/office/drawing/2014/main" id="{695A8B38-FFF3-1CCC-DC29-05DD09C9F177}"/>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2977170"/>
            <a:ext cx="218394" cy="257022"/>
          </a:xfrm>
          <a:prstGeom prst="rect">
            <a:avLst/>
          </a:prstGeom>
        </p:spPr>
      </p:pic>
      <p:pic>
        <p:nvPicPr>
          <p:cNvPr id="10" name="Picture 9" descr="A blue check mark on a white background&#10;&#10;Description automatically generated">
            <a:extLst>
              <a:ext uri="{FF2B5EF4-FFF2-40B4-BE49-F238E27FC236}">
                <a16:creationId xmlns:a16="http://schemas.microsoft.com/office/drawing/2014/main" id="{E2A1E29F-3CF7-ADB3-2A2D-DE6295C7D90B}"/>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3367167"/>
            <a:ext cx="218394" cy="257022"/>
          </a:xfrm>
          <a:prstGeom prst="rect">
            <a:avLst/>
          </a:prstGeom>
        </p:spPr>
      </p:pic>
      <p:pic>
        <p:nvPicPr>
          <p:cNvPr id="13" name="Picture 12" descr="A blue check mark on a white background&#10;&#10;Description automatically generated">
            <a:extLst>
              <a:ext uri="{FF2B5EF4-FFF2-40B4-BE49-F238E27FC236}">
                <a16:creationId xmlns:a16="http://schemas.microsoft.com/office/drawing/2014/main" id="{73600BC5-3204-4EEC-C3E1-8773AA551467}"/>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3774070"/>
            <a:ext cx="218394" cy="257022"/>
          </a:xfrm>
          <a:prstGeom prst="rect">
            <a:avLst/>
          </a:prstGeom>
        </p:spPr>
      </p:pic>
      <p:pic>
        <p:nvPicPr>
          <p:cNvPr id="15" name="Picture 14" descr="A blue check mark on a white background&#10;&#10;Description automatically generated">
            <a:extLst>
              <a:ext uri="{FF2B5EF4-FFF2-40B4-BE49-F238E27FC236}">
                <a16:creationId xmlns:a16="http://schemas.microsoft.com/office/drawing/2014/main" id="{060587FC-B44F-D8F1-9A4D-932A5C22697F}"/>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4227033"/>
            <a:ext cx="218394" cy="257022"/>
          </a:xfrm>
          <a:prstGeom prst="rect">
            <a:avLst/>
          </a:prstGeom>
        </p:spPr>
      </p:pic>
      <p:pic>
        <p:nvPicPr>
          <p:cNvPr id="16" name="Picture 15" descr="A blue check mark on a white background&#10;&#10;Description automatically generated">
            <a:extLst>
              <a:ext uri="{FF2B5EF4-FFF2-40B4-BE49-F238E27FC236}">
                <a16:creationId xmlns:a16="http://schemas.microsoft.com/office/drawing/2014/main" id="{949DD2B2-1587-B272-D85E-DFE3B5C5871B}"/>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4573258"/>
            <a:ext cx="218394" cy="257022"/>
          </a:xfrm>
          <a:prstGeom prst="rect">
            <a:avLst/>
          </a:prstGeom>
        </p:spPr>
      </p:pic>
      <p:sp>
        <p:nvSpPr>
          <p:cNvPr id="3" name="TextBox 2">
            <a:extLst>
              <a:ext uri="{FF2B5EF4-FFF2-40B4-BE49-F238E27FC236}">
                <a16:creationId xmlns:a16="http://schemas.microsoft.com/office/drawing/2014/main" id="{04C83A8D-A363-22B9-0F94-FE45CA6B3B32}"/>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2596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78D4CF6F-F20C-D3F4-D842-DB41CDB27F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9B6F0D-EF35-E6B1-2312-42A160ED0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FFD1C568-7931-EAFE-E746-19A5B0804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0F7D02E1-E0EA-F979-3964-3D443266AF1A}"/>
              </a:ext>
            </a:extLst>
          </p:cNvPr>
          <p:cNvSpPr txBox="1"/>
          <p:nvPr/>
        </p:nvSpPr>
        <p:spPr>
          <a:xfrm>
            <a:off x="344129" y="535237"/>
            <a:ext cx="8878893" cy="707886"/>
          </a:xfrm>
          <a:prstGeom prst="rect">
            <a:avLst/>
          </a:prstGeom>
          <a:noFill/>
        </p:spPr>
        <p:txBody>
          <a:bodyPr wrap="square">
            <a:spAutoFit/>
          </a:bodyPr>
          <a:lstStyle/>
          <a:p>
            <a:r>
              <a:rPr lang="en-US" sz="4000" b="1" dirty="0">
                <a:solidFill>
                  <a:srgbClr val="27348B"/>
                </a:solidFill>
                <a:latin typeface="Century Gothic" panose="020B0502020202020204" pitchFamily="34" charset="0"/>
              </a:rPr>
              <a:t>Benefits for Care Home Staff</a:t>
            </a:r>
            <a:endParaRPr lang="en-GB" sz="4000" b="1" dirty="0">
              <a:solidFill>
                <a:srgbClr val="27348B"/>
              </a:solidFill>
              <a:latin typeface="Century Gothic" panose="020B0502020202020204" pitchFamily="34" charset="0"/>
            </a:endParaRPr>
          </a:p>
        </p:txBody>
      </p:sp>
      <p:sp>
        <p:nvSpPr>
          <p:cNvPr id="11" name="TextBox 10">
            <a:extLst>
              <a:ext uri="{FF2B5EF4-FFF2-40B4-BE49-F238E27FC236}">
                <a16:creationId xmlns:a16="http://schemas.microsoft.com/office/drawing/2014/main" id="{4C9CF7D6-48F3-EA39-E302-768884453CFF}"/>
              </a:ext>
            </a:extLst>
          </p:cNvPr>
          <p:cNvSpPr txBox="1"/>
          <p:nvPr/>
        </p:nvSpPr>
        <p:spPr>
          <a:xfrm>
            <a:off x="521108" y="1852307"/>
            <a:ext cx="11670891" cy="3602589"/>
          </a:xfrm>
          <a:prstGeom prst="rect">
            <a:avLst/>
          </a:prstGeom>
          <a:noFill/>
        </p:spPr>
        <p:txBody>
          <a:bodyPr wrap="square">
            <a:spAutoFit/>
          </a:bodyPr>
          <a:lstStyle/>
          <a:p>
            <a:pPr marL="285750" indent="-285750">
              <a:lnSpc>
                <a:spcPct val="125000"/>
              </a:lnSpc>
              <a:buFont typeface="Arial" panose="020B0604020202020204" pitchFamily="34" charset="0"/>
              <a:buChar char="•"/>
            </a:pPr>
            <a:r>
              <a:rPr lang="en-US" dirty="0">
                <a:solidFill>
                  <a:srgbClr val="27348B"/>
                </a:solidFill>
                <a:latin typeface="Century Gothic" panose="020B0502020202020204" pitchFamily="34" charset="0"/>
              </a:rPr>
              <a:t>Training for development, awareness and understanding of military life.</a:t>
            </a:r>
          </a:p>
          <a:p>
            <a:pPr marL="285750" indent="-285750">
              <a:lnSpc>
                <a:spcPct val="140000"/>
              </a:lnSpc>
              <a:buFont typeface="Arial" panose="020B0604020202020204" pitchFamily="34" charset="0"/>
              <a:buChar char="•"/>
            </a:pPr>
            <a:r>
              <a:rPr lang="en-US" dirty="0">
                <a:solidFill>
                  <a:srgbClr val="27348B"/>
                </a:solidFill>
                <a:latin typeface="Century Gothic" panose="020B0502020202020204" pitchFamily="34" charset="0"/>
              </a:rPr>
              <a:t>Understanding the veterans in their care home and the impact of their life experiences from their service.</a:t>
            </a:r>
          </a:p>
          <a:p>
            <a:pPr marL="285750" indent="-285750">
              <a:lnSpc>
                <a:spcPct val="125000"/>
              </a:lnSpc>
              <a:buFont typeface="Arial" panose="020B0604020202020204" pitchFamily="34" charset="0"/>
              <a:buChar char="•"/>
            </a:pPr>
            <a:r>
              <a:rPr lang="en-US" dirty="0">
                <a:solidFill>
                  <a:srgbClr val="27348B"/>
                </a:solidFill>
                <a:latin typeface="Century Gothic" panose="020B0502020202020204" pitchFamily="34" charset="0"/>
              </a:rPr>
              <a:t>Signposting for their residents to specific services/charitable </a:t>
            </a:r>
            <a:r>
              <a:rPr lang="en-US" dirty="0" err="1">
                <a:solidFill>
                  <a:srgbClr val="27348B"/>
                </a:solidFill>
                <a:latin typeface="Century Gothic" panose="020B0502020202020204" pitchFamily="34" charset="0"/>
              </a:rPr>
              <a:t>organisations</a:t>
            </a:r>
            <a:r>
              <a:rPr lang="en-US" dirty="0">
                <a:solidFill>
                  <a:srgbClr val="27348B"/>
                </a:solidFill>
                <a:latin typeface="Century Gothic" panose="020B0502020202020204" pitchFamily="34" charset="0"/>
              </a:rPr>
              <a:t>.</a:t>
            </a:r>
          </a:p>
          <a:p>
            <a:pPr marL="285750" indent="-285750">
              <a:lnSpc>
                <a:spcPct val="125000"/>
              </a:lnSpc>
              <a:buFont typeface="Arial" panose="020B0604020202020204" pitchFamily="34" charset="0"/>
              <a:buChar char="•"/>
            </a:pPr>
            <a:r>
              <a:rPr lang="en-US" dirty="0">
                <a:solidFill>
                  <a:srgbClr val="27348B"/>
                </a:solidFill>
                <a:latin typeface="Century Gothic" panose="020B0502020202020204" pitchFamily="34" charset="0"/>
              </a:rPr>
              <a:t>Pride in their commitment to the Armed Forces Covenant.</a:t>
            </a:r>
          </a:p>
          <a:p>
            <a:pPr marL="285750" indent="-285750">
              <a:lnSpc>
                <a:spcPct val="125000"/>
              </a:lnSpc>
              <a:buFont typeface="Arial" panose="020B0604020202020204" pitchFamily="34" charset="0"/>
              <a:buChar char="•"/>
            </a:pPr>
            <a:r>
              <a:rPr lang="en-US" dirty="0">
                <a:solidFill>
                  <a:srgbClr val="27348B"/>
                </a:solidFill>
                <a:latin typeface="Century Gothic" panose="020B0502020202020204" pitchFamily="34" charset="0"/>
              </a:rPr>
              <a:t>Understanding and supporting colleagues who have served, and potential challenges faced on leaving the Armed Forces.</a:t>
            </a:r>
          </a:p>
          <a:p>
            <a:pPr marL="285750" indent="-285750">
              <a:lnSpc>
                <a:spcPct val="125000"/>
              </a:lnSpc>
              <a:buFont typeface="Arial" panose="020B0604020202020204" pitchFamily="34" charset="0"/>
              <a:buChar char="•"/>
            </a:pPr>
            <a:r>
              <a:rPr lang="en-US" dirty="0">
                <a:solidFill>
                  <a:srgbClr val="27348B"/>
                </a:solidFill>
                <a:latin typeface="Century Gothic" panose="020B0502020202020204" pitchFamily="34" charset="0"/>
              </a:rPr>
              <a:t>Support the wider Armed Forces Community in their area. </a:t>
            </a:r>
          </a:p>
          <a:p>
            <a:pPr marL="285750" indent="-285750">
              <a:lnSpc>
                <a:spcPct val="125000"/>
              </a:lnSpc>
              <a:buFont typeface="Arial" panose="020B0604020202020204" pitchFamily="34" charset="0"/>
              <a:buChar char="•"/>
            </a:pPr>
            <a:r>
              <a:rPr lang="en-US" dirty="0">
                <a:solidFill>
                  <a:srgbClr val="27348B"/>
                </a:solidFill>
                <a:latin typeface="Century Gothic" panose="020B0502020202020204" pitchFamily="34" charset="0"/>
              </a:rPr>
              <a:t>Access to a supportive network of care home providers who have achieved the Veteran Friendly Framework status.</a:t>
            </a:r>
          </a:p>
        </p:txBody>
      </p:sp>
      <p:cxnSp>
        <p:nvCxnSpPr>
          <p:cNvPr id="12" name="Straight Connector 11">
            <a:extLst>
              <a:ext uri="{FF2B5EF4-FFF2-40B4-BE49-F238E27FC236}">
                <a16:creationId xmlns:a16="http://schemas.microsoft.com/office/drawing/2014/main" id="{C6DD7A66-2634-0141-197E-EA9AEC6A3113}"/>
              </a:ext>
            </a:extLst>
          </p:cNvPr>
          <p:cNvCxnSpPr>
            <a:cxnSpLocks/>
          </p:cNvCxnSpPr>
          <p:nvPr/>
        </p:nvCxnSpPr>
        <p:spPr>
          <a:xfrm>
            <a:off x="521109" y="1495976"/>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pic>
        <p:nvPicPr>
          <p:cNvPr id="8" name="Picture 7" descr="A blue check mark on a white background&#10;&#10;Description automatically generated">
            <a:extLst>
              <a:ext uri="{FF2B5EF4-FFF2-40B4-BE49-F238E27FC236}">
                <a16:creationId xmlns:a16="http://schemas.microsoft.com/office/drawing/2014/main" id="{017A4F28-8EB5-5811-978D-64E00C925287}"/>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1936087"/>
            <a:ext cx="218394" cy="257022"/>
          </a:xfrm>
          <a:prstGeom prst="rect">
            <a:avLst/>
          </a:prstGeom>
        </p:spPr>
      </p:pic>
      <p:pic>
        <p:nvPicPr>
          <p:cNvPr id="9" name="Picture 8" descr="A blue check mark on a white background&#10;&#10;Description automatically generated">
            <a:extLst>
              <a:ext uri="{FF2B5EF4-FFF2-40B4-BE49-F238E27FC236}">
                <a16:creationId xmlns:a16="http://schemas.microsoft.com/office/drawing/2014/main" id="{9038B5C8-552D-13A9-6C02-2ED880688FD1}"/>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2341285"/>
            <a:ext cx="218394" cy="257022"/>
          </a:xfrm>
          <a:prstGeom prst="rect">
            <a:avLst/>
          </a:prstGeom>
        </p:spPr>
      </p:pic>
      <p:pic>
        <p:nvPicPr>
          <p:cNvPr id="10" name="Picture 9" descr="A blue check mark on a white background&#10;&#10;Description automatically generated">
            <a:extLst>
              <a:ext uri="{FF2B5EF4-FFF2-40B4-BE49-F238E27FC236}">
                <a16:creationId xmlns:a16="http://schemas.microsoft.com/office/drawing/2014/main" id="{D02F512A-A7F3-28FA-6FB7-22166705EAE5}"/>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3054241"/>
            <a:ext cx="218394" cy="257022"/>
          </a:xfrm>
          <a:prstGeom prst="rect">
            <a:avLst/>
          </a:prstGeom>
        </p:spPr>
      </p:pic>
      <p:pic>
        <p:nvPicPr>
          <p:cNvPr id="13" name="Picture 12" descr="A blue check mark on a white background&#10;&#10;Description automatically generated">
            <a:extLst>
              <a:ext uri="{FF2B5EF4-FFF2-40B4-BE49-F238E27FC236}">
                <a16:creationId xmlns:a16="http://schemas.microsoft.com/office/drawing/2014/main" id="{F32F629C-BB9D-03E4-1CA0-748288F76CED}"/>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3459439"/>
            <a:ext cx="218394" cy="257022"/>
          </a:xfrm>
          <a:prstGeom prst="rect">
            <a:avLst/>
          </a:prstGeom>
        </p:spPr>
      </p:pic>
      <p:pic>
        <p:nvPicPr>
          <p:cNvPr id="15" name="Picture 14" descr="A blue check mark on a white background&#10;&#10;Description automatically generated">
            <a:extLst>
              <a:ext uri="{FF2B5EF4-FFF2-40B4-BE49-F238E27FC236}">
                <a16:creationId xmlns:a16="http://schemas.microsoft.com/office/drawing/2014/main" id="{B4ECA661-2B25-AF68-621A-747F8BB1EC96}"/>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45664" y="3787866"/>
            <a:ext cx="218394" cy="257022"/>
          </a:xfrm>
          <a:prstGeom prst="rect">
            <a:avLst/>
          </a:prstGeom>
        </p:spPr>
      </p:pic>
      <p:pic>
        <p:nvPicPr>
          <p:cNvPr id="16" name="Picture 15" descr="A blue check mark on a white background&#10;&#10;Description automatically generated">
            <a:extLst>
              <a:ext uri="{FF2B5EF4-FFF2-40B4-BE49-F238E27FC236}">
                <a16:creationId xmlns:a16="http://schemas.microsoft.com/office/drawing/2014/main" id="{7BD62E70-B1A8-673B-3043-B15F77715EDC}"/>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21109" y="4411388"/>
            <a:ext cx="218394" cy="257022"/>
          </a:xfrm>
          <a:prstGeom prst="rect">
            <a:avLst/>
          </a:prstGeom>
        </p:spPr>
      </p:pic>
      <p:pic>
        <p:nvPicPr>
          <p:cNvPr id="2" name="Picture 1" descr="A blue check mark on a white background&#10;&#10;Description automatically generated">
            <a:extLst>
              <a:ext uri="{FF2B5EF4-FFF2-40B4-BE49-F238E27FC236}">
                <a16:creationId xmlns:a16="http://schemas.microsoft.com/office/drawing/2014/main" id="{AD1AF9E0-A1B8-CE6B-82A9-046CB3CE35F0}"/>
              </a:ext>
            </a:extLst>
          </p:cNvPr>
          <p:cNvPicPr>
            <a:picLocks noChangeAspect="1"/>
          </p:cNvPicPr>
          <p:nvPr/>
        </p:nvPicPr>
        <p:blipFill rotWithShape="1">
          <a:blip r:embed="rId4">
            <a:extLst>
              <a:ext uri="{28A0092B-C50C-407E-A947-70E740481C1C}">
                <a14:useLocalDpi xmlns:a14="http://schemas.microsoft.com/office/drawing/2010/main" val="0"/>
              </a:ext>
            </a:extLst>
          </a:blip>
          <a:srcRect l="23741" t="21102" r="26131" b="19906"/>
          <a:stretch/>
        </p:blipFill>
        <p:spPr>
          <a:xfrm>
            <a:off x="545664" y="4851237"/>
            <a:ext cx="218394" cy="257022"/>
          </a:xfrm>
          <a:prstGeom prst="rect">
            <a:avLst/>
          </a:prstGeom>
        </p:spPr>
      </p:pic>
      <p:sp>
        <p:nvSpPr>
          <p:cNvPr id="4" name="TextBox 3">
            <a:extLst>
              <a:ext uri="{FF2B5EF4-FFF2-40B4-BE49-F238E27FC236}">
                <a16:creationId xmlns:a16="http://schemas.microsoft.com/office/drawing/2014/main" id="{72898F37-7405-BB9B-15B0-1D384312795D}"/>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4263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E94ABA9-6051-F83C-1345-7E1D223FAFD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4D13A7-74CA-97F2-2F5A-A99E5D4FC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677"/>
            <a:ext cx="12192000" cy="1274323"/>
          </a:xfrm>
          <a:prstGeom prst="rect">
            <a:avLst/>
          </a:prstGeom>
        </p:spPr>
      </p:pic>
      <p:pic>
        <p:nvPicPr>
          <p:cNvPr id="7" name="Picture 6" descr="A purple circle with a house in the middle&#10;&#10;Description automatically generated">
            <a:extLst>
              <a:ext uri="{FF2B5EF4-FFF2-40B4-BE49-F238E27FC236}">
                <a16:creationId xmlns:a16="http://schemas.microsoft.com/office/drawing/2014/main" id="{67DEB156-E324-5C9B-B5FF-54096F867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67" y="168328"/>
            <a:ext cx="1441704" cy="1441704"/>
          </a:xfrm>
          <a:prstGeom prst="rect">
            <a:avLst/>
          </a:prstGeom>
        </p:spPr>
      </p:pic>
      <p:sp>
        <p:nvSpPr>
          <p:cNvPr id="6" name="TextBox 5">
            <a:extLst>
              <a:ext uri="{FF2B5EF4-FFF2-40B4-BE49-F238E27FC236}">
                <a16:creationId xmlns:a16="http://schemas.microsoft.com/office/drawing/2014/main" id="{85E6C4FA-A049-8867-15F4-99E834B47F54}"/>
              </a:ext>
            </a:extLst>
          </p:cNvPr>
          <p:cNvSpPr txBox="1"/>
          <p:nvPr/>
        </p:nvSpPr>
        <p:spPr>
          <a:xfrm>
            <a:off x="344129" y="535237"/>
            <a:ext cx="10992465" cy="707886"/>
          </a:xfrm>
          <a:prstGeom prst="rect">
            <a:avLst/>
          </a:prstGeom>
          <a:noFill/>
        </p:spPr>
        <p:txBody>
          <a:bodyPr wrap="square">
            <a:spAutoFit/>
          </a:bodyPr>
          <a:lstStyle/>
          <a:p>
            <a:r>
              <a:rPr lang="en-US" sz="4000" b="1" dirty="0">
                <a:solidFill>
                  <a:srgbClr val="27348B"/>
                </a:solidFill>
                <a:latin typeface="Century Gothic" panose="020B0502020202020204" pitchFamily="34" charset="0"/>
              </a:rPr>
              <a:t>Our Care Homes feedback</a:t>
            </a:r>
            <a:endParaRPr lang="en-GB" sz="4000" b="1" dirty="0">
              <a:solidFill>
                <a:srgbClr val="27348B"/>
              </a:solidFill>
              <a:latin typeface="Century Gothic" panose="020B0502020202020204" pitchFamily="34" charset="0"/>
            </a:endParaRPr>
          </a:p>
        </p:txBody>
      </p:sp>
      <p:sp>
        <p:nvSpPr>
          <p:cNvPr id="11" name="TextBox 10">
            <a:extLst>
              <a:ext uri="{FF2B5EF4-FFF2-40B4-BE49-F238E27FC236}">
                <a16:creationId xmlns:a16="http://schemas.microsoft.com/office/drawing/2014/main" id="{A6C1B1CF-DBBC-9588-7B0A-274C510C3E0B}"/>
              </a:ext>
            </a:extLst>
          </p:cNvPr>
          <p:cNvSpPr txBox="1"/>
          <p:nvPr/>
        </p:nvSpPr>
        <p:spPr>
          <a:xfrm>
            <a:off x="521109" y="2036663"/>
            <a:ext cx="6132415" cy="3220021"/>
          </a:xfrm>
          <a:prstGeom prst="rect">
            <a:avLst/>
          </a:prstGeom>
          <a:noFill/>
          <a:ln w="57150" cap="rnd" cmpd="sng">
            <a:solidFill>
              <a:srgbClr val="006AB4"/>
            </a:solidFill>
            <a:round/>
            <a:extLst>
              <a:ext uri="{C807C97D-BFC1-408E-A445-0C87EB9F89A2}">
                <ask:lineSketchStyleProps xmlns:ask="http://schemas.microsoft.com/office/drawing/2018/sketchyshapes" sd="1219033472">
                  <a:custGeom>
                    <a:avLst/>
                    <a:gdLst>
                      <a:gd name="connsiteX0" fmla="*/ 0 w 6235471"/>
                      <a:gd name="connsiteY0" fmla="*/ 0 h 3323987"/>
                      <a:gd name="connsiteX1" fmla="*/ 504506 w 6235471"/>
                      <a:gd name="connsiteY1" fmla="*/ 0 h 3323987"/>
                      <a:gd name="connsiteX2" fmla="*/ 884303 w 6235471"/>
                      <a:gd name="connsiteY2" fmla="*/ 0 h 3323987"/>
                      <a:gd name="connsiteX3" fmla="*/ 1575874 w 6235471"/>
                      <a:gd name="connsiteY3" fmla="*/ 0 h 3323987"/>
                      <a:gd name="connsiteX4" fmla="*/ 2080380 w 6235471"/>
                      <a:gd name="connsiteY4" fmla="*/ 0 h 3323987"/>
                      <a:gd name="connsiteX5" fmla="*/ 2584886 w 6235471"/>
                      <a:gd name="connsiteY5" fmla="*/ 0 h 3323987"/>
                      <a:gd name="connsiteX6" fmla="*/ 3276457 w 6235471"/>
                      <a:gd name="connsiteY6" fmla="*/ 0 h 3323987"/>
                      <a:gd name="connsiteX7" fmla="*/ 3718608 w 6235471"/>
                      <a:gd name="connsiteY7" fmla="*/ 0 h 3323987"/>
                      <a:gd name="connsiteX8" fmla="*/ 4410179 w 6235471"/>
                      <a:gd name="connsiteY8" fmla="*/ 0 h 3323987"/>
                      <a:gd name="connsiteX9" fmla="*/ 5101749 w 6235471"/>
                      <a:gd name="connsiteY9" fmla="*/ 0 h 3323987"/>
                      <a:gd name="connsiteX10" fmla="*/ 5668610 w 6235471"/>
                      <a:gd name="connsiteY10" fmla="*/ 0 h 3323987"/>
                      <a:gd name="connsiteX11" fmla="*/ 6235471 w 6235471"/>
                      <a:gd name="connsiteY11" fmla="*/ 0 h 3323987"/>
                      <a:gd name="connsiteX12" fmla="*/ 6235471 w 6235471"/>
                      <a:gd name="connsiteY12" fmla="*/ 520758 h 3323987"/>
                      <a:gd name="connsiteX13" fmla="*/ 6235471 w 6235471"/>
                      <a:gd name="connsiteY13" fmla="*/ 975036 h 3323987"/>
                      <a:gd name="connsiteX14" fmla="*/ 6235471 w 6235471"/>
                      <a:gd name="connsiteY14" fmla="*/ 1529034 h 3323987"/>
                      <a:gd name="connsiteX15" fmla="*/ 6235471 w 6235471"/>
                      <a:gd name="connsiteY15" fmla="*/ 2083032 h 3323987"/>
                      <a:gd name="connsiteX16" fmla="*/ 6235471 w 6235471"/>
                      <a:gd name="connsiteY16" fmla="*/ 2637030 h 3323987"/>
                      <a:gd name="connsiteX17" fmla="*/ 6235471 w 6235471"/>
                      <a:gd name="connsiteY17" fmla="*/ 3323987 h 3323987"/>
                      <a:gd name="connsiteX18" fmla="*/ 5606255 w 6235471"/>
                      <a:gd name="connsiteY18" fmla="*/ 3323987 h 3323987"/>
                      <a:gd name="connsiteX19" fmla="*/ 5226458 w 6235471"/>
                      <a:gd name="connsiteY19" fmla="*/ 3323987 h 3323987"/>
                      <a:gd name="connsiteX20" fmla="*/ 4784307 w 6235471"/>
                      <a:gd name="connsiteY20" fmla="*/ 3323987 h 3323987"/>
                      <a:gd name="connsiteX21" fmla="*/ 4092736 w 6235471"/>
                      <a:gd name="connsiteY21" fmla="*/ 3323987 h 3323987"/>
                      <a:gd name="connsiteX22" fmla="*/ 3525875 w 6235471"/>
                      <a:gd name="connsiteY22" fmla="*/ 3323987 h 3323987"/>
                      <a:gd name="connsiteX23" fmla="*/ 3083724 w 6235471"/>
                      <a:gd name="connsiteY23" fmla="*/ 3323987 h 3323987"/>
                      <a:gd name="connsiteX24" fmla="*/ 2516863 w 6235471"/>
                      <a:gd name="connsiteY24" fmla="*/ 3323987 h 3323987"/>
                      <a:gd name="connsiteX25" fmla="*/ 2137066 w 6235471"/>
                      <a:gd name="connsiteY25" fmla="*/ 3323987 h 3323987"/>
                      <a:gd name="connsiteX26" fmla="*/ 1757269 w 6235471"/>
                      <a:gd name="connsiteY26" fmla="*/ 3323987 h 3323987"/>
                      <a:gd name="connsiteX27" fmla="*/ 1190408 w 6235471"/>
                      <a:gd name="connsiteY27" fmla="*/ 3323987 h 3323987"/>
                      <a:gd name="connsiteX28" fmla="*/ 748257 w 6235471"/>
                      <a:gd name="connsiteY28" fmla="*/ 3323987 h 3323987"/>
                      <a:gd name="connsiteX29" fmla="*/ 0 w 6235471"/>
                      <a:gd name="connsiteY29" fmla="*/ 3323987 h 3323987"/>
                      <a:gd name="connsiteX30" fmla="*/ 0 w 6235471"/>
                      <a:gd name="connsiteY30" fmla="*/ 2836469 h 3323987"/>
                      <a:gd name="connsiteX31" fmla="*/ 0 w 6235471"/>
                      <a:gd name="connsiteY31" fmla="*/ 2382191 h 3323987"/>
                      <a:gd name="connsiteX32" fmla="*/ 0 w 6235471"/>
                      <a:gd name="connsiteY32" fmla="*/ 1794953 h 3323987"/>
                      <a:gd name="connsiteX33" fmla="*/ 0 w 6235471"/>
                      <a:gd name="connsiteY33" fmla="*/ 1307435 h 3323987"/>
                      <a:gd name="connsiteX34" fmla="*/ 0 w 6235471"/>
                      <a:gd name="connsiteY34" fmla="*/ 720197 h 3323987"/>
                      <a:gd name="connsiteX35" fmla="*/ 0 w 6235471"/>
                      <a:gd name="connsiteY35"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35471" h="3323987" extrusionOk="0">
                        <a:moveTo>
                          <a:pt x="0" y="0"/>
                        </a:moveTo>
                        <a:cubicBezTo>
                          <a:pt x="248416" y="-19521"/>
                          <a:pt x="334127" y="54791"/>
                          <a:pt x="504506" y="0"/>
                        </a:cubicBezTo>
                        <a:cubicBezTo>
                          <a:pt x="674885" y="-54791"/>
                          <a:pt x="752658" y="25516"/>
                          <a:pt x="884303" y="0"/>
                        </a:cubicBezTo>
                        <a:cubicBezTo>
                          <a:pt x="1015948" y="-25516"/>
                          <a:pt x="1422331" y="66045"/>
                          <a:pt x="1575874" y="0"/>
                        </a:cubicBezTo>
                        <a:cubicBezTo>
                          <a:pt x="1729417" y="-66045"/>
                          <a:pt x="1929820" y="34646"/>
                          <a:pt x="2080380" y="0"/>
                        </a:cubicBezTo>
                        <a:cubicBezTo>
                          <a:pt x="2230940" y="-34646"/>
                          <a:pt x="2381459" y="46975"/>
                          <a:pt x="2584886" y="0"/>
                        </a:cubicBezTo>
                        <a:cubicBezTo>
                          <a:pt x="2788313" y="-46975"/>
                          <a:pt x="3135268" y="52159"/>
                          <a:pt x="3276457" y="0"/>
                        </a:cubicBezTo>
                        <a:cubicBezTo>
                          <a:pt x="3417646" y="-52159"/>
                          <a:pt x="3504573" y="12835"/>
                          <a:pt x="3718608" y="0"/>
                        </a:cubicBezTo>
                        <a:cubicBezTo>
                          <a:pt x="3932643" y="-12835"/>
                          <a:pt x="4160872" y="16386"/>
                          <a:pt x="4410179" y="0"/>
                        </a:cubicBezTo>
                        <a:cubicBezTo>
                          <a:pt x="4659486" y="-16386"/>
                          <a:pt x="4929029" y="73285"/>
                          <a:pt x="5101749" y="0"/>
                        </a:cubicBezTo>
                        <a:cubicBezTo>
                          <a:pt x="5274469" y="-73285"/>
                          <a:pt x="5549457" y="21183"/>
                          <a:pt x="5668610" y="0"/>
                        </a:cubicBezTo>
                        <a:cubicBezTo>
                          <a:pt x="5787763" y="-21183"/>
                          <a:pt x="6084295" y="51531"/>
                          <a:pt x="6235471" y="0"/>
                        </a:cubicBezTo>
                        <a:cubicBezTo>
                          <a:pt x="6285467" y="148882"/>
                          <a:pt x="6196879" y="327388"/>
                          <a:pt x="6235471" y="520758"/>
                        </a:cubicBezTo>
                        <a:cubicBezTo>
                          <a:pt x="6274063" y="714128"/>
                          <a:pt x="6225974" y="789787"/>
                          <a:pt x="6235471" y="975036"/>
                        </a:cubicBezTo>
                        <a:cubicBezTo>
                          <a:pt x="6244968" y="1160285"/>
                          <a:pt x="6195189" y="1284667"/>
                          <a:pt x="6235471" y="1529034"/>
                        </a:cubicBezTo>
                        <a:cubicBezTo>
                          <a:pt x="6275753" y="1773401"/>
                          <a:pt x="6221771" y="1883159"/>
                          <a:pt x="6235471" y="2083032"/>
                        </a:cubicBezTo>
                        <a:cubicBezTo>
                          <a:pt x="6249171" y="2282905"/>
                          <a:pt x="6207801" y="2471640"/>
                          <a:pt x="6235471" y="2637030"/>
                        </a:cubicBezTo>
                        <a:cubicBezTo>
                          <a:pt x="6263141" y="2802420"/>
                          <a:pt x="6164512" y="3176310"/>
                          <a:pt x="6235471" y="3323987"/>
                        </a:cubicBezTo>
                        <a:cubicBezTo>
                          <a:pt x="6054613" y="3348719"/>
                          <a:pt x="5870478" y="3273008"/>
                          <a:pt x="5606255" y="3323987"/>
                        </a:cubicBezTo>
                        <a:cubicBezTo>
                          <a:pt x="5342032" y="3374966"/>
                          <a:pt x="5374844" y="3295451"/>
                          <a:pt x="5226458" y="3323987"/>
                        </a:cubicBezTo>
                        <a:cubicBezTo>
                          <a:pt x="5078072" y="3352523"/>
                          <a:pt x="4933756" y="3323370"/>
                          <a:pt x="4784307" y="3323987"/>
                        </a:cubicBezTo>
                        <a:cubicBezTo>
                          <a:pt x="4634858" y="3324604"/>
                          <a:pt x="4297183" y="3285566"/>
                          <a:pt x="4092736" y="3323987"/>
                        </a:cubicBezTo>
                        <a:cubicBezTo>
                          <a:pt x="3888289" y="3362408"/>
                          <a:pt x="3762564" y="3279832"/>
                          <a:pt x="3525875" y="3323987"/>
                        </a:cubicBezTo>
                        <a:cubicBezTo>
                          <a:pt x="3289186" y="3368142"/>
                          <a:pt x="3192772" y="3280046"/>
                          <a:pt x="3083724" y="3323987"/>
                        </a:cubicBezTo>
                        <a:cubicBezTo>
                          <a:pt x="2974676" y="3367928"/>
                          <a:pt x="2778189" y="3293967"/>
                          <a:pt x="2516863" y="3323987"/>
                        </a:cubicBezTo>
                        <a:cubicBezTo>
                          <a:pt x="2255537" y="3354007"/>
                          <a:pt x="2321862" y="3316852"/>
                          <a:pt x="2137066" y="3323987"/>
                        </a:cubicBezTo>
                        <a:cubicBezTo>
                          <a:pt x="1952270" y="3331122"/>
                          <a:pt x="1898433" y="3306815"/>
                          <a:pt x="1757269" y="3323987"/>
                        </a:cubicBezTo>
                        <a:cubicBezTo>
                          <a:pt x="1616105" y="3341159"/>
                          <a:pt x="1416477" y="3282240"/>
                          <a:pt x="1190408" y="3323987"/>
                        </a:cubicBezTo>
                        <a:cubicBezTo>
                          <a:pt x="964339" y="3365734"/>
                          <a:pt x="949957" y="3279697"/>
                          <a:pt x="748257" y="3323987"/>
                        </a:cubicBezTo>
                        <a:cubicBezTo>
                          <a:pt x="546557" y="3368277"/>
                          <a:pt x="217118" y="3284248"/>
                          <a:pt x="0" y="3323987"/>
                        </a:cubicBezTo>
                        <a:cubicBezTo>
                          <a:pt x="-46002" y="3164299"/>
                          <a:pt x="57658" y="3010605"/>
                          <a:pt x="0" y="2836469"/>
                        </a:cubicBezTo>
                        <a:cubicBezTo>
                          <a:pt x="-57658" y="2662333"/>
                          <a:pt x="34920" y="2602893"/>
                          <a:pt x="0" y="2382191"/>
                        </a:cubicBezTo>
                        <a:cubicBezTo>
                          <a:pt x="-34920" y="2161489"/>
                          <a:pt x="55100" y="1919264"/>
                          <a:pt x="0" y="1794953"/>
                        </a:cubicBezTo>
                        <a:cubicBezTo>
                          <a:pt x="-55100" y="1670642"/>
                          <a:pt x="42841" y="1427543"/>
                          <a:pt x="0" y="1307435"/>
                        </a:cubicBezTo>
                        <a:cubicBezTo>
                          <a:pt x="-42841" y="1187327"/>
                          <a:pt x="59571" y="927672"/>
                          <a:pt x="0" y="720197"/>
                        </a:cubicBezTo>
                        <a:cubicBezTo>
                          <a:pt x="-59571" y="512722"/>
                          <a:pt x="436" y="205131"/>
                          <a:pt x="0" y="0"/>
                        </a:cubicBezTo>
                        <a:close/>
                      </a:path>
                    </a:pathLst>
                  </a:custGeom>
                  <ask:type>
                    <ask:lineSketchNone/>
                  </ask:type>
                </ask:lineSketchStyleProps>
              </a:ext>
            </a:extLst>
          </a:ln>
        </p:spPr>
        <p:txBody>
          <a:bodyPr wrap="square" lIns="360000" tIns="360000" rIns="360000" bIns="360000">
            <a:spAutoFit/>
          </a:bodyPr>
          <a:lstStyle/>
          <a:p>
            <a:r>
              <a:rPr lang="en-US" sz="2000" dirty="0">
                <a:solidFill>
                  <a:srgbClr val="27348B"/>
                </a:solidFill>
                <a:latin typeface="Century Gothic" panose="020B0502020202020204" pitchFamily="34" charset="0"/>
              </a:rPr>
              <a:t>“As a care home we have learned just how much help and support is available. Staff have a much better understanding of our veterans, and it has opened a completely new field of conversations and opportunities for our residents and staff.”</a:t>
            </a:r>
          </a:p>
          <a:p>
            <a:endParaRPr lang="en-US" sz="2400" b="1" dirty="0">
              <a:solidFill>
                <a:srgbClr val="27348B"/>
              </a:solidFill>
              <a:latin typeface="Century Gothic" panose="020B0502020202020204" pitchFamily="34" charset="0"/>
            </a:endParaRPr>
          </a:p>
          <a:p>
            <a:r>
              <a:rPr lang="en-US" b="1" dirty="0">
                <a:solidFill>
                  <a:srgbClr val="27348B"/>
                </a:solidFill>
                <a:latin typeface="Century Gothic" panose="020B0502020202020204" pitchFamily="34" charset="0"/>
              </a:rPr>
              <a:t>- Becky, Manager at Lightbowne Hall</a:t>
            </a:r>
          </a:p>
        </p:txBody>
      </p:sp>
      <p:cxnSp>
        <p:nvCxnSpPr>
          <p:cNvPr id="12" name="Straight Connector 11">
            <a:extLst>
              <a:ext uri="{FF2B5EF4-FFF2-40B4-BE49-F238E27FC236}">
                <a16:creationId xmlns:a16="http://schemas.microsoft.com/office/drawing/2014/main" id="{1AD996F0-8DCA-8EA8-18AB-442C62EAB7B1}"/>
              </a:ext>
            </a:extLst>
          </p:cNvPr>
          <p:cNvCxnSpPr>
            <a:cxnSpLocks/>
          </p:cNvCxnSpPr>
          <p:nvPr/>
        </p:nvCxnSpPr>
        <p:spPr>
          <a:xfrm>
            <a:off x="521109" y="1484688"/>
            <a:ext cx="3431459" cy="0"/>
          </a:xfrm>
          <a:prstGeom prst="line">
            <a:avLst/>
          </a:prstGeom>
          <a:ln w="57150">
            <a:solidFill>
              <a:srgbClr val="95C11F"/>
            </a:solidFill>
          </a:ln>
        </p:spPr>
        <p:style>
          <a:lnRef idx="2">
            <a:schemeClr val="accent1"/>
          </a:lnRef>
          <a:fillRef idx="0">
            <a:schemeClr val="accent1"/>
          </a:fillRef>
          <a:effectRef idx="1">
            <a:schemeClr val="accent1"/>
          </a:effectRef>
          <a:fontRef idx="minor">
            <a:schemeClr val="tx1"/>
          </a:fontRef>
        </p:style>
      </p:cxnSp>
      <p:pic>
        <p:nvPicPr>
          <p:cNvPr id="8" name="Picture 2" descr="Lightbowne Hall CROPPED">
            <a:extLst>
              <a:ext uri="{FF2B5EF4-FFF2-40B4-BE49-F238E27FC236}">
                <a16:creationId xmlns:a16="http://schemas.microsoft.com/office/drawing/2014/main" id="{0151EFF5-2E84-D50E-0B54-B5895CB433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14" r="4860"/>
          <a:stretch/>
        </p:blipFill>
        <p:spPr bwMode="auto">
          <a:xfrm>
            <a:off x="7048446" y="1975793"/>
            <a:ext cx="4622445" cy="3240975"/>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09766E-50F6-0967-ECA3-09DA80C968C2}"/>
              </a:ext>
            </a:extLst>
          </p:cNvPr>
          <p:cNvSpPr txBox="1"/>
          <p:nvPr/>
        </p:nvSpPr>
        <p:spPr>
          <a:xfrm>
            <a:off x="2269067" y="6401161"/>
            <a:ext cx="8421511"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Email: VFF@starandgarter.org      Website: veteranfriendlyframework.org.uk  </a:t>
            </a:r>
            <a:endParaRPr lang="en-GB"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708D8B8E-E18E-2E07-0AFD-B5632AC9BF8E}"/>
              </a:ext>
            </a:extLst>
          </p:cNvPr>
          <p:cNvSpPr txBox="1"/>
          <p:nvPr/>
        </p:nvSpPr>
        <p:spPr>
          <a:xfrm>
            <a:off x="7048446" y="5194256"/>
            <a:ext cx="4622445" cy="707886"/>
          </a:xfrm>
          <a:prstGeom prst="rect">
            <a:avLst/>
          </a:prstGeom>
          <a:noFill/>
        </p:spPr>
        <p:txBody>
          <a:bodyPr wrap="square" rtlCol="0">
            <a:spAutoFit/>
          </a:bodyPr>
          <a:lstStyle/>
          <a:p>
            <a:r>
              <a:rPr lang="en-US" sz="2000" b="1" dirty="0">
                <a:solidFill>
                  <a:srgbClr val="27348B"/>
                </a:solidFill>
                <a:effectLst/>
                <a:latin typeface="Century Gothic" panose="020B0502020202020204" pitchFamily="34" charset="0"/>
                <a:ea typeface="Aptos" panose="020B0004020202020204" pitchFamily="34" charset="0"/>
              </a:rPr>
              <a:t>George </a:t>
            </a:r>
            <a:r>
              <a:rPr lang="en-US" sz="2000" b="1">
                <a:solidFill>
                  <a:srgbClr val="27348B"/>
                </a:solidFill>
                <a:effectLst/>
                <a:latin typeface="Century Gothic" panose="020B0502020202020204" pitchFamily="34" charset="0"/>
                <a:ea typeface="Aptos" panose="020B0004020202020204" pitchFamily="34" charset="0"/>
              </a:rPr>
              <a:t>and Ron </a:t>
            </a:r>
            <a:r>
              <a:rPr lang="en-US" sz="2000" b="1" dirty="0">
                <a:solidFill>
                  <a:srgbClr val="27348B"/>
                </a:solidFill>
                <a:effectLst/>
                <a:latin typeface="Century Gothic" panose="020B0502020202020204" pitchFamily="34" charset="0"/>
                <a:ea typeface="Aptos" panose="020B0004020202020204" pitchFamily="34" charset="0"/>
              </a:rPr>
              <a:t>– Lightbowne Hall</a:t>
            </a:r>
          </a:p>
          <a:p>
            <a:r>
              <a:rPr lang="en-US" sz="2000" b="1" dirty="0">
                <a:solidFill>
                  <a:srgbClr val="27348B"/>
                </a:solidFill>
                <a:effectLst/>
                <a:latin typeface="Century Gothic" panose="020B0502020202020204" pitchFamily="34" charset="0"/>
                <a:ea typeface="Aptos" panose="020B0004020202020204" pitchFamily="34" charset="0"/>
              </a:rPr>
              <a:t>Anchor and The Old Pals network</a:t>
            </a:r>
            <a:endParaRPr lang="en-GB" sz="2000" b="1" dirty="0">
              <a:solidFill>
                <a:srgbClr val="27348B"/>
              </a:solidFill>
              <a:latin typeface="Century Gothic" panose="020B0502020202020204" pitchFamily="34" charset="0"/>
            </a:endParaRPr>
          </a:p>
        </p:txBody>
      </p:sp>
    </p:spTree>
    <p:extLst>
      <p:ext uri="{BB962C8B-B14F-4D97-AF65-F5344CB8AC3E}">
        <p14:creationId xmlns:p14="http://schemas.microsoft.com/office/powerpoint/2010/main" val="336411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909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Clarke</dc:creator>
  <cp:lastModifiedBy>Kathryn Glass</cp:lastModifiedBy>
  <cp:revision>8</cp:revision>
  <dcterms:created xsi:type="dcterms:W3CDTF">2024-03-06T15:54:05Z</dcterms:created>
  <dcterms:modified xsi:type="dcterms:W3CDTF">2024-03-15T09:42:41Z</dcterms:modified>
</cp:coreProperties>
</file>