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9"/>
  </p:notesMasterIdLst>
  <p:sldIdLst>
    <p:sldId id="261" r:id="rId2"/>
    <p:sldId id="274" r:id="rId3"/>
    <p:sldId id="279" r:id="rId4"/>
    <p:sldId id="284" r:id="rId5"/>
    <p:sldId id="280" r:id="rId6"/>
    <p:sldId id="281" r:id="rId7"/>
    <p:sldId id="28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9" autoAdjust="0"/>
    <p:restoredTop sz="44556" autoAdjust="0"/>
  </p:normalViewPr>
  <p:slideViewPr>
    <p:cSldViewPr snapToGrid="0">
      <p:cViewPr varScale="1">
        <p:scale>
          <a:sx n="67" d="100"/>
          <a:sy n="67" d="100"/>
        </p:scale>
        <p:origin x="608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67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29C41-ADE4-461B-8FDE-EF832BE372C9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A7AD9-99C6-4A45-88E4-F834A357A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079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/>
              <a:t>Contracting Arrangements – Open list, Pseudo Dynamic Purchasing System, providers can apply at any time. Proposing that this is open in April and then annually, no quality questions to be evaluated by a tender panel but must meet minimum requirements</a:t>
            </a:r>
          </a:p>
          <a:p>
            <a:pPr marL="228600" indent="-228600">
              <a:buAutoNum type="arabicPeriod"/>
            </a:pPr>
            <a:r>
              <a:rPr lang="en-GB" dirty="0"/>
              <a:t>Geography split by wards and also by client group – retain the 3 specialisms of Older adults/PDSI, Mental Health and Learning Disabilities / Autism. Providers can apply to be included in any of the 195 wards and also can be included in any number of the specialisms</a:t>
            </a:r>
          </a:p>
          <a:p>
            <a:pPr marL="228600" indent="-228600">
              <a:buAutoNum type="arabicPeriod"/>
            </a:pPr>
            <a:r>
              <a:rPr lang="en-GB" dirty="0"/>
              <a:t>Fixed Price – one hourly rate applicable to all specialisms and all wards</a:t>
            </a:r>
          </a:p>
          <a:p>
            <a:pPr marL="228600" indent="-228600">
              <a:buAutoNum type="arabicPeriod"/>
            </a:pPr>
            <a:r>
              <a:rPr lang="en-GB" dirty="0"/>
              <a:t>Moving away from time and task – will be a gradual move but aimed at being more flexible in our approach and giving providers more autonomy</a:t>
            </a:r>
          </a:p>
          <a:p>
            <a:pPr marL="228600" indent="-228600">
              <a:buAutoNum type="arabicPeriod"/>
            </a:pPr>
            <a:r>
              <a:rPr lang="en-GB" dirty="0"/>
              <a:t>Call-off arrangements – aim is to be as flexible as possible in determining which providers to award packages to and not be limited to one choice – e.g. could be rotation, SU choice, least distance to travel, can accept more than 1 package,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A7AD9-99C6-4A45-88E4-F834A357A41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041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/>
              <a:t>Contracting Arrangements – Open list, Pseudo Dynamic Purchasing System, providers can apply at any time. Proposing that this is open in April and then annually, no quality questions to be evaluated by a tender panel but must meet minimum requirements</a:t>
            </a:r>
          </a:p>
          <a:p>
            <a:pPr marL="228600" indent="-228600">
              <a:buAutoNum type="arabicPeriod"/>
            </a:pPr>
            <a:r>
              <a:rPr lang="en-GB" dirty="0"/>
              <a:t>Geography split by wards and also by client group – retain the 3 specialisms of Older adults/PDSI, Mental Health and Learning Disabilities / Autism. Providers can apply to be included in any of the 195 wards and also can be included in any number of the specialisms</a:t>
            </a:r>
          </a:p>
          <a:p>
            <a:pPr marL="228600" indent="-228600">
              <a:buAutoNum type="arabicPeriod"/>
            </a:pPr>
            <a:r>
              <a:rPr lang="en-GB" dirty="0"/>
              <a:t>Fixed Price – one hourly rate applicable to all specialisms and all wards</a:t>
            </a:r>
          </a:p>
          <a:p>
            <a:pPr marL="228600" indent="-228600">
              <a:buAutoNum type="arabicPeriod"/>
            </a:pPr>
            <a:r>
              <a:rPr lang="en-GB" dirty="0"/>
              <a:t>Moving away from time and task – will be a gradual move but aimed at being more flexible in our approach and giving providers more autonomy</a:t>
            </a:r>
          </a:p>
          <a:p>
            <a:pPr marL="228600" indent="-228600">
              <a:buAutoNum type="arabicPeriod"/>
            </a:pPr>
            <a:r>
              <a:rPr lang="en-GB" dirty="0"/>
              <a:t>Call-off arrangements – aim is to be as flexible as possible in determining which providers to award packages to and not be limited to one choice – e.g. could be rotation, SU choice, least distance to travel, can accept more than 1 package,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A7AD9-99C6-4A45-88E4-F834A357A41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478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/>
              <a:t>Contracting Arrangements – Open list, Pseudo Dynamic Purchasing System, providers can apply at any time. Proposing that this is open in April and then annually, no quality questions to be evaluated by a tender panel but must meet minimum requirements</a:t>
            </a:r>
          </a:p>
          <a:p>
            <a:pPr marL="228600" indent="-228600">
              <a:buAutoNum type="arabicPeriod"/>
            </a:pPr>
            <a:r>
              <a:rPr lang="en-GB" dirty="0"/>
              <a:t>Geography split by wards and also by client group – retain the 3 specialisms of Older adults/PDSI, Mental Health and Learning Disabilities / Autism. Providers can apply to be included in any of the 195 wards and also can be included in any number of the specialisms</a:t>
            </a:r>
          </a:p>
          <a:p>
            <a:pPr marL="228600" indent="-228600">
              <a:buAutoNum type="arabicPeriod"/>
            </a:pPr>
            <a:r>
              <a:rPr lang="en-GB" dirty="0"/>
              <a:t>Fixed Price – one hourly rate applicable to all specialisms and all wards</a:t>
            </a:r>
          </a:p>
          <a:p>
            <a:pPr marL="228600" indent="-228600">
              <a:buAutoNum type="arabicPeriod"/>
            </a:pPr>
            <a:r>
              <a:rPr lang="en-GB" dirty="0"/>
              <a:t>Moving away from time and task – will be a gradual move but aimed at being more flexible in our approach and giving providers more autonomy</a:t>
            </a:r>
          </a:p>
          <a:p>
            <a:pPr marL="228600" indent="-228600">
              <a:buAutoNum type="arabicPeriod"/>
            </a:pPr>
            <a:r>
              <a:rPr lang="en-GB" dirty="0"/>
              <a:t>Call-off arrangements – aim is to be as flexible as possible in determining which providers to award packages to and not be limited to one choice – e.g. could be rotation, SU choice, least distance to travel, can accept more than 1 package,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A7AD9-99C6-4A45-88E4-F834A357A41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718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/>
              <a:t>Contracting Arrangements – Open list, Pseudo Dynamic Purchasing System, providers can apply at any time. Proposing that this is open in April and then annually, no quality questions to be evaluated by a tender panel but must meet minimum requirements</a:t>
            </a:r>
          </a:p>
          <a:p>
            <a:pPr marL="228600" indent="-228600">
              <a:buAutoNum type="arabicPeriod"/>
            </a:pPr>
            <a:r>
              <a:rPr lang="en-GB" dirty="0"/>
              <a:t>Geography split by wards and also by client group – retain the 3 specialisms of Older adults/PDSI, Mental Health and Learning Disabilities / Autism. Providers can apply to be included in any of the 195 wards and also can be included in any number of the specialisms</a:t>
            </a:r>
          </a:p>
          <a:p>
            <a:pPr marL="228600" indent="-228600">
              <a:buAutoNum type="arabicPeriod"/>
            </a:pPr>
            <a:r>
              <a:rPr lang="en-GB" dirty="0"/>
              <a:t>Fixed Price – one hourly rate applicable to all specialisms and all wards</a:t>
            </a:r>
          </a:p>
          <a:p>
            <a:pPr marL="228600" indent="-228600">
              <a:buAutoNum type="arabicPeriod"/>
            </a:pPr>
            <a:r>
              <a:rPr lang="en-GB" dirty="0"/>
              <a:t>Moving away from time and task – will be a gradual move but aimed at being more flexible in our approach and giving providers more autonomy</a:t>
            </a:r>
          </a:p>
          <a:p>
            <a:pPr marL="228600" indent="-228600">
              <a:buAutoNum type="arabicPeriod"/>
            </a:pPr>
            <a:r>
              <a:rPr lang="en-GB" dirty="0"/>
              <a:t>Call-off arrangements – aim is to be as flexible as possible in determining which providers to award packages to and not be limited to one choice – e.g. could be rotation, SU choice, least distance to travel, can accept more than 1 package,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A7AD9-99C6-4A45-88E4-F834A357A41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51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GB" dirty="0"/>
              <a:t>Contracting Arrangements – Open list, Pseudo Dynamic Purchasing System, providers can apply at any time. Proposing that this is open in April and then annually, no quality questions to be evaluated by a tender panel but must meet minimum requirements</a:t>
            </a:r>
          </a:p>
          <a:p>
            <a:pPr marL="228600" indent="-228600">
              <a:buAutoNum type="arabicPeriod"/>
            </a:pPr>
            <a:r>
              <a:rPr lang="en-GB" dirty="0"/>
              <a:t>Geography split by wards and also by client group – retain the 3 specialisms of Older adults/PDSI, Mental Health and Learning Disabilities / Autism. Providers can apply to be included in any of the 195 wards and also can be included in any number of the specialisms</a:t>
            </a:r>
          </a:p>
          <a:p>
            <a:pPr marL="228600" indent="-228600">
              <a:buAutoNum type="arabicPeriod"/>
            </a:pPr>
            <a:r>
              <a:rPr lang="en-GB" dirty="0"/>
              <a:t>Fixed Price – one hourly rate applicable to all specialisms and all wards</a:t>
            </a:r>
          </a:p>
          <a:p>
            <a:pPr marL="228600" indent="-228600">
              <a:buAutoNum type="arabicPeriod"/>
            </a:pPr>
            <a:r>
              <a:rPr lang="en-GB" dirty="0"/>
              <a:t>Moving away from time and task – will be a gradual move but aimed at being more flexible in our approach and giving providers more autonomy</a:t>
            </a:r>
          </a:p>
          <a:p>
            <a:pPr marL="228600" indent="-228600">
              <a:buAutoNum type="arabicPeriod"/>
            </a:pPr>
            <a:r>
              <a:rPr lang="en-GB" dirty="0"/>
              <a:t>Call-off arrangements – aim is to be as flexible as possible in determining which providers to award packages to and not be limited to one choice – e.g. could be rotation, SU choice, least distance to travel, can accept more than 1 package, etc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0A7AD9-99C6-4A45-88E4-F834A357A41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71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chart&#10;&#10;Description automatically generated">
            <a:extLst>
              <a:ext uri="{FF2B5EF4-FFF2-40B4-BE49-F238E27FC236}">
                <a16:creationId xmlns:a16="http://schemas.microsoft.com/office/drawing/2014/main" id="{B753F5F7-D778-6843-831A-ED5C9217C83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D695B1-00CC-6640-AB8F-A7E4E7A98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18696"/>
            <a:ext cx="5926667" cy="2281237"/>
          </a:xfrm>
        </p:spPr>
        <p:txBody>
          <a:bodyPr anchor="b"/>
          <a:lstStyle>
            <a:lvl1pPr algn="l">
              <a:defRPr sz="6000"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42A01D-2CA2-6749-ABCB-BF3761AFE5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4800"/>
            <a:ext cx="5926667" cy="71966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93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84593F3-AE23-7F47-8739-2D8D69A373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A676F9-F57A-A349-A742-74A85D9A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1BA71-9911-4547-A981-667AD7529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4017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0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431894-2BBB-864B-BB1D-D7F9A0C23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61731-432F-8743-A453-F69FB236F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98FB6-6922-A34C-A1CC-4D741A8EC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51DFA-7B3A-8049-BB09-57C98F64014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B2C7-7E38-1340-9B9C-E0C5308445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640B7-887B-4749-8861-626CD2810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C5140-C4D8-AB42-98BB-1331D72A7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0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5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8CF9A3-84DD-174D-99B0-20F3780B6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b="1" dirty="0"/>
          </a:p>
          <a:p>
            <a:r>
              <a:rPr lang="en-GB" b="1" dirty="0"/>
              <a:t>Policy, Information and Commissioning Team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97D366-5876-4500-8F39-0D54669EB80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3220332"/>
            <a:ext cx="5926138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Homecare Jan 2024</a:t>
            </a:r>
          </a:p>
        </p:txBody>
      </p:sp>
    </p:spTree>
    <p:extLst>
      <p:ext uri="{BB962C8B-B14F-4D97-AF65-F5344CB8AC3E}">
        <p14:creationId xmlns:p14="http://schemas.microsoft.com/office/powerpoint/2010/main" val="392370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867015-B5EF-437D-A774-4D8732392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Total Referrals over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E483C-7619-4C3F-9BA0-E32DD7DEC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1" y="2308124"/>
            <a:ext cx="5025735" cy="3673576"/>
          </a:xfrm>
        </p:spPr>
        <p:txBody>
          <a:bodyPr>
            <a:norm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E98CE6-39A4-B50E-B9AA-642E9C7FE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1630869"/>
            <a:ext cx="10715624" cy="414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27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1E1BCA-D183-406F-AB0F-373D04078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br>
              <a:rPr lang="en-GB" sz="3200" dirty="0">
                <a:solidFill>
                  <a:srgbClr val="FFFFFF"/>
                </a:solidFill>
              </a:rPr>
            </a:b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 People in December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C15B-54C4-4F1B-A752-69B78A958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1" y="2308124"/>
            <a:ext cx="5025735" cy="367357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0269E19-4983-15E6-7254-8FB4FEF18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105669"/>
              </p:ext>
            </p:extLst>
          </p:nvPr>
        </p:nvGraphicFramePr>
        <p:xfrm>
          <a:off x="802640" y="1910080"/>
          <a:ext cx="10513061" cy="3986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7074">
                  <a:extLst>
                    <a:ext uri="{9D8B030D-6E8A-4147-A177-3AD203B41FA5}">
                      <a16:colId xmlns:a16="http://schemas.microsoft.com/office/drawing/2014/main" val="928563713"/>
                    </a:ext>
                  </a:extLst>
                </a:gridCol>
                <a:gridCol w="6085987">
                  <a:extLst>
                    <a:ext uri="{9D8B030D-6E8A-4147-A177-3AD203B41FA5}">
                      <a16:colId xmlns:a16="http://schemas.microsoft.com/office/drawing/2014/main" val="1228604167"/>
                    </a:ext>
                  </a:extLst>
                </a:gridCol>
              </a:tblGrid>
              <a:tr h="396671">
                <a:tc>
                  <a:txBody>
                    <a:bodyPr/>
                    <a:lstStyle/>
                    <a:p>
                      <a:r>
                        <a:rPr lang="en-GB" sz="2400"/>
                        <a:t>Sourced via PDPS</a:t>
                      </a:r>
                    </a:p>
                  </a:txBody>
                  <a:tcPr marL="76840" marR="76840" marT="38420" marB="38420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98.5%</a:t>
                      </a:r>
                    </a:p>
                  </a:txBody>
                  <a:tcPr marL="76840" marR="76840" marT="38420" marB="38420"/>
                </a:tc>
                <a:extLst>
                  <a:ext uri="{0D108BD9-81ED-4DB2-BD59-A6C34878D82A}">
                    <a16:rowId xmlns:a16="http://schemas.microsoft.com/office/drawing/2014/main" val="2837343084"/>
                  </a:ext>
                </a:extLst>
              </a:tr>
              <a:tr h="396671">
                <a:tc>
                  <a:txBody>
                    <a:bodyPr/>
                    <a:lstStyle/>
                    <a:p>
                      <a:r>
                        <a:rPr lang="en-GB" sz="2400" dirty="0"/>
                        <a:t>Sourced ‘off PDPS’</a:t>
                      </a:r>
                    </a:p>
                  </a:txBody>
                  <a:tcPr marL="76840" marR="76840" marT="38420" marB="38420"/>
                </a:tc>
                <a:tc>
                  <a:txBody>
                    <a:bodyPr/>
                    <a:lstStyle/>
                    <a:p>
                      <a:r>
                        <a:rPr lang="en-GB" sz="2400"/>
                        <a:t>1.5%   (5 people)</a:t>
                      </a:r>
                    </a:p>
                  </a:txBody>
                  <a:tcPr marL="76840" marR="76840" marT="38420" marB="38420"/>
                </a:tc>
                <a:extLst>
                  <a:ext uri="{0D108BD9-81ED-4DB2-BD59-A6C34878D82A}">
                    <a16:rowId xmlns:a16="http://schemas.microsoft.com/office/drawing/2014/main" val="2129526969"/>
                  </a:ext>
                </a:extLst>
              </a:tr>
              <a:tr h="3101241">
                <a:tc>
                  <a:txBody>
                    <a:bodyPr/>
                    <a:lstStyle/>
                    <a:p>
                      <a:r>
                        <a:rPr lang="en-GB" sz="2400" dirty="0"/>
                        <a:t>Reasons</a:t>
                      </a:r>
                    </a:p>
                  </a:txBody>
                  <a:tcPr marL="76840" marR="76840" marT="38420" marB="38420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2400" dirty="0"/>
                        <a:t>Specialist sign language needed (2),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2400" dirty="0"/>
                        <a:t>2. wife of SU already received care from non PDPS provider,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2400" dirty="0"/>
                        <a:t>initially arranged by Health, now 50/50, 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2400" dirty="0"/>
                        <a:t>transition from </a:t>
                      </a:r>
                      <a:r>
                        <a:rPr lang="en-GB" sz="2400" dirty="0" err="1"/>
                        <a:t>childrens</a:t>
                      </a:r>
                      <a:r>
                        <a:rPr lang="en-GB" sz="2400" dirty="0"/>
                        <a:t> services to adult services (initially commissioned by </a:t>
                      </a:r>
                      <a:r>
                        <a:rPr lang="en-GB" sz="2400" dirty="0" err="1"/>
                        <a:t>childrens</a:t>
                      </a:r>
                      <a:r>
                        <a:rPr lang="en-GB" sz="2400" dirty="0"/>
                        <a:t>)</a:t>
                      </a:r>
                    </a:p>
                  </a:txBody>
                  <a:tcPr marL="76840" marR="76840" marT="38420" marB="38420"/>
                </a:tc>
                <a:extLst>
                  <a:ext uri="{0D108BD9-81ED-4DB2-BD59-A6C34878D82A}">
                    <a16:rowId xmlns:a16="http://schemas.microsoft.com/office/drawing/2014/main" val="4190229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08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6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1E1BCA-D183-406F-AB0F-373D04078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br>
              <a:rPr lang="en-GB" sz="3200" dirty="0">
                <a:solidFill>
                  <a:srgbClr val="FFFFFF"/>
                </a:solidFill>
              </a:rPr>
            </a:b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Numbers of Providers across Districts (All Categories)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C15B-54C4-4F1B-A752-69B78A958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1" y="2308124"/>
            <a:ext cx="5025735" cy="367357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DF7060-418B-3740-3161-FBD29573D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472379"/>
              </p:ext>
            </p:extLst>
          </p:nvPr>
        </p:nvGraphicFramePr>
        <p:xfrm>
          <a:off x="1168400" y="1821195"/>
          <a:ext cx="9550400" cy="4231819"/>
        </p:xfrm>
        <a:graphic>
          <a:graphicData uri="http://schemas.openxmlformats.org/drawingml/2006/table">
            <a:tbl>
              <a:tblPr/>
              <a:tblGrid>
                <a:gridCol w="3119284">
                  <a:extLst>
                    <a:ext uri="{9D8B030D-6E8A-4147-A177-3AD203B41FA5}">
                      <a16:colId xmlns:a16="http://schemas.microsoft.com/office/drawing/2014/main" val="1226068930"/>
                    </a:ext>
                  </a:extLst>
                </a:gridCol>
                <a:gridCol w="6431116">
                  <a:extLst>
                    <a:ext uri="{9D8B030D-6E8A-4147-A177-3AD203B41FA5}">
                      <a16:colId xmlns:a16="http://schemas.microsoft.com/office/drawing/2014/main" val="298197934"/>
                    </a:ext>
                  </a:extLst>
                </a:gridCol>
              </a:tblGrid>
              <a:tr h="35869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District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No. Providers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308971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Burnley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228881847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Chorley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62654022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Fylde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661809149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Hyndburn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50952814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Lancaster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22518798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Pendle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0310198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Preston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04103428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Ribble Valley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214243233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Rossendale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414751258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Ribble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16896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Lancashire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4086146479"/>
                  </a:ext>
                </a:extLst>
              </a:tr>
              <a:tr h="325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Wyre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blipFill>
                      <a:blip r:embed="rId4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74077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73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1E1BCA-D183-406F-AB0F-373D04078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267942"/>
            <a:ext cx="10477109" cy="1003532"/>
          </a:xfrm>
        </p:spPr>
        <p:txBody>
          <a:bodyPr anchor="ctr">
            <a:normAutofit/>
          </a:bodyPr>
          <a:lstStyle/>
          <a:p>
            <a:br>
              <a:rPr lang="en-GB" sz="3200" dirty="0">
                <a:solidFill>
                  <a:srgbClr val="FFFFFF"/>
                </a:solidFill>
              </a:rPr>
            </a:br>
            <a:endParaRPr lang="en-GB" sz="3200" dirty="0">
              <a:solidFill>
                <a:srgbClr val="FFFFFF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F607725-2543-3D80-2793-24BD5072BA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97831"/>
              </p:ext>
            </p:extLst>
          </p:nvPr>
        </p:nvGraphicFramePr>
        <p:xfrm>
          <a:off x="472611" y="1717040"/>
          <a:ext cx="11363788" cy="3891278"/>
        </p:xfrm>
        <a:graphic>
          <a:graphicData uri="http://schemas.openxmlformats.org/drawingml/2006/table">
            <a:tbl>
              <a:tblPr/>
              <a:tblGrid>
                <a:gridCol w="2279569">
                  <a:extLst>
                    <a:ext uri="{9D8B030D-6E8A-4147-A177-3AD203B41FA5}">
                      <a16:colId xmlns:a16="http://schemas.microsoft.com/office/drawing/2014/main" val="140262011"/>
                    </a:ext>
                  </a:extLst>
                </a:gridCol>
                <a:gridCol w="1218573">
                  <a:extLst>
                    <a:ext uri="{9D8B030D-6E8A-4147-A177-3AD203B41FA5}">
                      <a16:colId xmlns:a16="http://schemas.microsoft.com/office/drawing/2014/main" val="14763370"/>
                    </a:ext>
                  </a:extLst>
                </a:gridCol>
                <a:gridCol w="1218573">
                  <a:extLst>
                    <a:ext uri="{9D8B030D-6E8A-4147-A177-3AD203B41FA5}">
                      <a16:colId xmlns:a16="http://schemas.microsoft.com/office/drawing/2014/main" val="4127341546"/>
                    </a:ext>
                  </a:extLst>
                </a:gridCol>
                <a:gridCol w="2178114">
                  <a:extLst>
                    <a:ext uri="{9D8B030D-6E8A-4147-A177-3AD203B41FA5}">
                      <a16:colId xmlns:a16="http://schemas.microsoft.com/office/drawing/2014/main" val="4225356739"/>
                    </a:ext>
                  </a:extLst>
                </a:gridCol>
                <a:gridCol w="1493955">
                  <a:extLst>
                    <a:ext uri="{9D8B030D-6E8A-4147-A177-3AD203B41FA5}">
                      <a16:colId xmlns:a16="http://schemas.microsoft.com/office/drawing/2014/main" val="2381416133"/>
                    </a:ext>
                  </a:extLst>
                </a:gridCol>
                <a:gridCol w="1493955">
                  <a:extLst>
                    <a:ext uri="{9D8B030D-6E8A-4147-A177-3AD203B41FA5}">
                      <a16:colId xmlns:a16="http://schemas.microsoft.com/office/drawing/2014/main" val="1213002742"/>
                    </a:ext>
                  </a:extLst>
                </a:gridCol>
                <a:gridCol w="1481049">
                  <a:extLst>
                    <a:ext uri="{9D8B030D-6E8A-4147-A177-3AD203B41FA5}">
                      <a16:colId xmlns:a16="http://schemas.microsoft.com/office/drawing/2014/main" val="2151282297"/>
                    </a:ext>
                  </a:extLst>
                </a:gridCol>
              </a:tblGrid>
              <a:tr h="529389">
                <a:tc rowSpan="2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40" marR="95840" marT="47920" marB="479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 REFERRALS / WK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40" marR="95840" marT="47920" marB="479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CANCELLATIONS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840" marR="95840" marT="47920" marB="4792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82680"/>
                  </a:ext>
                </a:extLst>
              </a:tr>
              <a:tr h="6828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PRE-PDPS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PDPS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PRE-PDPS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PDPS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676970"/>
                  </a:ext>
                </a:extLst>
              </a:tr>
              <a:tr h="38271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17.27%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-3.80%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318189"/>
                  </a:ext>
                </a:extLst>
              </a:tr>
              <a:tr h="38271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  <a:endParaRPr lang="en-GB" sz="18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215664"/>
                  </a:ext>
                </a:extLst>
              </a:tr>
              <a:tr h="38271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  <a:endParaRPr lang="en-GB" sz="1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16.97%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-0.49%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470629"/>
                  </a:ext>
                </a:extLst>
              </a:tr>
              <a:tr h="38271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of County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66.67%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-40.00%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664340"/>
                  </a:ext>
                </a:extLst>
              </a:tr>
              <a:tr h="38271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44.44%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20.00%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4318"/>
                  </a:ext>
                </a:extLst>
              </a:tr>
              <a:tr h="38271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500409"/>
                  </a:ext>
                </a:extLst>
              </a:tr>
              <a:tr h="38271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COUNTY WIDE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148.6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-18.7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13.76%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15.67%</a:t>
                      </a:r>
                      <a:endParaRPr lang="en-GB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-1.91%</a:t>
                      </a:r>
                      <a:endParaRPr lang="en-GB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983" marR="9983" marT="99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961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11E906-F2B7-BFA8-CB07-2F4A64369F0C}"/>
              </a:ext>
            </a:extLst>
          </p:cNvPr>
          <p:cNvSpPr txBox="1"/>
          <p:nvPr/>
        </p:nvSpPr>
        <p:spPr>
          <a:xfrm>
            <a:off x="3048000" y="301843"/>
            <a:ext cx="6772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Comparison – Pre PDPS and from 13</a:t>
            </a:r>
            <a:r>
              <a:rPr lang="en-GB" sz="2400" b="1" baseline="30000" dirty="0"/>
              <a:t>th</a:t>
            </a:r>
            <a:r>
              <a:rPr lang="en-GB" sz="2400" b="1" dirty="0"/>
              <a:t> November </a:t>
            </a:r>
          </a:p>
        </p:txBody>
      </p:sp>
    </p:spTree>
    <p:extLst>
      <p:ext uri="{BB962C8B-B14F-4D97-AF65-F5344CB8AC3E}">
        <p14:creationId xmlns:p14="http://schemas.microsoft.com/office/powerpoint/2010/main" val="18023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1E1BCA-D183-406F-AB0F-373D04078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br>
              <a:rPr lang="en-GB" sz="3200">
                <a:solidFill>
                  <a:srgbClr val="FFFFFF"/>
                </a:solidFill>
              </a:rPr>
            </a:br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C15B-54C4-4F1B-A752-69B78A958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1" y="2308124"/>
            <a:ext cx="5025735" cy="36735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1CC538-7534-21FE-9182-A49BC2DF67F3}"/>
              </a:ext>
            </a:extLst>
          </p:cNvPr>
          <p:cNvSpPr txBox="1"/>
          <p:nvPr/>
        </p:nvSpPr>
        <p:spPr>
          <a:xfrm>
            <a:off x="3068320" y="468300"/>
            <a:ext cx="843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Hospital Referrals Vs Community Referrals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57C13E5-6EE6-DDCB-5D5F-0495987FE2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23300"/>
              </p:ext>
            </p:extLst>
          </p:nvPr>
        </p:nvGraphicFramePr>
        <p:xfrm>
          <a:off x="246580" y="1649927"/>
          <a:ext cx="11763909" cy="4335230"/>
        </p:xfrm>
        <a:graphic>
          <a:graphicData uri="http://schemas.openxmlformats.org/drawingml/2006/table">
            <a:tbl>
              <a:tblPr/>
              <a:tblGrid>
                <a:gridCol w="1844850">
                  <a:extLst>
                    <a:ext uri="{9D8B030D-6E8A-4147-A177-3AD203B41FA5}">
                      <a16:colId xmlns:a16="http://schemas.microsoft.com/office/drawing/2014/main" val="2151476759"/>
                    </a:ext>
                  </a:extLst>
                </a:gridCol>
                <a:gridCol w="1042220">
                  <a:extLst>
                    <a:ext uri="{9D8B030D-6E8A-4147-A177-3AD203B41FA5}">
                      <a16:colId xmlns:a16="http://schemas.microsoft.com/office/drawing/2014/main" val="1443929608"/>
                    </a:ext>
                  </a:extLst>
                </a:gridCol>
                <a:gridCol w="922424">
                  <a:extLst>
                    <a:ext uri="{9D8B030D-6E8A-4147-A177-3AD203B41FA5}">
                      <a16:colId xmlns:a16="http://schemas.microsoft.com/office/drawing/2014/main" val="2184323105"/>
                    </a:ext>
                  </a:extLst>
                </a:gridCol>
                <a:gridCol w="982322">
                  <a:extLst>
                    <a:ext uri="{9D8B030D-6E8A-4147-A177-3AD203B41FA5}">
                      <a16:colId xmlns:a16="http://schemas.microsoft.com/office/drawing/2014/main" val="2360359686"/>
                    </a:ext>
                  </a:extLst>
                </a:gridCol>
                <a:gridCol w="1066180">
                  <a:extLst>
                    <a:ext uri="{9D8B030D-6E8A-4147-A177-3AD203B41FA5}">
                      <a16:colId xmlns:a16="http://schemas.microsoft.com/office/drawing/2014/main" val="2632983254"/>
                    </a:ext>
                  </a:extLst>
                </a:gridCol>
                <a:gridCol w="1054200">
                  <a:extLst>
                    <a:ext uri="{9D8B030D-6E8A-4147-A177-3AD203B41FA5}">
                      <a16:colId xmlns:a16="http://schemas.microsoft.com/office/drawing/2014/main" val="3573397718"/>
                    </a:ext>
                  </a:extLst>
                </a:gridCol>
                <a:gridCol w="982322">
                  <a:extLst>
                    <a:ext uri="{9D8B030D-6E8A-4147-A177-3AD203B41FA5}">
                      <a16:colId xmlns:a16="http://schemas.microsoft.com/office/drawing/2014/main" val="945622886"/>
                    </a:ext>
                  </a:extLst>
                </a:gridCol>
                <a:gridCol w="922424">
                  <a:extLst>
                    <a:ext uri="{9D8B030D-6E8A-4147-A177-3AD203B41FA5}">
                      <a16:colId xmlns:a16="http://schemas.microsoft.com/office/drawing/2014/main" val="221055617"/>
                    </a:ext>
                  </a:extLst>
                </a:gridCol>
                <a:gridCol w="922424">
                  <a:extLst>
                    <a:ext uri="{9D8B030D-6E8A-4147-A177-3AD203B41FA5}">
                      <a16:colId xmlns:a16="http://schemas.microsoft.com/office/drawing/2014/main" val="1312021829"/>
                    </a:ext>
                  </a:extLst>
                </a:gridCol>
                <a:gridCol w="1006282">
                  <a:extLst>
                    <a:ext uri="{9D8B030D-6E8A-4147-A177-3AD203B41FA5}">
                      <a16:colId xmlns:a16="http://schemas.microsoft.com/office/drawing/2014/main" val="2668455561"/>
                    </a:ext>
                  </a:extLst>
                </a:gridCol>
                <a:gridCol w="1018261">
                  <a:extLst>
                    <a:ext uri="{9D8B030D-6E8A-4147-A177-3AD203B41FA5}">
                      <a16:colId xmlns:a16="http://schemas.microsoft.com/office/drawing/2014/main" val="714314375"/>
                    </a:ext>
                  </a:extLst>
                </a:gridCol>
              </a:tblGrid>
              <a:tr h="378659">
                <a:tc rowSpan="4"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ROUTE OF ACCESS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580540"/>
                  </a:ext>
                </a:extLst>
              </a:tr>
              <a:tr h="3786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 REFERRALS / WK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REFERRAL SPLIT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649922"/>
                  </a:ext>
                </a:extLst>
              </a:tr>
              <a:tr h="3786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096117"/>
                  </a:ext>
                </a:extLst>
              </a:tr>
              <a:tr h="3786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PRE-PDPS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PDPS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PRE-PDPS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PDPS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PRE-PDPS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PDPS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PRE-PDPS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PDPS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508816"/>
                  </a:ext>
                </a:extLst>
              </a:tr>
              <a:tr h="37865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273080"/>
                  </a:ext>
                </a:extLst>
              </a:tr>
              <a:tr h="37865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979464"/>
                  </a:ext>
                </a:extLst>
              </a:tr>
              <a:tr h="37865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768406"/>
                  </a:ext>
                </a:extLst>
              </a:tr>
              <a:tr h="37865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of County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657586"/>
                  </a:ext>
                </a:extLst>
              </a:tr>
              <a:tr h="37865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156934"/>
                  </a:ext>
                </a:extLst>
              </a:tr>
              <a:tr h="37865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114859"/>
                  </a:ext>
                </a:extLst>
              </a:tr>
              <a:tr h="37865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COUNTY WIDE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486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30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1E1BCA-D183-406F-AB0F-373D04078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br>
              <a:rPr lang="en-GB" sz="3200">
                <a:solidFill>
                  <a:srgbClr val="FFFFFF"/>
                </a:solidFill>
              </a:rPr>
            </a:br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9C15B-54C4-4F1B-A752-69B78A958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1" y="2308124"/>
            <a:ext cx="5025735" cy="36735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1CC538-7534-21FE-9182-A49BC2DF67F3}"/>
              </a:ext>
            </a:extLst>
          </p:cNvPr>
          <p:cNvSpPr txBox="1"/>
          <p:nvPr/>
        </p:nvSpPr>
        <p:spPr>
          <a:xfrm>
            <a:off x="1879600" y="428480"/>
            <a:ext cx="843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Service User Transitions to PDPS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B1A8E0C-CE8F-71D5-A322-30B366439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239138"/>
              </p:ext>
            </p:extLst>
          </p:nvPr>
        </p:nvGraphicFramePr>
        <p:xfrm>
          <a:off x="1294544" y="2486346"/>
          <a:ext cx="9092628" cy="1699098"/>
        </p:xfrm>
        <a:graphic>
          <a:graphicData uri="http://schemas.openxmlformats.org/drawingml/2006/table">
            <a:tbl>
              <a:tblPr/>
              <a:tblGrid>
                <a:gridCol w="3030876">
                  <a:extLst>
                    <a:ext uri="{9D8B030D-6E8A-4147-A177-3AD203B41FA5}">
                      <a16:colId xmlns:a16="http://schemas.microsoft.com/office/drawing/2014/main" val="649119716"/>
                    </a:ext>
                  </a:extLst>
                </a:gridCol>
                <a:gridCol w="3030876">
                  <a:extLst>
                    <a:ext uri="{9D8B030D-6E8A-4147-A177-3AD203B41FA5}">
                      <a16:colId xmlns:a16="http://schemas.microsoft.com/office/drawing/2014/main" val="3683203161"/>
                    </a:ext>
                  </a:extLst>
                </a:gridCol>
                <a:gridCol w="3030876">
                  <a:extLst>
                    <a:ext uri="{9D8B030D-6E8A-4147-A177-3AD203B41FA5}">
                      <a16:colId xmlns:a16="http://schemas.microsoft.com/office/drawing/2014/main" val="4261816865"/>
                    </a:ext>
                  </a:extLst>
                </a:gridCol>
              </a:tblGrid>
              <a:tr h="8495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CENTRAL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713369"/>
                  </a:ext>
                </a:extLst>
              </a:tr>
              <a:tr h="8495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521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210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rioritie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C68AB"/>
      </a:accent1>
      <a:accent2>
        <a:srgbClr val="794983"/>
      </a:accent2>
      <a:accent3>
        <a:srgbClr val="5E873A"/>
      </a:accent3>
      <a:accent4>
        <a:srgbClr val="C96B30"/>
      </a:accent4>
      <a:accent5>
        <a:srgbClr val="FEFFFF"/>
      </a:accent5>
      <a:accent6>
        <a:srgbClr val="FEFFFF"/>
      </a:accent6>
      <a:hlink>
        <a:srgbClr val="0563C1"/>
      </a:hlink>
      <a:folHlink>
        <a:srgbClr val="954F7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6271</TotalTime>
  <Words>1283</Words>
  <Application>Microsoft Office PowerPoint</Application>
  <PresentationFormat>Widescreen</PresentationFormat>
  <Paragraphs>229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Homecare Jan 2024</vt:lpstr>
      <vt:lpstr>Total Referrals over Time</vt:lpstr>
      <vt:lpstr> New People in December </vt:lpstr>
      <vt:lpstr> Numbers of Providers across Districts (All Categories) </vt:lpstr>
      <vt:lpstr> </vt:lpstr>
      <vt:lpstr> </vt:lpstr>
      <vt:lpstr> </vt:lpstr>
    </vt:vector>
  </TitlesOfParts>
  <Company>Lancashire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homecare</dc:title>
  <dc:creator>Livermore, Adam</dc:creator>
  <cp:lastModifiedBy>Blackburn, Jon</cp:lastModifiedBy>
  <cp:revision>15</cp:revision>
  <dcterms:created xsi:type="dcterms:W3CDTF">2023-01-06T09:22:03Z</dcterms:created>
  <dcterms:modified xsi:type="dcterms:W3CDTF">2024-01-23T12:31:05Z</dcterms:modified>
</cp:coreProperties>
</file>