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7" r:id="rId5"/>
    <p:sldMasterId id="2147483763" r:id="rId6"/>
    <p:sldMasterId id="2147483801" r:id="rId7"/>
    <p:sldMasterId id="2147483806" r:id="rId8"/>
    <p:sldMasterId id="2147483818" r:id="rId9"/>
  </p:sldMasterIdLst>
  <p:notesMasterIdLst>
    <p:notesMasterId r:id="rId35"/>
  </p:notesMasterIdLst>
  <p:handoutMasterIdLst>
    <p:handoutMasterId r:id="rId36"/>
  </p:handoutMasterIdLst>
  <p:sldIdLst>
    <p:sldId id="257" r:id="rId10"/>
    <p:sldId id="358" r:id="rId11"/>
    <p:sldId id="353" r:id="rId12"/>
    <p:sldId id="327" r:id="rId13"/>
    <p:sldId id="285" r:id="rId14"/>
    <p:sldId id="351" r:id="rId15"/>
    <p:sldId id="359" r:id="rId16"/>
    <p:sldId id="339" r:id="rId17"/>
    <p:sldId id="340" r:id="rId18"/>
    <p:sldId id="341" r:id="rId19"/>
    <p:sldId id="325" r:id="rId20"/>
    <p:sldId id="352" r:id="rId21"/>
    <p:sldId id="345" r:id="rId22"/>
    <p:sldId id="344" r:id="rId23"/>
    <p:sldId id="346" r:id="rId24"/>
    <p:sldId id="350" r:id="rId25"/>
    <p:sldId id="328" r:id="rId26"/>
    <p:sldId id="329" r:id="rId27"/>
    <p:sldId id="332" r:id="rId28"/>
    <p:sldId id="316" r:id="rId29"/>
    <p:sldId id="336" r:id="rId30"/>
    <p:sldId id="335" r:id="rId31"/>
    <p:sldId id="326" r:id="rId32"/>
    <p:sldId id="337" r:id="rId33"/>
    <p:sldId id="357"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0">
          <p15:clr>
            <a:srgbClr val="A4A3A4"/>
          </p15:clr>
        </p15:guide>
        <p15:guide id="2" pos="483">
          <p15:clr>
            <a:srgbClr val="A4A3A4"/>
          </p15:clr>
        </p15:guide>
        <p15:guide id="3" pos="53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Hedges" initials="C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E37222"/>
    <a:srgbClr val="A1006B"/>
    <a:srgbClr val="008B95"/>
    <a:srgbClr val="BA0C0C"/>
    <a:srgbClr val="3B0083"/>
    <a:srgbClr val="FFB81C"/>
    <a:srgbClr val="91BE3E"/>
    <a:srgbClr val="BA9F88"/>
    <a:srgbClr val="8065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A419C-019C-42E4-8492-D1C8C21DBA8D}" v="9" dt="2023-10-16T11:20:40.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8" autoAdjust="0"/>
    <p:restoredTop sz="77656" autoAdjust="0"/>
  </p:normalViewPr>
  <p:slideViewPr>
    <p:cSldViewPr snapToGrid="0">
      <p:cViewPr varScale="1">
        <p:scale>
          <a:sx n="52" d="100"/>
          <a:sy n="52" d="100"/>
        </p:scale>
        <p:origin x="1580" y="40"/>
      </p:cViewPr>
      <p:guideLst>
        <p:guide orient="horz" pos="960"/>
        <p:guide pos="483"/>
        <p:guide pos="53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Errington" userId="fb94a5db-b8be-4de8-9036-5f9bc68d281e" providerId="ADAL" clId="{045A419C-019C-42E4-8492-D1C8C21DBA8D}"/>
    <pc:docChg chg="undo custSel addSld delSld modSld sldOrd">
      <pc:chgData name="Matthew Errington" userId="fb94a5db-b8be-4de8-9036-5f9bc68d281e" providerId="ADAL" clId="{045A419C-019C-42E4-8492-D1C8C21DBA8D}" dt="2023-10-18T12:44:58.048" v="1588" actId="20577"/>
      <pc:docMkLst>
        <pc:docMk/>
      </pc:docMkLst>
      <pc:sldChg chg="del">
        <pc:chgData name="Matthew Errington" userId="fb94a5db-b8be-4de8-9036-5f9bc68d281e" providerId="ADAL" clId="{045A419C-019C-42E4-8492-D1C8C21DBA8D}" dt="2023-10-16T11:05:33.860" v="504" actId="47"/>
        <pc:sldMkLst>
          <pc:docMk/>
          <pc:sldMk cId="383781957" sldId="269"/>
        </pc:sldMkLst>
      </pc:sldChg>
      <pc:sldChg chg="modSp mod">
        <pc:chgData name="Matthew Errington" userId="fb94a5db-b8be-4de8-9036-5f9bc68d281e" providerId="ADAL" clId="{045A419C-019C-42E4-8492-D1C8C21DBA8D}" dt="2023-10-16T10:58:36.762" v="38" actId="20577"/>
        <pc:sldMkLst>
          <pc:docMk/>
          <pc:sldMk cId="3293650124" sldId="285"/>
        </pc:sldMkLst>
        <pc:graphicFrameChg chg="modGraphic">
          <ac:chgData name="Matthew Errington" userId="fb94a5db-b8be-4de8-9036-5f9bc68d281e" providerId="ADAL" clId="{045A419C-019C-42E4-8492-D1C8C21DBA8D}" dt="2023-10-16T10:58:36.762" v="38" actId="20577"/>
          <ac:graphicFrameMkLst>
            <pc:docMk/>
            <pc:sldMk cId="3293650124" sldId="285"/>
            <ac:graphicFrameMk id="3" creationId="{F81D8CA1-F707-D888-9980-6197E0B6C795}"/>
          </ac:graphicFrameMkLst>
        </pc:graphicFrameChg>
      </pc:sldChg>
      <pc:sldChg chg="modSp add del mod">
        <pc:chgData name="Matthew Errington" userId="fb94a5db-b8be-4de8-9036-5f9bc68d281e" providerId="ADAL" clId="{045A419C-019C-42E4-8492-D1C8C21DBA8D}" dt="2023-10-16T11:11:11.418" v="936" actId="1076"/>
        <pc:sldMkLst>
          <pc:docMk/>
          <pc:sldMk cId="1746385767" sldId="325"/>
        </pc:sldMkLst>
        <pc:spChg chg="mod">
          <ac:chgData name="Matthew Errington" userId="fb94a5db-b8be-4de8-9036-5f9bc68d281e" providerId="ADAL" clId="{045A419C-019C-42E4-8492-D1C8C21DBA8D}" dt="2023-10-16T11:11:11.418" v="936" actId="1076"/>
          <ac:spMkLst>
            <pc:docMk/>
            <pc:sldMk cId="1746385767" sldId="325"/>
            <ac:spMk id="3" creationId="{DDD70969-0CFB-4023-B704-8D64919B876C}"/>
          </ac:spMkLst>
        </pc:spChg>
      </pc:sldChg>
      <pc:sldChg chg="addSp delSp modSp del mod">
        <pc:chgData name="Matthew Errington" userId="fb94a5db-b8be-4de8-9036-5f9bc68d281e" providerId="ADAL" clId="{045A419C-019C-42E4-8492-D1C8C21DBA8D}" dt="2023-10-18T10:08:19.932" v="1127" actId="47"/>
        <pc:sldMkLst>
          <pc:docMk/>
          <pc:sldMk cId="2770228519" sldId="338"/>
        </pc:sldMkLst>
        <pc:picChg chg="add mod modCrop">
          <ac:chgData name="Matthew Errington" userId="fb94a5db-b8be-4de8-9036-5f9bc68d281e" providerId="ADAL" clId="{045A419C-019C-42E4-8492-D1C8C21DBA8D}" dt="2023-10-16T10:57:19.455" v="7" actId="1076"/>
          <ac:picMkLst>
            <pc:docMk/>
            <pc:sldMk cId="2770228519" sldId="338"/>
            <ac:picMk id="3" creationId="{428B6092-9C1E-58C1-36BF-93D6E768B4A7}"/>
          </ac:picMkLst>
        </pc:picChg>
        <pc:picChg chg="del">
          <ac:chgData name="Matthew Errington" userId="fb94a5db-b8be-4de8-9036-5f9bc68d281e" providerId="ADAL" clId="{045A419C-019C-42E4-8492-D1C8C21DBA8D}" dt="2023-10-16T10:57:00.330" v="0" actId="478"/>
          <ac:picMkLst>
            <pc:docMk/>
            <pc:sldMk cId="2770228519" sldId="338"/>
            <ac:picMk id="4" creationId="{30BB2804-2FFB-986A-C137-544B11C49E86}"/>
          </ac:picMkLst>
        </pc:picChg>
      </pc:sldChg>
      <pc:sldChg chg="ord">
        <pc:chgData name="Matthew Errington" userId="fb94a5db-b8be-4de8-9036-5f9bc68d281e" providerId="ADAL" clId="{045A419C-019C-42E4-8492-D1C8C21DBA8D}" dt="2023-10-18T10:08:00.781" v="1122"/>
        <pc:sldMkLst>
          <pc:docMk/>
          <pc:sldMk cId="342126800" sldId="339"/>
        </pc:sldMkLst>
      </pc:sldChg>
      <pc:sldChg chg="addSp delSp modSp mod ord">
        <pc:chgData name="Matthew Errington" userId="fb94a5db-b8be-4de8-9036-5f9bc68d281e" providerId="ADAL" clId="{045A419C-019C-42E4-8492-D1C8C21DBA8D}" dt="2023-10-18T10:08:02.415" v="1124"/>
        <pc:sldMkLst>
          <pc:docMk/>
          <pc:sldMk cId="1350589436" sldId="340"/>
        </pc:sldMkLst>
        <pc:spChg chg="mod">
          <ac:chgData name="Matthew Errington" userId="fb94a5db-b8be-4de8-9036-5f9bc68d281e" providerId="ADAL" clId="{045A419C-019C-42E4-8492-D1C8C21DBA8D}" dt="2023-10-16T11:11:22.869" v="946" actId="20577"/>
          <ac:spMkLst>
            <pc:docMk/>
            <pc:sldMk cId="1350589436" sldId="340"/>
            <ac:spMk id="4" creationId="{378A0F74-12FD-F02B-E19D-698648FEB953}"/>
          </ac:spMkLst>
        </pc:spChg>
        <pc:spChg chg="add del">
          <ac:chgData name="Matthew Errington" userId="fb94a5db-b8be-4de8-9036-5f9bc68d281e" providerId="ADAL" clId="{045A419C-019C-42E4-8492-D1C8C21DBA8D}" dt="2023-10-16T11:11:54.482" v="949" actId="478"/>
          <ac:spMkLst>
            <pc:docMk/>
            <pc:sldMk cId="1350589436" sldId="340"/>
            <ac:spMk id="6" creationId="{530026A7-E82F-D34D-B934-16D32946F5E2}"/>
          </ac:spMkLst>
        </pc:spChg>
        <pc:graphicFrameChg chg="del">
          <ac:chgData name="Matthew Errington" userId="fb94a5db-b8be-4de8-9036-5f9bc68d281e" providerId="ADAL" clId="{045A419C-019C-42E4-8492-D1C8C21DBA8D}" dt="2023-10-16T11:11:26.905" v="947" actId="478"/>
          <ac:graphicFrameMkLst>
            <pc:docMk/>
            <pc:sldMk cId="1350589436" sldId="340"/>
            <ac:graphicFrameMk id="5" creationId="{3489CD99-74F7-BAEE-431F-47697FCA2D14}"/>
          </ac:graphicFrameMkLst>
        </pc:graphicFrameChg>
        <pc:graphicFrameChg chg="add mod modGraphic">
          <ac:chgData name="Matthew Errington" userId="fb94a5db-b8be-4de8-9036-5f9bc68d281e" providerId="ADAL" clId="{045A419C-019C-42E4-8492-D1C8C21DBA8D}" dt="2023-10-16T11:13:04.619" v="958" actId="113"/>
          <ac:graphicFrameMkLst>
            <pc:docMk/>
            <pc:sldMk cId="1350589436" sldId="340"/>
            <ac:graphicFrameMk id="7" creationId="{C70515EE-5E6F-1476-A13D-7F36A8B48A79}"/>
          </ac:graphicFrameMkLst>
        </pc:graphicFrameChg>
      </pc:sldChg>
      <pc:sldChg chg="ord">
        <pc:chgData name="Matthew Errington" userId="fb94a5db-b8be-4de8-9036-5f9bc68d281e" providerId="ADAL" clId="{045A419C-019C-42E4-8492-D1C8C21DBA8D}" dt="2023-10-18T10:08:05.836" v="1126"/>
        <pc:sldMkLst>
          <pc:docMk/>
          <pc:sldMk cId="3847038663" sldId="341"/>
        </pc:sldMkLst>
      </pc:sldChg>
      <pc:sldChg chg="del">
        <pc:chgData name="Matthew Errington" userId="fb94a5db-b8be-4de8-9036-5f9bc68d281e" providerId="ADAL" clId="{045A419C-019C-42E4-8492-D1C8C21DBA8D}" dt="2023-10-16T11:13:14.012" v="959" actId="47"/>
        <pc:sldMkLst>
          <pc:docMk/>
          <pc:sldMk cId="3812626193" sldId="342"/>
        </pc:sldMkLst>
      </pc:sldChg>
      <pc:sldChg chg="del">
        <pc:chgData name="Matthew Errington" userId="fb94a5db-b8be-4de8-9036-5f9bc68d281e" providerId="ADAL" clId="{045A419C-019C-42E4-8492-D1C8C21DBA8D}" dt="2023-10-16T11:13:14.659" v="960" actId="47"/>
        <pc:sldMkLst>
          <pc:docMk/>
          <pc:sldMk cId="2689431356" sldId="343"/>
        </pc:sldMkLst>
      </pc:sldChg>
      <pc:sldChg chg="modSp mod">
        <pc:chgData name="Matthew Errington" userId="fb94a5db-b8be-4de8-9036-5f9bc68d281e" providerId="ADAL" clId="{045A419C-019C-42E4-8492-D1C8C21DBA8D}" dt="2023-10-16T11:16:23.919" v="1043" actId="115"/>
        <pc:sldMkLst>
          <pc:docMk/>
          <pc:sldMk cId="621241063" sldId="344"/>
        </pc:sldMkLst>
        <pc:spChg chg="mod">
          <ac:chgData name="Matthew Errington" userId="fb94a5db-b8be-4de8-9036-5f9bc68d281e" providerId="ADAL" clId="{045A419C-019C-42E4-8492-D1C8C21DBA8D}" dt="2023-10-16T11:16:23.919" v="1043" actId="115"/>
          <ac:spMkLst>
            <pc:docMk/>
            <pc:sldMk cId="621241063" sldId="344"/>
            <ac:spMk id="3" creationId="{C0A68111-46A7-D605-B6B1-51C22743B16F}"/>
          </ac:spMkLst>
        </pc:spChg>
      </pc:sldChg>
      <pc:sldChg chg="modSp mod">
        <pc:chgData name="Matthew Errington" userId="fb94a5db-b8be-4de8-9036-5f9bc68d281e" providerId="ADAL" clId="{045A419C-019C-42E4-8492-D1C8C21DBA8D}" dt="2023-10-16T11:15:34.673" v="1006" actId="20577"/>
        <pc:sldMkLst>
          <pc:docMk/>
          <pc:sldMk cId="2889520398" sldId="345"/>
        </pc:sldMkLst>
        <pc:spChg chg="mod">
          <ac:chgData name="Matthew Errington" userId="fb94a5db-b8be-4de8-9036-5f9bc68d281e" providerId="ADAL" clId="{045A419C-019C-42E4-8492-D1C8C21DBA8D}" dt="2023-10-16T11:15:34.673" v="1006" actId="20577"/>
          <ac:spMkLst>
            <pc:docMk/>
            <pc:sldMk cId="2889520398" sldId="345"/>
            <ac:spMk id="3" creationId="{C0A68111-46A7-D605-B6B1-51C22743B16F}"/>
          </ac:spMkLst>
        </pc:spChg>
      </pc:sldChg>
      <pc:sldChg chg="addSp delSp modSp mod">
        <pc:chgData name="Matthew Errington" userId="fb94a5db-b8be-4de8-9036-5f9bc68d281e" providerId="ADAL" clId="{045A419C-019C-42E4-8492-D1C8C21DBA8D}" dt="2023-10-16T11:21:04.935" v="1120" actId="20577"/>
        <pc:sldMkLst>
          <pc:docMk/>
          <pc:sldMk cId="4145372723" sldId="346"/>
        </pc:sldMkLst>
        <pc:spChg chg="mod">
          <ac:chgData name="Matthew Errington" userId="fb94a5db-b8be-4de8-9036-5f9bc68d281e" providerId="ADAL" clId="{045A419C-019C-42E4-8492-D1C8C21DBA8D}" dt="2023-10-16T11:16:52.213" v="1074" actId="20577"/>
          <ac:spMkLst>
            <pc:docMk/>
            <pc:sldMk cId="4145372723" sldId="346"/>
            <ac:spMk id="2" creationId="{00000000-0000-0000-0000-000000000000}"/>
          </ac:spMkLst>
        </pc:spChg>
        <pc:spChg chg="del">
          <ac:chgData name="Matthew Errington" userId="fb94a5db-b8be-4de8-9036-5f9bc68d281e" providerId="ADAL" clId="{045A419C-019C-42E4-8492-D1C8C21DBA8D}" dt="2023-10-16T11:16:55.017" v="1075" actId="478"/>
          <ac:spMkLst>
            <pc:docMk/>
            <pc:sldMk cId="4145372723" sldId="346"/>
            <ac:spMk id="3" creationId="{C0A68111-46A7-D605-B6B1-51C22743B16F}"/>
          </ac:spMkLst>
        </pc:spChg>
        <pc:spChg chg="add mod">
          <ac:chgData name="Matthew Errington" userId="fb94a5db-b8be-4de8-9036-5f9bc68d281e" providerId="ADAL" clId="{045A419C-019C-42E4-8492-D1C8C21DBA8D}" dt="2023-10-16T11:21:04.935" v="1120" actId="20577"/>
          <ac:spMkLst>
            <pc:docMk/>
            <pc:sldMk cId="4145372723" sldId="346"/>
            <ac:spMk id="5" creationId="{221DC3DD-BA1B-0E75-A2C6-1E0977373289}"/>
          </ac:spMkLst>
        </pc:spChg>
      </pc:sldChg>
      <pc:sldChg chg="del">
        <pc:chgData name="Matthew Errington" userId="fb94a5db-b8be-4de8-9036-5f9bc68d281e" providerId="ADAL" clId="{045A419C-019C-42E4-8492-D1C8C21DBA8D}" dt="2023-10-16T11:16:33.207" v="1044" actId="47"/>
        <pc:sldMkLst>
          <pc:docMk/>
          <pc:sldMk cId="3860606553" sldId="347"/>
        </pc:sldMkLst>
      </pc:sldChg>
      <pc:sldChg chg="del">
        <pc:chgData name="Matthew Errington" userId="fb94a5db-b8be-4de8-9036-5f9bc68d281e" providerId="ADAL" clId="{045A419C-019C-42E4-8492-D1C8C21DBA8D}" dt="2023-10-16T11:16:33.810" v="1045" actId="47"/>
        <pc:sldMkLst>
          <pc:docMk/>
          <pc:sldMk cId="3982925909" sldId="348"/>
        </pc:sldMkLst>
      </pc:sldChg>
      <pc:sldChg chg="del">
        <pc:chgData name="Matthew Errington" userId="fb94a5db-b8be-4de8-9036-5f9bc68d281e" providerId="ADAL" clId="{045A419C-019C-42E4-8492-D1C8C21DBA8D}" dt="2023-10-16T11:16:36.598" v="1046" actId="47"/>
        <pc:sldMkLst>
          <pc:docMk/>
          <pc:sldMk cId="1826221524" sldId="349"/>
        </pc:sldMkLst>
      </pc:sldChg>
      <pc:sldChg chg="modSp mod">
        <pc:chgData name="Matthew Errington" userId="fb94a5db-b8be-4de8-9036-5f9bc68d281e" providerId="ADAL" clId="{045A419C-019C-42E4-8492-D1C8C21DBA8D}" dt="2023-10-18T12:44:58.048" v="1588" actId="20577"/>
        <pc:sldMkLst>
          <pc:docMk/>
          <pc:sldMk cId="391817668" sldId="351"/>
        </pc:sldMkLst>
        <pc:spChg chg="mod">
          <ac:chgData name="Matthew Errington" userId="fb94a5db-b8be-4de8-9036-5f9bc68d281e" providerId="ADAL" clId="{045A419C-019C-42E4-8492-D1C8C21DBA8D}" dt="2023-10-18T12:44:58.048" v="1588" actId="20577"/>
          <ac:spMkLst>
            <pc:docMk/>
            <pc:sldMk cId="391817668" sldId="351"/>
            <ac:spMk id="3" creationId="{82064F70-FE46-E779-3864-111F5485F2BF}"/>
          </ac:spMkLst>
        </pc:spChg>
      </pc:sldChg>
      <pc:sldChg chg="addSp delSp modSp mod">
        <pc:chgData name="Matthew Errington" userId="fb94a5db-b8be-4de8-9036-5f9bc68d281e" providerId="ADAL" clId="{045A419C-019C-42E4-8492-D1C8C21DBA8D}" dt="2023-10-16T11:14:12.709" v="970" actId="1076"/>
        <pc:sldMkLst>
          <pc:docMk/>
          <pc:sldMk cId="3097015956" sldId="352"/>
        </pc:sldMkLst>
        <pc:picChg chg="del">
          <ac:chgData name="Matthew Errington" userId="fb94a5db-b8be-4de8-9036-5f9bc68d281e" providerId="ADAL" clId="{045A419C-019C-42E4-8492-D1C8C21DBA8D}" dt="2023-10-16T11:13:18.515" v="961" actId="478"/>
          <ac:picMkLst>
            <pc:docMk/>
            <pc:sldMk cId="3097015956" sldId="352"/>
            <ac:picMk id="3" creationId="{497C801F-DA2A-1466-AACE-D601F980EE0A}"/>
          </ac:picMkLst>
        </pc:picChg>
        <pc:picChg chg="add mod modCrop">
          <ac:chgData name="Matthew Errington" userId="fb94a5db-b8be-4de8-9036-5f9bc68d281e" providerId="ADAL" clId="{045A419C-019C-42E4-8492-D1C8C21DBA8D}" dt="2023-10-16T11:14:12.709" v="970" actId="1076"/>
          <ac:picMkLst>
            <pc:docMk/>
            <pc:sldMk cId="3097015956" sldId="352"/>
            <ac:picMk id="4" creationId="{F90416C9-69D3-A7B4-13AE-EE3F9132AD73}"/>
          </ac:picMkLst>
        </pc:picChg>
      </pc:sldChg>
      <pc:sldChg chg="modSp mod">
        <pc:chgData name="Matthew Errington" userId="fb94a5db-b8be-4de8-9036-5f9bc68d281e" providerId="ADAL" clId="{045A419C-019C-42E4-8492-D1C8C21DBA8D}" dt="2023-10-16T11:03:38.533" v="503" actId="20577"/>
        <pc:sldMkLst>
          <pc:docMk/>
          <pc:sldMk cId="1106129159" sldId="353"/>
        </pc:sldMkLst>
        <pc:spChg chg="mod">
          <ac:chgData name="Matthew Errington" userId="fb94a5db-b8be-4de8-9036-5f9bc68d281e" providerId="ADAL" clId="{045A419C-019C-42E4-8492-D1C8C21DBA8D}" dt="2023-10-16T11:03:21.904" v="464" actId="20577"/>
          <ac:spMkLst>
            <pc:docMk/>
            <pc:sldMk cId="1106129159" sldId="353"/>
            <ac:spMk id="2" creationId="{00000000-0000-0000-0000-000000000000}"/>
          </ac:spMkLst>
        </pc:spChg>
        <pc:spChg chg="mod">
          <ac:chgData name="Matthew Errington" userId="fb94a5db-b8be-4de8-9036-5f9bc68d281e" providerId="ADAL" clId="{045A419C-019C-42E4-8492-D1C8C21DBA8D}" dt="2023-10-16T11:03:38.533" v="503" actId="20577"/>
          <ac:spMkLst>
            <pc:docMk/>
            <pc:sldMk cId="1106129159" sldId="353"/>
            <ac:spMk id="3" creationId="{00000000-0000-0000-0000-000000000000}"/>
          </ac:spMkLst>
        </pc:spChg>
      </pc:sldChg>
      <pc:sldChg chg="del">
        <pc:chgData name="Matthew Errington" userId="fb94a5db-b8be-4de8-9036-5f9bc68d281e" providerId="ADAL" clId="{045A419C-019C-42E4-8492-D1C8C21DBA8D}" dt="2023-10-16T10:59:31.146" v="39" actId="47"/>
        <pc:sldMkLst>
          <pc:docMk/>
          <pc:sldMk cId="95992585" sldId="355"/>
        </pc:sldMkLst>
      </pc:sldChg>
      <pc:sldChg chg="modSp mod">
        <pc:chgData name="Matthew Errington" userId="fb94a5db-b8be-4de8-9036-5f9bc68d281e" providerId="ADAL" clId="{045A419C-019C-42E4-8492-D1C8C21DBA8D}" dt="2023-10-16T10:59:41.125" v="42" actId="1076"/>
        <pc:sldMkLst>
          <pc:docMk/>
          <pc:sldMk cId="95992585" sldId="358"/>
        </pc:sldMkLst>
        <pc:picChg chg="mod">
          <ac:chgData name="Matthew Errington" userId="fb94a5db-b8be-4de8-9036-5f9bc68d281e" providerId="ADAL" clId="{045A419C-019C-42E4-8492-D1C8C21DBA8D}" dt="2023-10-16T10:59:41.125" v="42" actId="1076"/>
          <ac:picMkLst>
            <pc:docMk/>
            <pc:sldMk cId="95992585" sldId="358"/>
            <ac:picMk id="2" creationId="{07C4FE80-613A-4FEF-B41A-1CFFBD9A50C4}"/>
          </ac:picMkLst>
        </pc:picChg>
      </pc:sldChg>
      <pc:sldChg chg="add">
        <pc:chgData name="Matthew Errington" userId="fb94a5db-b8be-4de8-9036-5f9bc68d281e" providerId="ADAL" clId="{045A419C-019C-42E4-8492-D1C8C21DBA8D}" dt="2023-10-18T12:43:08.647" v="1128" actId="2890"/>
        <pc:sldMkLst>
          <pc:docMk/>
          <pc:sldMk cId="946857952" sldId="359"/>
        </pc:sldMkLst>
      </pc:sldChg>
      <pc:sldMasterChg chg="delSldLayout">
        <pc:chgData name="Matthew Errington" userId="fb94a5db-b8be-4de8-9036-5f9bc68d281e" providerId="ADAL" clId="{045A419C-019C-42E4-8492-D1C8C21DBA8D}" dt="2023-10-16T10:59:31.146" v="39" actId="47"/>
        <pc:sldMasterMkLst>
          <pc:docMk/>
          <pc:sldMasterMk cId="1312090196" sldId="2147483763"/>
        </pc:sldMasterMkLst>
        <pc:sldLayoutChg chg="del">
          <pc:chgData name="Matthew Errington" userId="fb94a5db-b8be-4de8-9036-5f9bc68d281e" providerId="ADAL" clId="{045A419C-019C-42E4-8492-D1C8C21DBA8D}" dt="2023-10-16T10:59:31.146" v="39" actId="47"/>
          <pc:sldLayoutMkLst>
            <pc:docMk/>
            <pc:sldMasterMk cId="1312090196" sldId="2147483763"/>
            <pc:sldLayoutMk cId="2083324298" sldId="214748381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032F12-66CC-43C0-B319-BCA819F9F6B7}" type="datetimeFigureOut">
              <a:rPr lang="en-GB" smtClean="0"/>
              <a:t>18/10/2023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741C0-F0C0-4199-B20F-35838C899F73}" type="slidenum">
              <a:rPr lang="en-GB" smtClean="0"/>
              <a:t>‹#›</a:t>
            </a:fld>
            <a:endParaRPr lang="en-GB"/>
          </a:p>
        </p:txBody>
      </p:sp>
    </p:spTree>
    <p:extLst>
      <p:ext uri="{BB962C8B-B14F-4D97-AF65-F5344CB8AC3E}">
        <p14:creationId xmlns:p14="http://schemas.microsoft.com/office/powerpoint/2010/main" val="88627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53CBFB-F949-4EC4-B649-A917C1FFABEA}" type="datetimeFigureOut">
              <a:rPr lang="en-GB" smtClean="0"/>
              <a:t>18/10/2023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DC808-C6D0-4AD0-8CC2-D1ADB7705CD4}" type="slidenum">
              <a:rPr lang="en-GB" smtClean="0"/>
              <a:t>‹#›</a:t>
            </a:fld>
            <a:endParaRPr lang="en-GB"/>
          </a:p>
        </p:txBody>
      </p:sp>
    </p:spTree>
    <p:extLst>
      <p:ext uri="{BB962C8B-B14F-4D97-AF65-F5344CB8AC3E}">
        <p14:creationId xmlns:p14="http://schemas.microsoft.com/office/powerpoint/2010/main" val="336375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fld id="{D31DC808-C6D0-4AD0-8CC2-D1ADB7705CD4}" type="slidenum">
              <a:rPr lang="en-GB" smtClean="0"/>
              <a:t>3</a:t>
            </a:fld>
            <a:endParaRPr lang="en-GB"/>
          </a:p>
        </p:txBody>
      </p:sp>
    </p:spTree>
    <p:extLst>
      <p:ext uri="{BB962C8B-B14F-4D97-AF65-F5344CB8AC3E}">
        <p14:creationId xmlns:p14="http://schemas.microsoft.com/office/powerpoint/2010/main" val="2717616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32871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6387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41747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275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70088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fld id="{D31DC808-C6D0-4AD0-8CC2-D1ADB7705CD4}" type="slidenum">
              <a:rPr lang="en-GB" smtClean="0"/>
              <a:t>17</a:t>
            </a:fld>
            <a:endParaRPr lang="en-GB"/>
          </a:p>
        </p:txBody>
      </p:sp>
    </p:spTree>
    <p:extLst>
      <p:ext uri="{BB962C8B-B14F-4D97-AF65-F5344CB8AC3E}">
        <p14:creationId xmlns:p14="http://schemas.microsoft.com/office/powerpoint/2010/main" val="69617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fld id="{D31DC808-C6D0-4AD0-8CC2-D1ADB7705CD4}" type="slidenum">
              <a:rPr lang="en-GB" smtClean="0"/>
              <a:t>18</a:t>
            </a:fld>
            <a:endParaRPr lang="en-GB"/>
          </a:p>
        </p:txBody>
      </p:sp>
    </p:spTree>
    <p:extLst>
      <p:ext uri="{BB962C8B-B14F-4D97-AF65-F5344CB8AC3E}">
        <p14:creationId xmlns:p14="http://schemas.microsoft.com/office/powerpoint/2010/main" val="1739783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6548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resource</a:t>
            </a:r>
            <a:r>
              <a:rPr lang="en-GB" baseline="0" dirty="0"/>
              <a:t> to highlight progression and development  - </a:t>
            </a:r>
            <a:r>
              <a:rPr lang="en-GB" b="1" baseline="0" dirty="0"/>
              <a:t>Out June 2019 </a:t>
            </a:r>
          </a:p>
          <a:p>
            <a:r>
              <a:rPr lang="en-GB" baseline="0" dirty="0"/>
              <a:t>Highlights the new licences for endorsed providers </a:t>
            </a:r>
          </a:p>
          <a:p>
            <a:r>
              <a:rPr lang="en-GB" sz="1200" b="1" kern="1200" dirty="0">
                <a:solidFill>
                  <a:schemeClr val="tx1"/>
                </a:solidFill>
                <a:effectLst/>
                <a:latin typeface="+mn-lt"/>
                <a:ea typeface="+mn-ea"/>
                <a:cs typeface="+mn-cs"/>
              </a:rPr>
              <a:t>Well-Led</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 Well-led Programme is aimed at Registered managers and other operational managers currently working in adult social care settings who want to develop their leadership skills and knowledge. </a:t>
            </a:r>
          </a:p>
          <a:p>
            <a:pPr lvl="0"/>
            <a:r>
              <a:rPr lang="en-GB" sz="1200" kern="1200" dirty="0">
                <a:solidFill>
                  <a:schemeClr val="tx1"/>
                </a:solidFill>
                <a:effectLst/>
                <a:latin typeface="+mn-lt"/>
                <a:ea typeface="+mn-ea"/>
                <a:cs typeface="+mn-cs"/>
              </a:rPr>
              <a:t>Previously delivered by Skills for Care, this programme will now be made available as a programme for license for our endorsed learning providers from October 2019. We continue to deliver DHSC and BD programmes that are already on our books, but all new requests will be referred to those endorsed providers who hold the licence.  Workforce Development Fund (WDF) will be available for employers to claim up to £500 per learner.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CPD for RMs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We are developing three CPD modules to support registered managers. These programme are being developed with registered managers and leading learning providers. They will be launched in October 2019.  The 3 CPD modules are; Registered manager CPD: Performance management, Registered manager CPD: Managing yourself, Registered manager CPD: Culture</a:t>
            </a:r>
          </a:p>
          <a:p>
            <a:pPr lvl="0"/>
            <a:r>
              <a:rPr lang="en-GB" sz="1200" kern="1200" dirty="0">
                <a:solidFill>
                  <a:schemeClr val="tx1"/>
                </a:solidFill>
                <a:effectLst/>
                <a:latin typeface="+mn-lt"/>
                <a:ea typeface="+mn-ea"/>
                <a:cs typeface="+mn-cs"/>
              </a:rPr>
              <a:t>WDF will be available for employers to claim up to £125 per learner. </a:t>
            </a:r>
          </a:p>
          <a:p>
            <a:r>
              <a:rPr lang="en-GB" sz="1200" b="1" kern="1200" dirty="0">
                <a:solidFill>
                  <a:schemeClr val="tx1"/>
                </a:solidFill>
                <a:effectLst/>
                <a:latin typeface="+mn-lt"/>
                <a:ea typeface="+mn-ea"/>
                <a:cs typeface="+mn-cs"/>
              </a:rPr>
              <a:t>Existing programmes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Lead to Succeed – up to £500 per learner available to claim via WDF. This is an increase on last year which was originally £350 per learner. </a:t>
            </a:r>
            <a:endParaRPr lang="en-GB" dirty="0"/>
          </a:p>
        </p:txBody>
      </p:sp>
      <p:sp>
        <p:nvSpPr>
          <p:cNvPr id="4" name="Slide Number Placeholder 3"/>
          <p:cNvSpPr>
            <a:spLocks noGrp="1"/>
          </p:cNvSpPr>
          <p:nvPr>
            <p:ph type="sldNum" sz="quarter" idx="10"/>
          </p:nvPr>
        </p:nvSpPr>
        <p:spPr/>
        <p:txBody>
          <a:bodyPr/>
          <a:lstStyle/>
          <a:p>
            <a:fld id="{D31DC808-C6D0-4AD0-8CC2-D1ADB7705CD4}" type="slidenum">
              <a:rPr lang="en-GB" smtClean="0"/>
              <a:t>20</a:t>
            </a:fld>
            <a:endParaRPr lang="en-GB"/>
          </a:p>
        </p:txBody>
      </p:sp>
    </p:spTree>
    <p:extLst>
      <p:ext uri="{BB962C8B-B14F-4D97-AF65-F5344CB8AC3E}">
        <p14:creationId xmlns:p14="http://schemas.microsoft.com/office/powerpoint/2010/main" val="704789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6392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fld id="{D31DC808-C6D0-4AD0-8CC2-D1ADB7705CD4}" type="slidenum">
              <a:rPr lang="en-GB" smtClean="0"/>
              <a:t>4</a:t>
            </a:fld>
            <a:endParaRPr lang="en-GB"/>
          </a:p>
        </p:txBody>
      </p:sp>
    </p:spTree>
    <p:extLst>
      <p:ext uri="{BB962C8B-B14F-4D97-AF65-F5344CB8AC3E}">
        <p14:creationId xmlns:p14="http://schemas.microsoft.com/office/powerpoint/2010/main" val="2021338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4115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Others TBC including – National Recruitment campaign East Midlands date TBC</a:t>
            </a:r>
          </a:p>
        </p:txBody>
      </p:sp>
      <p:sp>
        <p:nvSpPr>
          <p:cNvPr id="4" name="Slide Number Placeholder 3"/>
          <p:cNvSpPr>
            <a:spLocks noGrp="1"/>
          </p:cNvSpPr>
          <p:nvPr>
            <p:ph type="sldNum" sz="quarter" idx="5"/>
          </p:nvPr>
        </p:nvSpPr>
        <p:spPr/>
        <p:txBody>
          <a:bodyPr/>
          <a:lstStyle/>
          <a:p>
            <a:fld id="{D31DC808-C6D0-4AD0-8CC2-D1ADB7705CD4}" type="slidenum">
              <a:rPr lang="en-GB" smtClean="0"/>
              <a:t>23</a:t>
            </a:fld>
            <a:endParaRPr lang="en-GB"/>
          </a:p>
        </p:txBody>
      </p:sp>
    </p:spTree>
    <p:extLst>
      <p:ext uri="{BB962C8B-B14F-4D97-AF65-F5344CB8AC3E}">
        <p14:creationId xmlns:p14="http://schemas.microsoft.com/office/powerpoint/2010/main" val="264897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https://www.skillsforcare.org.uk/Documents/Learning-and-development/Funding/Workforce-Development-Fund/2019-20/WDF-funded-qualifications-and-learning-programmes-2019-20.pdf</a:t>
            </a:r>
          </a:p>
          <a:p>
            <a:endParaRPr lang="en-GB" dirty="0"/>
          </a:p>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24</a:t>
            </a:fld>
            <a:endParaRPr lang="en-GB"/>
          </a:p>
        </p:txBody>
      </p:sp>
    </p:spTree>
    <p:extLst>
      <p:ext uri="{BB962C8B-B14F-4D97-AF65-F5344CB8AC3E}">
        <p14:creationId xmlns:p14="http://schemas.microsoft.com/office/powerpoint/2010/main" val="4093866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https://www.skillsforcare.org.uk/Documents/Learning-and-development/Funding/Workforce-Development-Fund/2019-20/WDF-funded-qualifications-and-learning-programmes-2019-20.pdf</a:t>
            </a:r>
          </a:p>
          <a:p>
            <a:endParaRPr lang="en-GB" dirty="0"/>
          </a:p>
          <a:p>
            <a:endParaRPr lang="en-GB" dirty="0"/>
          </a:p>
        </p:txBody>
      </p:sp>
      <p:sp>
        <p:nvSpPr>
          <p:cNvPr id="4" name="Slide Number Placeholder 3"/>
          <p:cNvSpPr>
            <a:spLocks noGrp="1"/>
          </p:cNvSpPr>
          <p:nvPr>
            <p:ph type="sldNum" sz="quarter" idx="5"/>
          </p:nvPr>
        </p:nvSpPr>
        <p:spPr/>
        <p:txBody>
          <a:bodyPr/>
          <a:lstStyle/>
          <a:p>
            <a:fld id="{D31DC808-C6D0-4AD0-8CC2-D1ADB7705CD4}" type="slidenum">
              <a:rPr lang="en-GB" smtClean="0"/>
              <a:t>25</a:t>
            </a:fld>
            <a:endParaRPr lang="en-GB"/>
          </a:p>
        </p:txBody>
      </p:sp>
    </p:spTree>
    <p:extLst>
      <p:ext uri="{BB962C8B-B14F-4D97-AF65-F5344CB8AC3E}">
        <p14:creationId xmlns:p14="http://schemas.microsoft.com/office/powerpoint/2010/main" val="217371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Cheshire and Merseyside commissioned work spans 9 local authority areas. </a:t>
            </a:r>
          </a:p>
          <a:p>
            <a:r>
              <a:rPr lang="en-GB" dirty="0"/>
              <a:t>For the purpose of this work, data was taken predominantly from the Skills for Care ASC-WDS system, completion of this isn’t mandated and varies by area.</a:t>
            </a:r>
          </a:p>
          <a:p>
            <a:endParaRPr lang="en-GB" dirty="0"/>
          </a:p>
          <a:p>
            <a:r>
              <a:rPr lang="en-GB" dirty="0"/>
              <a:t>There has been a growth in completion rates since the work was commissioned with an overall % increase of just shy of 3%. This is positive. We have a target to get completion nationally to 55%, so completion is consistent with the national average. However, there are particular areas to target to drive completion, Cheshire East, Cheshire West and Chester, Liverpool. The data is weighted, the more response we have the richer quality the data and the better opportunity we have to give a snapshot in time of an area if commissioned. </a:t>
            </a:r>
          </a:p>
          <a:p>
            <a:endParaRPr lang="en-GB" dirty="0"/>
          </a:p>
          <a:p>
            <a:r>
              <a:rPr lang="en-GB" dirty="0"/>
              <a:t>In advance of completing this work we asked for targeted work to increase completion of ASC-WDS and thus make the data for this piece of work richer in terms of real completion of data vs weighted data, as you can see significant improvements in take up rate, particularly in Knowsley and St Helens – Knowsley support from QA team to drive up improvements has really worked. All areas bar one had increased from initial completion by Jan 23.</a:t>
            </a:r>
          </a:p>
          <a:p>
            <a:endParaRPr lang="en-GB" dirty="0"/>
          </a:p>
          <a:p>
            <a:r>
              <a:rPr lang="en-GB" dirty="0"/>
              <a:t>Also link to WDF and funding for completion of quals which we know, investment in training results in lower turnover rates. </a:t>
            </a:r>
          </a:p>
          <a:p>
            <a:endParaRPr lang="en-GB" dirty="0"/>
          </a:p>
          <a:p>
            <a:r>
              <a:rPr lang="en-GB" dirty="0"/>
              <a:t>Everyone wins if we increase completion. </a:t>
            </a:r>
          </a:p>
          <a:p>
            <a:endParaRPr lang="en-GB" dirty="0"/>
          </a:p>
          <a:p>
            <a:r>
              <a:rPr lang="en-GB" dirty="0"/>
              <a:t>Opportunity to increase promotion in residential settings where completion Is generally lower than other provision types.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56432C-004B-4D03-ADEB-68EEDAE8AC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9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fld id="{D31DC808-C6D0-4AD0-8CC2-D1ADB7705CD4}" type="slidenum">
              <a:rPr lang="en-GB" smtClean="0"/>
              <a:t>6</a:t>
            </a:fld>
            <a:endParaRPr lang="en-GB"/>
          </a:p>
        </p:txBody>
      </p:sp>
    </p:spTree>
    <p:extLst>
      <p:ext uri="{BB962C8B-B14F-4D97-AF65-F5344CB8AC3E}">
        <p14:creationId xmlns:p14="http://schemas.microsoft.com/office/powerpoint/2010/main" val="3855402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fld id="{D31DC808-C6D0-4AD0-8CC2-D1ADB7705CD4}" type="slidenum">
              <a:rPr lang="en-GB" smtClean="0"/>
              <a:t>7</a:t>
            </a:fld>
            <a:endParaRPr lang="en-GB"/>
          </a:p>
        </p:txBody>
      </p:sp>
    </p:spTree>
    <p:extLst>
      <p:ext uri="{BB962C8B-B14F-4D97-AF65-F5344CB8AC3E}">
        <p14:creationId xmlns:p14="http://schemas.microsoft.com/office/powerpoint/2010/main" val="105568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18598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0888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 here about prior background and link worker roles. </a:t>
            </a:r>
          </a:p>
          <a:p>
            <a:endParaRPr lang="en-GB" dirty="0"/>
          </a:p>
          <a:p>
            <a:r>
              <a:rPr lang="en-GB" dirty="0"/>
              <a:t>Specialism in Recruitment and Retention support offer both from prior experience and as a link worker for the organisation in this area. </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1DC808-C6D0-4AD0-8CC2-D1ADB7705CD4}"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2160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Others TBC including – National Recruitment campaign East Midlands date TBC</a:t>
            </a:r>
          </a:p>
        </p:txBody>
      </p:sp>
      <p:sp>
        <p:nvSpPr>
          <p:cNvPr id="4" name="Slide Number Placeholder 3"/>
          <p:cNvSpPr>
            <a:spLocks noGrp="1"/>
          </p:cNvSpPr>
          <p:nvPr>
            <p:ph type="sldNum" sz="quarter" idx="5"/>
          </p:nvPr>
        </p:nvSpPr>
        <p:spPr/>
        <p:txBody>
          <a:bodyPr/>
          <a:lstStyle/>
          <a:p>
            <a:fld id="{D31DC808-C6D0-4AD0-8CC2-D1ADB7705CD4}" type="slidenum">
              <a:rPr lang="en-GB" smtClean="0"/>
              <a:t>11</a:t>
            </a:fld>
            <a:endParaRPr lang="en-GB"/>
          </a:p>
        </p:txBody>
      </p:sp>
    </p:spTree>
    <p:extLst>
      <p:ext uri="{BB962C8B-B14F-4D97-AF65-F5344CB8AC3E}">
        <p14:creationId xmlns:p14="http://schemas.microsoft.com/office/powerpoint/2010/main" val="38796371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62964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74118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05460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400293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5359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631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SA tit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017257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SA content">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E3722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8768" y="0"/>
            <a:ext cx="1415232" cy="2115239"/>
          </a:xfrm>
          <a:prstGeom prst="rect">
            <a:avLst/>
          </a:prstGeom>
        </p:spPr>
      </p:pic>
    </p:spTree>
    <p:extLst>
      <p:ext uri="{BB962C8B-B14F-4D97-AF65-F5344CB8AC3E}">
        <p14:creationId xmlns:p14="http://schemas.microsoft.com/office/powerpoint/2010/main" val="3925020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CA9D-F8FA-5F37-E733-34BCB63460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CE83785-22D5-9E91-4C25-8E0A4B4B6F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1C1F2DE-56F6-07FD-817C-E7FFE3ACD900}"/>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5" name="Footer Placeholder 4">
            <a:extLst>
              <a:ext uri="{FF2B5EF4-FFF2-40B4-BE49-F238E27FC236}">
                <a16:creationId xmlns:a16="http://schemas.microsoft.com/office/drawing/2014/main" id="{2B1CEB9E-B09B-FC3C-4ADC-0461E619A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EFD50-ED54-A0A0-3FD9-4060998B2F0D}"/>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195864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B6A2-FA26-5818-0AFB-0ADE29BA4C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640895-24D8-4691-9B90-8269AAB4A6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E0D220-D4BE-C1BB-9E8C-E399890EB61A}"/>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5" name="Footer Placeholder 4">
            <a:extLst>
              <a:ext uri="{FF2B5EF4-FFF2-40B4-BE49-F238E27FC236}">
                <a16:creationId xmlns:a16="http://schemas.microsoft.com/office/drawing/2014/main" id="{989088C2-D6DC-C6AB-53D2-109FE239B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0C5FC7-CEC8-0E00-7F93-BB7E07743E22}"/>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62898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732F-AC35-C1B7-0AE4-EF28D6F5E5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E1DD6E-0CC9-3B64-5956-0A49DBEED9B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1D302-3288-48C6-63F9-12FA9313226A}"/>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5" name="Footer Placeholder 4">
            <a:extLst>
              <a:ext uri="{FF2B5EF4-FFF2-40B4-BE49-F238E27FC236}">
                <a16:creationId xmlns:a16="http://schemas.microsoft.com/office/drawing/2014/main" id="{5017D643-EF7A-D8F4-9F00-66157E3C9D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C4215D-E12B-A425-EBFD-44F6DFBBBDAD}"/>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570657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252197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C18DA-0E50-D487-135B-5E8D467D67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C89829-3B27-0323-CAA9-BCE6D516D7F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835BB2-D29B-9EEF-3A18-BD7A30EA6F6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E2FA97-1649-9C36-5803-23F288466879}"/>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6" name="Footer Placeholder 5">
            <a:extLst>
              <a:ext uri="{FF2B5EF4-FFF2-40B4-BE49-F238E27FC236}">
                <a16:creationId xmlns:a16="http://schemas.microsoft.com/office/drawing/2014/main" id="{4AA2895C-F910-DF6A-CA8F-8F9B052309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671F61-121C-A1AC-7978-4A78C6745DF4}"/>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90172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CBE94-7DCD-25F8-6703-ACC45E9BD2C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AD7DB4-0417-793D-FD4B-5238FB2CEB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565DB-3E23-8104-167E-B5D7F68E8C7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D12A0E9-AABB-AA37-3E05-FD5308CD2A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F3452-372B-FB31-76B8-737AD58E28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6F8FEB-D2C8-8CA6-8950-439C9B0ADCA8}"/>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8" name="Footer Placeholder 7">
            <a:extLst>
              <a:ext uri="{FF2B5EF4-FFF2-40B4-BE49-F238E27FC236}">
                <a16:creationId xmlns:a16="http://schemas.microsoft.com/office/drawing/2014/main" id="{EBCDABE5-7A59-1BD9-A286-A214BB23E7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D8F1C6-3B37-D99B-D0B3-C1F946FDE97C}"/>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3420790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81A92-ACAC-2296-C9C1-4DC125A4E9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AF1B73-D07C-5511-2351-AA8AEAD40E4E}"/>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4" name="Footer Placeholder 3">
            <a:extLst>
              <a:ext uri="{FF2B5EF4-FFF2-40B4-BE49-F238E27FC236}">
                <a16:creationId xmlns:a16="http://schemas.microsoft.com/office/drawing/2014/main" id="{887CC796-D63F-BBC8-6C7C-42F0FDDB781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C5D949-6EE8-1CFB-9A7F-CDD5A9FA3EE3}"/>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788031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ECFA4-DB69-C2E3-A255-31D975E58978}"/>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3" name="Footer Placeholder 2">
            <a:extLst>
              <a:ext uri="{FF2B5EF4-FFF2-40B4-BE49-F238E27FC236}">
                <a16:creationId xmlns:a16="http://schemas.microsoft.com/office/drawing/2014/main" id="{97EDD531-A51B-45E3-2915-9E13F65EF2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60A8D6-C60A-5B16-3C58-6732C7BDAAF0}"/>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024064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6A75-C4D6-2F6F-E71A-031571A2B8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B514E3-F010-306C-7904-DBF87E0DE7E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2859AD-71EE-DDF2-B5C9-95BD19DDDDE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3EB010-28B8-A434-B625-3AB19D783767}"/>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6" name="Footer Placeholder 5">
            <a:extLst>
              <a:ext uri="{FF2B5EF4-FFF2-40B4-BE49-F238E27FC236}">
                <a16:creationId xmlns:a16="http://schemas.microsoft.com/office/drawing/2014/main" id="{71D78AA9-B015-9F8F-39E4-C468179168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B6D418-CAA6-679A-F9FB-44E1F82A32DB}"/>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18457745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96698-2C3C-9980-3793-9282257097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4A99A8-0E91-DD90-AEAB-0DF3FB8671A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3318EBB-F1C6-8794-C31E-5408354DF9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B32C453-D92F-8E88-6F70-4EB93A059044}"/>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6" name="Footer Placeholder 5">
            <a:extLst>
              <a:ext uri="{FF2B5EF4-FFF2-40B4-BE49-F238E27FC236}">
                <a16:creationId xmlns:a16="http://schemas.microsoft.com/office/drawing/2014/main" id="{A89B7154-23E8-D005-25AA-3A5B5DAC35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657A85-1993-3753-2FB5-C04E7FCEF058}"/>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329462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C1FD-1D20-8364-CA84-8853AA6E69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3DAC3E-FEA0-5A60-ACE4-AEBF17B02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65133-8005-9C78-CAA8-026E2EA2C3FD}"/>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5" name="Footer Placeholder 4">
            <a:extLst>
              <a:ext uri="{FF2B5EF4-FFF2-40B4-BE49-F238E27FC236}">
                <a16:creationId xmlns:a16="http://schemas.microsoft.com/office/drawing/2014/main" id="{A490E136-A32C-E5A2-2419-040E71B920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9EE73-D2A8-64E3-5373-14BB14213975}"/>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1359028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826844-EC98-30A0-E55A-B878FED4770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21C69F-6672-9DD8-8119-D07B6736DEC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48FFE4-A4FD-6FE1-7EC6-05D475898EFB}"/>
              </a:ext>
            </a:extLst>
          </p:cNvPr>
          <p:cNvSpPr>
            <a:spLocks noGrp="1"/>
          </p:cNvSpPr>
          <p:nvPr>
            <p:ph type="dt" sz="half" idx="10"/>
          </p:nvPr>
        </p:nvSpPr>
        <p:spPr/>
        <p:txBody>
          <a:bodyPr/>
          <a:lstStyle/>
          <a:p>
            <a:fld id="{6B6B466F-90E5-4D00-B13C-06F485F72B4F}" type="datetimeFigureOut">
              <a:rPr lang="en-GB" smtClean="0"/>
              <a:t>18/10/2023</a:t>
            </a:fld>
            <a:endParaRPr lang="en-GB"/>
          </a:p>
        </p:txBody>
      </p:sp>
      <p:sp>
        <p:nvSpPr>
          <p:cNvPr id="5" name="Footer Placeholder 4">
            <a:extLst>
              <a:ext uri="{FF2B5EF4-FFF2-40B4-BE49-F238E27FC236}">
                <a16:creationId xmlns:a16="http://schemas.microsoft.com/office/drawing/2014/main" id="{E97E06DE-E915-F6FB-9F21-53A0EA289C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255E1A-74EB-13C7-4783-57C3052D0069}"/>
              </a:ext>
            </a:extLst>
          </p:cNvPr>
          <p:cNvSpPr>
            <a:spLocks noGrp="1"/>
          </p:cNvSpPr>
          <p:nvPr>
            <p:ph type="sldNum" sz="quarter" idx="12"/>
          </p:nvPr>
        </p:nvSpPr>
        <p:spPr/>
        <p:txBody>
          <a:bodyPr/>
          <a:lstStyle/>
          <a:p>
            <a:fld id="{4EC8CE52-950D-4BD6-AEF0-0C6B2ED692BB}" type="slidenum">
              <a:rPr lang="en-GB" smtClean="0"/>
              <a:t>‹#›</a:t>
            </a:fld>
            <a:endParaRPr lang="en-GB"/>
          </a:p>
        </p:txBody>
      </p:sp>
    </p:spTree>
    <p:extLst>
      <p:ext uri="{BB962C8B-B14F-4D97-AF65-F5344CB8AC3E}">
        <p14:creationId xmlns:p14="http://schemas.microsoft.com/office/powerpoint/2010/main" val="2459344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82092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D5D7-9AEB-44F2-8A04-0694BE152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CE933F-693D-4770-8DC4-A5A086AC8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A7849A-1CE6-4F5C-95D7-EA8DA5EE5551}"/>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5" name="Footer Placeholder 4">
            <a:extLst>
              <a:ext uri="{FF2B5EF4-FFF2-40B4-BE49-F238E27FC236}">
                <a16:creationId xmlns:a16="http://schemas.microsoft.com/office/drawing/2014/main" id="{39FE1FD0-B95E-4CF6-9A27-0F91F96DA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23BE-5891-49D6-A758-867A98F38D77}"/>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60889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4927874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5FC7-1BEA-438E-A0A7-88FF5511227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BD5F5C0-417B-4A28-8AE9-A79AC74A625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4BC6257-C490-4059-9E97-16E46673C65A}"/>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5" name="Footer Placeholder 4">
            <a:extLst>
              <a:ext uri="{FF2B5EF4-FFF2-40B4-BE49-F238E27FC236}">
                <a16:creationId xmlns:a16="http://schemas.microsoft.com/office/drawing/2014/main" id="{7A4051CD-74EC-43C1-9F21-D33BD297F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5141-29DC-41BA-BE25-E899055F317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917243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4FC21-AE04-4050-80E6-D9DCA4B50C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85F7E-EF45-48F7-9E54-C6806D0E963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24501F-6ED5-4112-B037-D3E9F8CF2C8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61E48C-176E-4E60-8CB3-5425169963CD}"/>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6" name="Footer Placeholder 5">
            <a:extLst>
              <a:ext uri="{FF2B5EF4-FFF2-40B4-BE49-F238E27FC236}">
                <a16:creationId xmlns:a16="http://schemas.microsoft.com/office/drawing/2014/main" id="{5852202B-C929-4B39-AF47-D17C38F86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EEBF3-930A-4A23-810D-C1880E7A6D29}"/>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99353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8E08-A828-430D-B8A6-7302E570AD2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FF5402-465C-4E68-BF7E-BFE1177B55A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69B917D-5EC9-44FC-B8A7-9ADF4ADC4FA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DCF5D4-E55C-42FF-A7E5-2466DE35B8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7579A7F-77F4-4169-8D51-21234419984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35923-3BB5-4F33-8E76-56665E95B55A}"/>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8" name="Footer Placeholder 7">
            <a:extLst>
              <a:ext uri="{FF2B5EF4-FFF2-40B4-BE49-F238E27FC236}">
                <a16:creationId xmlns:a16="http://schemas.microsoft.com/office/drawing/2014/main" id="{FA43FC79-7089-4373-88DC-12501E7820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E0BEB1-B009-47B7-B159-DE05E615E710}"/>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727378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FCC-78CC-4E9D-A277-8230F2733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CEFE7-D923-48C1-B2FE-8110829C69E3}"/>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4" name="Footer Placeholder 3">
            <a:extLst>
              <a:ext uri="{FF2B5EF4-FFF2-40B4-BE49-F238E27FC236}">
                <a16:creationId xmlns:a16="http://schemas.microsoft.com/office/drawing/2014/main" id="{A68F91C9-7841-4F7B-8F24-B5FF45B5B3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896739-CF17-4867-A5ED-317AD19F5A3B}"/>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721042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8942B-5ECF-4556-91C2-496E4C52EF8A}"/>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3" name="Footer Placeholder 2">
            <a:extLst>
              <a:ext uri="{FF2B5EF4-FFF2-40B4-BE49-F238E27FC236}">
                <a16:creationId xmlns:a16="http://schemas.microsoft.com/office/drawing/2014/main" id="{3E1589EF-E9AD-45F7-BFBE-6F8AD35703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8E0FA-5424-403C-8462-1B7C301C65D8}"/>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268414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27A56-C315-441C-9002-DFD599AED26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9F57D9A-8037-4B31-951B-4675ADA6939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3141B-5121-4179-B3F6-52956912224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A60C32E-3427-4696-A55A-56886EA24AEB}"/>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6" name="Footer Placeholder 5">
            <a:extLst>
              <a:ext uri="{FF2B5EF4-FFF2-40B4-BE49-F238E27FC236}">
                <a16:creationId xmlns:a16="http://schemas.microsoft.com/office/drawing/2014/main" id="{7DDFE526-7D20-4EC0-9624-E779812957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AA82D7-E462-4060-85D6-85CF555401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879325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E919B-BF68-4590-8CA9-A51BAC0F75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04BC1AA-5C68-47DC-BBF0-1E309865E5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F81A636-7F9C-43EC-B2F2-6FB3323CB7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D19410E-A050-4AA2-BC89-EF52EB1C34F6}"/>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6" name="Footer Placeholder 5">
            <a:extLst>
              <a:ext uri="{FF2B5EF4-FFF2-40B4-BE49-F238E27FC236}">
                <a16:creationId xmlns:a16="http://schemas.microsoft.com/office/drawing/2014/main" id="{B0C23AB0-18A5-4589-926D-C00F68CFE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4EE52-EECA-4C6E-83E9-6382044D356C}"/>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1842811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36FE-B6CA-4D45-A719-6B51F3FF6D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B9388C-63B0-4DA8-97D0-BEEDCF401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9BDB0-2A2B-43AC-965A-A9E7E7F741CD}"/>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5" name="Footer Placeholder 4">
            <a:extLst>
              <a:ext uri="{FF2B5EF4-FFF2-40B4-BE49-F238E27FC236}">
                <a16:creationId xmlns:a16="http://schemas.microsoft.com/office/drawing/2014/main" id="{B67DA7C3-2A5B-4BED-A540-9136486CC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888E8-31D6-4E51-9228-0D6066FED55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300955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010CA-6776-433E-8E25-97899E08288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91E6E-3CF5-4535-B37E-E30058EA284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6ADEE3-AAA7-4846-8EC6-84B1537C1D74}"/>
              </a:ext>
            </a:extLst>
          </p:cNvPr>
          <p:cNvSpPr>
            <a:spLocks noGrp="1"/>
          </p:cNvSpPr>
          <p:nvPr>
            <p:ph type="dt" sz="half" idx="10"/>
          </p:nvPr>
        </p:nvSpPr>
        <p:spPr/>
        <p:txBody>
          <a:bodyPr/>
          <a:lstStyle/>
          <a:p>
            <a:fld id="{EED1C14C-A143-42F5-B247-D0E800131009}" type="datetimeFigureOut">
              <a:rPr lang="en-US" smtClean="0"/>
              <a:t>10/18/2023</a:t>
            </a:fld>
            <a:endParaRPr lang="en-US"/>
          </a:p>
        </p:txBody>
      </p:sp>
      <p:sp>
        <p:nvSpPr>
          <p:cNvPr id="5" name="Footer Placeholder 4">
            <a:extLst>
              <a:ext uri="{FF2B5EF4-FFF2-40B4-BE49-F238E27FC236}">
                <a16:creationId xmlns:a16="http://schemas.microsoft.com/office/drawing/2014/main" id="{001DABD6-6E60-4895-89B1-3604A484D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4D314-6D1C-4A42-A445-B77646B2B295}"/>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64574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391863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46004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fC Holding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2020824"/>
            <a:ext cx="6096000" cy="2816352"/>
          </a:xfrm>
          <a:prstGeom prst="rect">
            <a:avLst/>
          </a:prstGeom>
        </p:spPr>
      </p:pic>
    </p:spTree>
    <p:extLst>
      <p:ext uri="{BB962C8B-B14F-4D97-AF65-F5344CB8AC3E}">
        <p14:creationId xmlns:p14="http://schemas.microsoft.com/office/powerpoint/2010/main" val="367481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85240"/>
            <a:ext cx="6096000" cy="2816352"/>
          </a:xfrm>
          <a:prstGeom prst="rect">
            <a:avLst/>
          </a:prstGeom>
        </p:spPr>
      </p:pic>
      <p:sp>
        <p:nvSpPr>
          <p:cNvPr id="2" name="TextBox 1"/>
          <p:cNvSpPr txBox="1"/>
          <p:nvPr userDrawn="1"/>
        </p:nvSpPr>
        <p:spPr>
          <a:xfrm>
            <a:off x="1524000" y="3988107"/>
            <a:ext cx="6209841" cy="1015663"/>
          </a:xfrm>
          <a:prstGeom prst="rect">
            <a:avLst/>
          </a:prstGeom>
          <a:noFill/>
        </p:spPr>
        <p:txBody>
          <a:bodyPr wrap="square" rtlCol="0">
            <a:spAutoFit/>
          </a:bodyPr>
          <a:lstStyle/>
          <a:p>
            <a:pPr algn="ctr"/>
            <a:r>
              <a:rPr lang="en-GB" sz="6000" dirty="0">
                <a:solidFill>
                  <a:schemeClr val="tx1"/>
                </a:solidFill>
              </a:rPr>
              <a:t>Thank</a:t>
            </a:r>
            <a:r>
              <a:rPr lang="en-GB" sz="6000" baseline="0" dirty="0">
                <a:solidFill>
                  <a:schemeClr val="tx1"/>
                </a:solidFill>
              </a:rPr>
              <a:t> you</a:t>
            </a:r>
            <a:endParaRPr lang="en-GB" sz="6000" dirty="0">
              <a:solidFill>
                <a:schemeClr val="tx1"/>
              </a:solidFill>
            </a:endParaRPr>
          </a:p>
        </p:txBody>
      </p:sp>
    </p:spTree>
    <p:extLst>
      <p:ext uri="{BB962C8B-B14F-4D97-AF65-F5344CB8AC3E}">
        <p14:creationId xmlns:p14="http://schemas.microsoft.com/office/powerpoint/2010/main" val="32362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4047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81870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77065751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9" r:id="rId6"/>
    <p:sldLayoutId id="214748380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131209019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80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450315550"/>
      </p:ext>
    </p:extLst>
  </p:cSld>
  <p:clrMap bg1="lt1" tx1="dk1" bg2="lt2" tx2="dk2" accent1="accent1" accent2="accent2" accent3="accent3" accent4="accent4" accent5="accent5" accent6="accent6" hlink="hlink" folHlink="folHlink"/>
  <p:sldLayoutIdLst>
    <p:sldLayoutId id="2147483804" r:id="rId1"/>
    <p:sldLayoutId id="214748380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2F287-3A8A-E615-EA9A-428791F88FF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45108A-263F-E4EA-8AE3-F1AE39A64F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11ED17-19E2-D577-E998-9ADD5844C6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6B466F-90E5-4D00-B13C-06F485F72B4F}" type="datetimeFigureOut">
              <a:rPr lang="en-GB" smtClean="0"/>
              <a:t>18/10/2023</a:t>
            </a:fld>
            <a:endParaRPr lang="en-GB"/>
          </a:p>
        </p:txBody>
      </p:sp>
      <p:sp>
        <p:nvSpPr>
          <p:cNvPr id="5" name="Footer Placeholder 4">
            <a:extLst>
              <a:ext uri="{FF2B5EF4-FFF2-40B4-BE49-F238E27FC236}">
                <a16:creationId xmlns:a16="http://schemas.microsoft.com/office/drawing/2014/main" id="{F99E9E2C-393D-0BCE-0AAC-CE9B20F57E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7616D4-3021-1B7D-C831-8DD1284C2B9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C8CE52-950D-4BD6-AEF0-0C6B2ED692BB}" type="slidenum">
              <a:rPr lang="en-GB" smtClean="0"/>
              <a:t>‹#›</a:t>
            </a:fld>
            <a:endParaRPr lang="en-GB"/>
          </a:p>
        </p:txBody>
      </p:sp>
    </p:spTree>
    <p:extLst>
      <p:ext uri="{BB962C8B-B14F-4D97-AF65-F5344CB8AC3E}">
        <p14:creationId xmlns:p14="http://schemas.microsoft.com/office/powerpoint/2010/main" val="80918044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3F6010-77C4-45FE-968C-712199A5851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9B1B2C-5D5F-46D9-92F5-ECDF2816A1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34894-C6F5-46F1-BAA2-AFEA88E6816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D1C14C-A143-42F5-B247-D0E800131009}" type="datetimeFigureOut">
              <a:rPr lang="en-US" smtClean="0"/>
              <a:t>10/18/2023</a:t>
            </a:fld>
            <a:endParaRPr lang="en-US"/>
          </a:p>
        </p:txBody>
      </p:sp>
      <p:sp>
        <p:nvSpPr>
          <p:cNvPr id="5" name="Footer Placeholder 4">
            <a:extLst>
              <a:ext uri="{FF2B5EF4-FFF2-40B4-BE49-F238E27FC236}">
                <a16:creationId xmlns:a16="http://schemas.microsoft.com/office/drawing/2014/main" id="{975B1C84-4663-4022-BBEA-7667FEBCF3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820DA-1F3A-421F-A770-A6347089E36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03D32D-F1BC-4E9C-97E1-36CFF5B22341}" type="slidenum">
              <a:rPr lang="en-US" smtClean="0"/>
              <a:t>‹#›</a:t>
            </a:fld>
            <a:endParaRPr lang="en-US"/>
          </a:p>
        </p:txBody>
      </p:sp>
    </p:spTree>
    <p:extLst>
      <p:ext uri="{BB962C8B-B14F-4D97-AF65-F5344CB8AC3E}">
        <p14:creationId xmlns:p14="http://schemas.microsoft.com/office/powerpoint/2010/main" val="94984414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illsforcare.org.uk/resources/documents/Funding/Workforce-Development-Fund/2023-24/WDF-funded-quals-2023-24-V1.pdf"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j.martin@linkability.org.uk"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mailto:nicola.bryant11@nhs.net" TargetMode="External"/><Relationship Id="rId5" Type="http://schemas.openxmlformats.org/officeDocument/2006/relationships/hyperlink" Target="mailto:Lisa.alecock@seniormomentscare.co.uk" TargetMode="External"/><Relationship Id="rId4" Type="http://schemas.openxmlformats.org/officeDocument/2006/relationships/hyperlink" Target="mailto:rebecca@gs-socialcar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events.skillsforcare.org.uk/1653/hom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events.skillsforcare.org.uk/skillsforcare/1742/hom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on-toolkit/Inspection-toolkit.aspx"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killsforcare.org.uk/resources/documents/Support-for-leaders-and-managers/good-and-outstanding-care/Improve-your-CQC-rating/Guide-to-improvement.pdf" TargetMode="External"/><Relationship Id="rId4" Type="http://schemas.openxmlformats.org/officeDocument/2006/relationships/hyperlink" Target="https://www.skillsforcare.org.uk/resources/documents/Support-for-leaders-and-managers/good-and-outstanding-care/Improve-your-CQC-rating/Guide-to-safe-staffing.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ved=2ahUKEwi7qqjxwI7kAhUOtRoKHRFjC3YQjRx6BAgBEAQ&amp;url=https%3A%2F%2Fhi-in.facebook.com%2FSkillsforCare%2Fposts%2Four-well-led-programme-is-a-national-leadership-programme-designed-to-support-yo%2F10156663273474797%2F&amp;psig=AOvVaw0EU1Jt4CX5kppM0OiSasax&amp;ust=1566289405301716" TargetMode="External"/><Relationship Id="rId3" Type="http://schemas.openxmlformats.org/officeDocument/2006/relationships/oleObject" Target="../embeddings/oleObject1.bin"/><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https://www.google.com/url?sa=i&amp;rct=j&amp;q=&amp;esrc=s&amp;source=images&amp;cd=&amp;cad=rja&amp;uact=8&amp;ved=&amp;url=https%3A%2F%2Fwww.skillsforcare.org.uk%2FSearch-Results.aspx%3Fsearch_keywords%3Dculture&amp;psig=AOvVaw1s7tWjrGZaA8Z9HuYO9Lig&amp;ust=1566289367324595" TargetMode="External"/><Relationship Id="rId11" Type="http://schemas.openxmlformats.org/officeDocument/2006/relationships/image" Target="../media/image24.jpeg"/><Relationship Id="rId5" Type="http://schemas.openxmlformats.org/officeDocument/2006/relationships/image" Target="../media/image21.png"/><Relationship Id="rId10" Type="http://schemas.openxmlformats.org/officeDocument/2006/relationships/hyperlink" Target="https://www.google.com/url?sa=i&amp;rct=j&amp;q=&amp;esrc=s&amp;source=images&amp;cd=&amp;cad=rja&amp;uact=8&amp;ved=&amp;url=https%3A%2F%2Fwww.caretalk.co.uk%2Fnew-guide-supports-registered-managers-wellbeing%2F&amp;psig=AOvVaw0ukVtfxl4amH7ZT1oOywV5&amp;ust=1566289450083276" TargetMode="External"/><Relationship Id="rId4" Type="http://schemas.openxmlformats.org/officeDocument/2006/relationships/image" Target="../media/image20.emf"/><Relationship Id="rId9"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lscthub.co.uk/wp-content/uploads/2023/02/NW-ADASS-Registered-Managers-Succession-Guide-Oct-22.pdf"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local-information/My-local-area.aspx"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skillsforcare.org.uk/resources/documents/Funding/Workforce-Development-Fund/Infographics/WDF-key-statistics-2022-23.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78" y="415636"/>
            <a:ext cx="6894796" cy="2394799"/>
          </a:xfrm>
        </p:spPr>
        <p:txBody>
          <a:bodyPr/>
          <a:lstStyle/>
          <a:p>
            <a:pPr algn="ctr"/>
            <a:r>
              <a:rPr lang="en-GB" sz="4800" dirty="0"/>
              <a:t>Skills for Care – Support offer</a:t>
            </a:r>
          </a:p>
        </p:txBody>
      </p:sp>
    </p:spTree>
    <p:extLst>
      <p:ext uri="{BB962C8B-B14F-4D97-AF65-F5344CB8AC3E}">
        <p14:creationId xmlns:p14="http://schemas.microsoft.com/office/powerpoint/2010/main" val="147826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064F70-FE46-E779-3864-111F5485F2BF}"/>
              </a:ext>
            </a:extLst>
          </p:cNvPr>
          <p:cNvSpPr txBox="1"/>
          <p:nvPr/>
        </p:nvSpPr>
        <p:spPr>
          <a:xfrm>
            <a:off x="568411" y="1470444"/>
            <a:ext cx="8007178" cy="4924425"/>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Increase to 12% or above for % of CQC establishments making a claim</a:t>
            </a:r>
          </a:p>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defRPr/>
            </a:pP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Focus on Leadership and management related funding – CPD modules / digital learning modules / leadership programme</a:t>
            </a:r>
          </a:p>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Increase overall amount claimed from 22</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 23 take up</a:t>
            </a:r>
          </a:p>
          <a:p>
            <a:pPr marL="342900" marR="0" lvl="0" indent="-342900" algn="l" defTabSz="4572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Aspire to be highest claiming ICS area in N</a:t>
            </a:r>
            <a:r>
              <a:rPr lang="en-US" sz="20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orth</a:t>
            </a:r>
            <a:r>
              <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West</a:t>
            </a:r>
          </a:p>
          <a:p>
            <a:pPr marR="0" lvl="0" algn="l" defTabSz="457200" rtl="0" eaLnBrk="1" fontAlgn="base" latinLnBrk="0" hangingPunct="1">
              <a:lnSpc>
                <a:spcPct val="100000"/>
              </a:lnSpc>
              <a:spcBef>
                <a:spcPct val="0"/>
              </a:spcBef>
              <a:spcAft>
                <a:spcPct val="0"/>
              </a:spcAft>
              <a:buClrTx/>
              <a:buSzTx/>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3"/>
            </a:endParaRPr>
          </a:p>
          <a:p>
            <a:pPr marR="0" lvl="0" algn="l" defTabSz="457200" rtl="0" eaLnBrk="1" fontAlgn="base" latinLnBrk="0" hangingPunct="1">
              <a:lnSpc>
                <a:spcPct val="100000"/>
              </a:lnSpc>
              <a:spcBef>
                <a:spcPct val="0"/>
              </a:spcBef>
              <a:spcAft>
                <a:spcPct val="0"/>
              </a:spcAft>
              <a:buClrTx/>
              <a:buSzTx/>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https://www.skillsforcare.org.uk/resources/documents/Funding/Workforce-Development-Fund/2023-24/WDF-funded-quals-2023-24-V1.pdf</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R="0" lvl="0" algn="l" defTabSz="457200" rtl="0" eaLnBrk="1" fontAlgn="base" latinLnBrk="0" hangingPunct="1">
              <a:lnSpc>
                <a:spcPct val="100000"/>
              </a:lnSpc>
              <a:spcBef>
                <a:spcPct val="0"/>
              </a:spcBef>
              <a:spcAft>
                <a:spcPct val="0"/>
              </a:spcAft>
              <a:buClrTx/>
              <a:buSzTx/>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79C2"/>
                </a:solidFill>
                <a:effectLst/>
                <a:uLnTx/>
                <a:uFillTx/>
                <a:latin typeface="Arial" panose="020B0604020202020204" pitchFamily="34" charset="0"/>
                <a:ea typeface="Calibri" panose="020F0502020204030204" pitchFamily="34" charset="0"/>
                <a:cs typeface="Times New Roman" panose="02020603050405020304" pitchFamily="18" charset="0"/>
              </a:rPr>
              <a:t>What can we do to improve claiming levels? – support / step by step sessions?</a:t>
            </a:r>
            <a:endParaRPr kumimoji="0" lang="en-GB" sz="2800" b="0" i="0" u="none" strike="noStrike" kern="1200" cap="none" spc="0" normalizeH="0" baseline="0" noProof="0" dirty="0">
              <a:ln>
                <a:noFill/>
              </a:ln>
              <a:solidFill>
                <a:srgbClr val="0079C2"/>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4703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4D38-4672-492D-AC25-8BD55CD09814}"/>
              </a:ext>
            </a:extLst>
          </p:cNvPr>
          <p:cNvSpPr>
            <a:spLocks noGrp="1"/>
          </p:cNvSpPr>
          <p:nvPr>
            <p:ph type="title"/>
          </p:nvPr>
        </p:nvSpPr>
        <p:spPr>
          <a:xfrm>
            <a:off x="192792" y="1372656"/>
            <a:ext cx="7004842" cy="705863"/>
          </a:xfrm>
        </p:spPr>
        <p:txBody>
          <a:bodyPr/>
          <a:lstStyle/>
          <a:p>
            <a:r>
              <a:rPr lang="en-GB" dirty="0"/>
              <a:t>Registered Manager networks</a:t>
            </a:r>
          </a:p>
        </p:txBody>
      </p:sp>
      <p:sp>
        <p:nvSpPr>
          <p:cNvPr id="3" name="Text Placeholder 2">
            <a:extLst>
              <a:ext uri="{FF2B5EF4-FFF2-40B4-BE49-F238E27FC236}">
                <a16:creationId xmlns:a16="http://schemas.microsoft.com/office/drawing/2014/main" id="{DDD70969-0CFB-4023-B704-8D64919B876C}"/>
              </a:ext>
            </a:extLst>
          </p:cNvPr>
          <p:cNvSpPr>
            <a:spLocks noGrp="1"/>
          </p:cNvSpPr>
          <p:nvPr>
            <p:ph type="body" sz="quarter" idx="10"/>
          </p:nvPr>
        </p:nvSpPr>
        <p:spPr>
          <a:xfrm>
            <a:off x="279820" y="2130530"/>
            <a:ext cx="8584359" cy="4528178"/>
          </a:xfrm>
        </p:spPr>
        <p:txBody>
          <a:bodyPr/>
          <a:lstStyle/>
          <a:p>
            <a:r>
              <a:rPr lang="en-GB" sz="1800" dirty="0"/>
              <a:t>Lancashire LD Network – 14</a:t>
            </a:r>
            <a:r>
              <a:rPr lang="en-GB" sz="1800" baseline="30000" dirty="0"/>
              <a:t>th</a:t>
            </a:r>
            <a:r>
              <a:rPr lang="en-GB" sz="1800" dirty="0"/>
              <a:t> November 12.30 to 2pm – CQC attendance</a:t>
            </a:r>
          </a:p>
          <a:p>
            <a:r>
              <a:rPr lang="en-GB" sz="1800" dirty="0"/>
              <a:t>Jane Martin - </a:t>
            </a:r>
            <a:r>
              <a:rPr lang="nn-NO" sz="1800" dirty="0">
                <a:hlinkClick r:id="rId3"/>
              </a:rPr>
              <a:t>j.martin@linkability.org.uk</a:t>
            </a:r>
            <a:endParaRPr lang="nn-NO" sz="1800" dirty="0"/>
          </a:p>
          <a:p>
            <a:endParaRPr lang="nn-NO" sz="1800" dirty="0"/>
          </a:p>
          <a:p>
            <a:r>
              <a:rPr lang="nn-NO" sz="1800" dirty="0"/>
              <a:t>East Lancs Network – 15th November 10am-12 - Rebecca Heyes </a:t>
            </a:r>
            <a:r>
              <a:rPr lang="nn-NO" sz="1800" dirty="0">
                <a:hlinkClick r:id="rId4"/>
              </a:rPr>
              <a:t>rebecca@gs-socialcare.co.uk</a:t>
            </a:r>
            <a:endParaRPr lang="nn-NO" sz="1800" dirty="0"/>
          </a:p>
          <a:p>
            <a:endParaRPr lang="nn-NO" sz="1800" dirty="0"/>
          </a:p>
          <a:p>
            <a:r>
              <a:rPr lang="nn-NO" sz="1800" dirty="0"/>
              <a:t>Central Lancs Network – TBC – Likely 31st October</a:t>
            </a:r>
          </a:p>
          <a:p>
            <a:endParaRPr lang="nn-NO" sz="1800" dirty="0"/>
          </a:p>
          <a:p>
            <a:r>
              <a:rPr lang="nn-NO" sz="1800" dirty="0"/>
              <a:t>West Lancs Homecare network – 1st November – 2pm-3.30pm – Lisa Alecock - </a:t>
            </a:r>
            <a:r>
              <a:rPr lang="en-US" sz="1800" dirty="0">
                <a:hlinkClick r:id="rId5"/>
              </a:rPr>
              <a:t>Lisa.alecock@seniormomentscare.co.uk</a:t>
            </a:r>
            <a:endParaRPr lang="en-US" sz="1800" dirty="0"/>
          </a:p>
          <a:p>
            <a:endParaRPr lang="en-US" sz="1800" dirty="0"/>
          </a:p>
          <a:p>
            <a:r>
              <a:rPr lang="en-US" sz="1800" dirty="0"/>
              <a:t>West Lancs residential network – 28</a:t>
            </a:r>
            <a:r>
              <a:rPr lang="en-US" sz="1800" baseline="30000" dirty="0"/>
              <a:t>th</a:t>
            </a:r>
            <a:r>
              <a:rPr lang="en-US" sz="1800" dirty="0"/>
              <a:t> November – 12 – 3pm – Katie Barnes / Nicola Bryant - </a:t>
            </a:r>
            <a:r>
              <a:rPr lang="en-US" sz="1800" dirty="0">
                <a:hlinkClick r:id="rId6"/>
              </a:rPr>
              <a:t>nicola.bryant11@nhs.net</a:t>
            </a:r>
            <a:endParaRPr lang="en-US" sz="1800" dirty="0"/>
          </a:p>
          <a:p>
            <a:endParaRPr lang="en-GB" dirty="0"/>
          </a:p>
          <a:p>
            <a:endParaRPr lang="en-GB" dirty="0"/>
          </a:p>
          <a:p>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174638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416C9-69D3-A7B4-13AE-EE3F9132AD73}"/>
              </a:ext>
            </a:extLst>
          </p:cNvPr>
          <p:cNvPicPr>
            <a:picLocks noChangeAspect="1"/>
          </p:cNvPicPr>
          <p:nvPr/>
        </p:nvPicPr>
        <p:blipFill rotWithShape="1">
          <a:blip r:embed="rId3"/>
          <a:srcRect l="25676" t="22973" r="7837" b="8799"/>
          <a:stretch/>
        </p:blipFill>
        <p:spPr>
          <a:xfrm>
            <a:off x="408383" y="1631090"/>
            <a:ext cx="8327234" cy="4806779"/>
          </a:xfrm>
          <a:prstGeom prst="rect">
            <a:avLst/>
          </a:prstGeom>
        </p:spPr>
      </p:pic>
    </p:spTree>
    <p:extLst>
      <p:ext uri="{BB962C8B-B14F-4D97-AF65-F5344CB8AC3E}">
        <p14:creationId xmlns:p14="http://schemas.microsoft.com/office/powerpoint/2010/main" val="3097015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CEOs</a:t>
            </a:r>
          </a:p>
        </p:txBody>
      </p:sp>
      <p:sp>
        <p:nvSpPr>
          <p:cNvPr id="3" name="TextBox 2">
            <a:extLst>
              <a:ext uri="{FF2B5EF4-FFF2-40B4-BE49-F238E27FC236}">
                <a16:creationId xmlns:a16="http://schemas.microsoft.com/office/drawing/2014/main" id="{C0A68111-46A7-D605-B6B1-51C22743B16F}"/>
              </a:ext>
            </a:extLst>
          </p:cNvPr>
          <p:cNvSpPr txBox="1"/>
          <p:nvPr/>
        </p:nvSpPr>
        <p:spPr>
          <a:xfrm>
            <a:off x="457200" y="2496065"/>
            <a:ext cx="7500551" cy="3970318"/>
          </a:xfrm>
          <a:prstGeom prst="rect">
            <a:avLst/>
          </a:prstGeom>
          <a:noFill/>
        </p:spPr>
        <p:txBody>
          <a:bodyPr wrap="square" rtlCol="0">
            <a:spAutoFit/>
          </a:bodyPr>
          <a:lstStyle/>
          <a:p>
            <a:r>
              <a:rPr lang="en-US" dirty="0"/>
              <a:t>CEO Core network – meets 6 monthly</a:t>
            </a:r>
          </a:p>
          <a:p>
            <a:r>
              <a:rPr lang="en-US" dirty="0"/>
              <a:t>Weds 1</a:t>
            </a:r>
            <a:r>
              <a:rPr lang="en-US" baseline="30000" dirty="0"/>
              <a:t>st</a:t>
            </a:r>
            <a:r>
              <a:rPr lang="en-US" dirty="0"/>
              <a:t> Nov - </a:t>
            </a:r>
            <a:r>
              <a:rPr lang="en-GB" sz="18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https://events.skillsforcare.org.uk/1653/home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dirty="0">
                <a:latin typeface="Calibri" panose="020F0502020204030204" pitchFamily="34" charset="0"/>
                <a:ea typeface="Times New Roman" panose="02020603050405020304" pitchFamily="18" charset="0"/>
                <a:cs typeface="Times New Roman" panose="02020603050405020304" pitchFamily="18" charset="0"/>
              </a:rPr>
              <a:t>13 Providers booked from Lancashire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a:p>
            <a:r>
              <a:rPr lang="en-US" u="sng" dirty="0"/>
              <a:t>What do we want them to know?</a:t>
            </a:r>
          </a:p>
          <a:p>
            <a:endParaRPr lang="en-US" u="sng" dirty="0"/>
          </a:p>
          <a:p>
            <a:pPr marL="285750" indent="-285750">
              <a:buFont typeface="Arial" panose="020B0604020202020204" pitchFamily="34" charset="0"/>
              <a:buChar char="•"/>
            </a:pPr>
            <a:r>
              <a:rPr lang="en-US" dirty="0"/>
              <a:t>Attendance / awareness of CEO core network</a:t>
            </a:r>
          </a:p>
          <a:p>
            <a:pPr marL="285750" indent="-285750">
              <a:buFont typeface="Arial" panose="020B0604020202020204" pitchFamily="34" charset="0"/>
              <a:buChar char="•"/>
            </a:pPr>
            <a:r>
              <a:rPr lang="en-US" dirty="0"/>
              <a:t>Promotion of outstanding care offer</a:t>
            </a:r>
          </a:p>
          <a:p>
            <a:pPr marL="285750" indent="-285750">
              <a:buFont typeface="Arial" panose="020B0604020202020204" pitchFamily="34" charset="0"/>
              <a:buChar char="•"/>
            </a:pPr>
            <a:r>
              <a:rPr lang="en-US" dirty="0"/>
              <a:t>Facilitate engagement with ICS’</a:t>
            </a:r>
          </a:p>
          <a:p>
            <a:pPr marL="285750" indent="-285750">
              <a:buFont typeface="Arial" panose="020B0604020202020204" pitchFamily="34" charset="0"/>
              <a:buChar char="•"/>
            </a:pPr>
            <a:r>
              <a:rPr lang="en-US" dirty="0"/>
              <a:t>Promote integration resources and support</a:t>
            </a:r>
          </a:p>
          <a:p>
            <a:pPr marL="285750" indent="-285750">
              <a:buFont typeface="Arial" panose="020B0604020202020204" pitchFamily="34" charset="0"/>
              <a:buChar char="•"/>
            </a:pPr>
            <a:r>
              <a:rPr lang="en-US" dirty="0"/>
              <a:t>Promotion of CQC product range</a:t>
            </a:r>
          </a:p>
          <a:p>
            <a:pPr marL="285750" indent="-285750">
              <a:buFont typeface="Arial" panose="020B0604020202020204" pitchFamily="34" charset="0"/>
              <a:buChar char="•"/>
            </a:pPr>
            <a:r>
              <a:rPr lang="en-US" dirty="0"/>
              <a:t>Promotion of culture toolkit and leadership offer</a:t>
            </a:r>
          </a:p>
          <a:p>
            <a:pPr marL="285750" indent="-285750">
              <a:buFont typeface="Arial" panose="020B0604020202020204" pitchFamily="34" charset="0"/>
              <a:buChar char="•"/>
            </a:pPr>
            <a:r>
              <a:rPr lang="en-US" dirty="0"/>
              <a:t>Promotion of broader </a:t>
            </a:r>
            <a:r>
              <a:rPr lang="en-US" dirty="0" err="1"/>
              <a:t>SfC</a:t>
            </a:r>
            <a:r>
              <a:rPr lang="en-US" dirty="0"/>
              <a:t> work programme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8952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Nominated Individuals</a:t>
            </a:r>
          </a:p>
        </p:txBody>
      </p:sp>
      <p:sp>
        <p:nvSpPr>
          <p:cNvPr id="3" name="TextBox 2">
            <a:extLst>
              <a:ext uri="{FF2B5EF4-FFF2-40B4-BE49-F238E27FC236}">
                <a16:creationId xmlns:a16="http://schemas.microsoft.com/office/drawing/2014/main" id="{C0A68111-46A7-D605-B6B1-51C22743B16F}"/>
              </a:ext>
            </a:extLst>
          </p:cNvPr>
          <p:cNvSpPr txBox="1"/>
          <p:nvPr/>
        </p:nvSpPr>
        <p:spPr>
          <a:xfrm>
            <a:off x="444843" y="2237337"/>
            <a:ext cx="7500551" cy="3970318"/>
          </a:xfrm>
          <a:prstGeom prst="rect">
            <a:avLst/>
          </a:prstGeom>
          <a:noFill/>
        </p:spPr>
        <p:txBody>
          <a:bodyPr wrap="square" rtlCol="0">
            <a:spAutoFit/>
          </a:bodyPr>
          <a:lstStyle/>
          <a:p>
            <a:r>
              <a:rPr lang="en-US" dirty="0"/>
              <a:t>Nominated individuals network – meets quarterly </a:t>
            </a:r>
          </a:p>
          <a:p>
            <a:r>
              <a:rPr lang="en-US" dirty="0"/>
              <a:t>National NI network event – 29</a:t>
            </a:r>
            <a:r>
              <a:rPr lang="en-US" baseline="30000" dirty="0"/>
              <a:t>th</a:t>
            </a:r>
            <a:r>
              <a:rPr lang="en-US" dirty="0"/>
              <a:t> November – 10.30-12.30</a:t>
            </a:r>
          </a:p>
          <a:p>
            <a:r>
              <a:rPr lang="en-US" b="1" u="sng" dirty="0"/>
              <a:t>Only 2 booked on from Lancashire</a:t>
            </a:r>
          </a:p>
          <a:p>
            <a:endParaRPr lang="en-US" dirty="0"/>
          </a:p>
          <a:p>
            <a:endParaRPr lang="en-US" dirty="0"/>
          </a:p>
          <a:p>
            <a:r>
              <a:rPr lang="en-US" u="sng" dirty="0"/>
              <a:t>What do we want them to know?</a:t>
            </a:r>
          </a:p>
          <a:p>
            <a:pPr marL="285750" indent="-285750">
              <a:buFont typeface="Arial" panose="020B0604020202020204" pitchFamily="34" charset="0"/>
              <a:buChar char="•"/>
            </a:pPr>
            <a:r>
              <a:rPr lang="en-US" dirty="0"/>
              <a:t>Promotion of ASC-WDS / Data for understanding profile of workforce</a:t>
            </a:r>
            <a:r>
              <a:rPr lang="en-GB" dirty="0"/>
              <a:t> / Benchmarking</a:t>
            </a:r>
          </a:p>
          <a:p>
            <a:pPr marL="285750" indent="-285750">
              <a:buFont typeface="Arial" panose="020B0604020202020204" pitchFamily="34" charset="0"/>
              <a:buChar char="•"/>
            </a:pPr>
            <a:r>
              <a:rPr lang="en-GB" dirty="0"/>
              <a:t>Promotion of training and development / WDF</a:t>
            </a:r>
          </a:p>
          <a:p>
            <a:pPr marL="285750" indent="-285750">
              <a:buFont typeface="Arial" panose="020B0604020202020204" pitchFamily="34" charset="0"/>
              <a:buChar char="•"/>
            </a:pPr>
            <a:r>
              <a:rPr lang="en-GB" dirty="0"/>
              <a:t>Promotion of leadership offer for RMs by proxy</a:t>
            </a:r>
          </a:p>
          <a:p>
            <a:pPr marL="285750" indent="-285750">
              <a:buFont typeface="Arial" panose="020B0604020202020204" pitchFamily="34" charset="0"/>
              <a:buChar char="•"/>
            </a:pPr>
            <a:r>
              <a:rPr lang="en-GB" dirty="0"/>
              <a:t>Digital transformation skills and development</a:t>
            </a:r>
          </a:p>
          <a:p>
            <a:pPr marL="285750" indent="-285750">
              <a:buFont typeface="Arial" panose="020B0604020202020204" pitchFamily="34" charset="0"/>
              <a:buChar char="•"/>
            </a:pPr>
            <a:r>
              <a:rPr lang="en-GB" dirty="0"/>
              <a:t>Promotion of Health and wellbeing support / strategies</a:t>
            </a:r>
          </a:p>
          <a:p>
            <a:pPr marL="285750" indent="-285750">
              <a:buFont typeface="Arial" panose="020B0604020202020204" pitchFamily="34" charset="0"/>
              <a:buChar char="•"/>
            </a:pPr>
            <a:r>
              <a:rPr lang="en-GB" dirty="0"/>
              <a:t>Promotion of Recruitment and retention offer</a:t>
            </a:r>
          </a:p>
          <a:p>
            <a:pPr marL="285750" indent="-285750">
              <a:buFont typeface="Arial" panose="020B0604020202020204" pitchFamily="34" charset="0"/>
              <a:buChar char="•"/>
            </a:pPr>
            <a:r>
              <a:rPr lang="en-GB" dirty="0"/>
              <a:t>Revised Culture toolkit </a:t>
            </a:r>
            <a:endParaRPr lang="en-US" dirty="0"/>
          </a:p>
        </p:txBody>
      </p:sp>
    </p:spTree>
    <p:extLst>
      <p:ext uri="{BB962C8B-B14F-4D97-AF65-F5344CB8AC3E}">
        <p14:creationId xmlns:p14="http://schemas.microsoft.com/office/powerpoint/2010/main" val="621241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531474"/>
            <a:ext cx="8620701" cy="705863"/>
          </a:xfrm>
        </p:spPr>
        <p:txBody>
          <a:bodyPr/>
          <a:lstStyle/>
          <a:p>
            <a:r>
              <a:rPr lang="en-GB" dirty="0"/>
              <a:t>Priorities – Launch of NW Regional data</a:t>
            </a:r>
          </a:p>
        </p:txBody>
      </p:sp>
      <p:sp>
        <p:nvSpPr>
          <p:cNvPr id="5" name="TextBox 4">
            <a:extLst>
              <a:ext uri="{FF2B5EF4-FFF2-40B4-BE49-F238E27FC236}">
                <a16:creationId xmlns:a16="http://schemas.microsoft.com/office/drawing/2014/main" id="{221DC3DD-BA1B-0E75-A2C6-1E0977373289}"/>
              </a:ext>
            </a:extLst>
          </p:cNvPr>
          <p:cNvSpPr txBox="1"/>
          <p:nvPr/>
        </p:nvSpPr>
        <p:spPr>
          <a:xfrm>
            <a:off x="1322172" y="3587749"/>
            <a:ext cx="6759147" cy="923330"/>
          </a:xfrm>
          <a:prstGeom prst="rect">
            <a:avLst/>
          </a:prstGeom>
          <a:noFill/>
        </p:spPr>
        <p:txBody>
          <a:bodyPr wrap="square">
            <a:spAutoFit/>
          </a:bodyPr>
          <a:lstStyle/>
          <a:p>
            <a:r>
              <a:rPr lang="en-GB" dirty="0">
                <a:hlinkClick r:id="rId3"/>
              </a:rPr>
              <a:t>https://events.skillsforcare.org.uk/skillsforcare/1742/home</a:t>
            </a:r>
            <a:endParaRPr lang="en-GB" dirty="0"/>
          </a:p>
          <a:p>
            <a:r>
              <a:rPr lang="en-GB" dirty="0"/>
              <a:t>7</a:t>
            </a:r>
            <a:r>
              <a:rPr lang="en-GB" baseline="30000" dirty="0"/>
              <a:t>th</a:t>
            </a:r>
            <a:r>
              <a:rPr lang="en-GB" dirty="0"/>
              <a:t> November 930am until 12 Noon</a:t>
            </a:r>
          </a:p>
          <a:p>
            <a:r>
              <a:rPr lang="en-GB" dirty="0"/>
              <a:t>Zoom</a:t>
            </a:r>
          </a:p>
        </p:txBody>
      </p:sp>
    </p:spTree>
    <p:extLst>
      <p:ext uri="{BB962C8B-B14F-4D97-AF65-F5344CB8AC3E}">
        <p14:creationId xmlns:p14="http://schemas.microsoft.com/office/powerpoint/2010/main" val="4145372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99" y="2989571"/>
            <a:ext cx="8620701" cy="705863"/>
          </a:xfrm>
        </p:spPr>
        <p:txBody>
          <a:bodyPr/>
          <a:lstStyle/>
          <a:p>
            <a:r>
              <a:rPr lang="en-GB" dirty="0"/>
              <a:t>Achieving good quality care</a:t>
            </a:r>
          </a:p>
        </p:txBody>
      </p:sp>
    </p:spTree>
    <p:extLst>
      <p:ext uri="{BB962C8B-B14F-4D97-AF65-F5344CB8AC3E}">
        <p14:creationId xmlns:p14="http://schemas.microsoft.com/office/powerpoint/2010/main" val="2696081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6" y="1494403"/>
            <a:ext cx="8289227" cy="705863"/>
          </a:xfrm>
        </p:spPr>
        <p:txBody>
          <a:bodyPr/>
          <a:lstStyle/>
          <a:p>
            <a:pPr algn="ctr"/>
            <a:r>
              <a:rPr lang="en-GB" dirty="0"/>
              <a:t>GO Online Inspection toolkit</a:t>
            </a:r>
            <a:br>
              <a:rPr lang="en-GB" dirty="0"/>
            </a:br>
            <a:br>
              <a:rPr lang="en-GB" dirty="0"/>
            </a:br>
            <a:r>
              <a:rPr lang="en-GB" sz="2000" dirty="0">
                <a:hlinkClick r:id="rId3"/>
              </a:rPr>
              <a:t>https://www.skillsforcare.org.uk/Support-for-leaders-and-managers/Good-and-outstanding-care/inspection-toolkit/Inspection-toolkit.aspx</a:t>
            </a:r>
            <a:br>
              <a:rPr lang="en-GB" sz="2800" dirty="0"/>
            </a:br>
            <a:br>
              <a:rPr lang="en-GB" sz="2800" dirty="0"/>
            </a:br>
            <a:r>
              <a:rPr lang="en-GB" sz="2000" u="sng" dirty="0"/>
              <a:t>Guide to Safe Staffing - </a:t>
            </a:r>
            <a:r>
              <a:rPr lang="en-GB" sz="1600" dirty="0">
                <a:hlinkClick r:id="rId4"/>
              </a:rPr>
              <a:t>https://www.skillsforcare.org.uk/resources/documents/Support-for-leaders-and-managers/good-and-outstanding-care/Improve-your-CQC-rating/Guide-to-safe-staffing.pdf</a:t>
            </a:r>
            <a:br>
              <a:rPr lang="en-GB" sz="1600" dirty="0"/>
            </a:br>
            <a:br>
              <a:rPr lang="en-GB" sz="1600" dirty="0"/>
            </a:br>
            <a:r>
              <a:rPr lang="en-GB" sz="2000" u="sng" dirty="0"/>
              <a:t>Guide to Improvement – </a:t>
            </a:r>
            <a:br>
              <a:rPr lang="en-GB" sz="1600" dirty="0"/>
            </a:br>
            <a:r>
              <a:rPr lang="en-GB" sz="1600" dirty="0">
                <a:hlinkClick r:id="rId5"/>
              </a:rPr>
              <a:t>https://www.skillsforcare.org.uk/resources/documents/Support-for-leaders-and-managers/good-and-outstanding-care/Improve-your-CQC-rating/Guide-to-improvement.pdf</a:t>
            </a:r>
            <a:br>
              <a:rPr lang="en-GB" sz="1600" dirty="0"/>
            </a:br>
            <a:endParaRPr lang="en-GB" sz="1600" dirty="0"/>
          </a:p>
        </p:txBody>
      </p:sp>
    </p:spTree>
    <p:extLst>
      <p:ext uri="{BB962C8B-B14F-4D97-AF65-F5344CB8AC3E}">
        <p14:creationId xmlns:p14="http://schemas.microsoft.com/office/powerpoint/2010/main" val="1511865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386" y="1729182"/>
            <a:ext cx="8289227" cy="705863"/>
          </a:xfrm>
        </p:spPr>
        <p:txBody>
          <a:bodyPr/>
          <a:lstStyle/>
          <a:p>
            <a:pPr algn="ctr"/>
            <a:r>
              <a:rPr lang="en-GB" dirty="0"/>
              <a:t>WDF Funded CQC Inspection webinars</a:t>
            </a:r>
            <a:br>
              <a:rPr lang="en-GB" dirty="0"/>
            </a:br>
            <a:br>
              <a:rPr lang="en-GB" dirty="0"/>
            </a:br>
            <a:endParaRPr lang="en-GB" dirty="0"/>
          </a:p>
        </p:txBody>
      </p:sp>
      <p:pic>
        <p:nvPicPr>
          <p:cNvPr id="4" name="Picture 3">
            <a:extLst>
              <a:ext uri="{FF2B5EF4-FFF2-40B4-BE49-F238E27FC236}">
                <a16:creationId xmlns:a16="http://schemas.microsoft.com/office/drawing/2014/main" id="{014996FA-8157-F783-3E38-4B5CE2014119}"/>
              </a:ext>
            </a:extLst>
          </p:cNvPr>
          <p:cNvPicPr>
            <a:picLocks noChangeAspect="1"/>
          </p:cNvPicPr>
          <p:nvPr/>
        </p:nvPicPr>
        <p:blipFill rotWithShape="1">
          <a:blip r:embed="rId3"/>
          <a:srcRect l="25946" t="29219" r="2703" b="23454"/>
          <a:stretch/>
        </p:blipFill>
        <p:spPr>
          <a:xfrm>
            <a:off x="427386" y="3225113"/>
            <a:ext cx="8289226" cy="3092761"/>
          </a:xfrm>
          <a:prstGeom prst="rect">
            <a:avLst/>
          </a:prstGeom>
        </p:spPr>
      </p:pic>
    </p:spTree>
    <p:extLst>
      <p:ext uri="{BB962C8B-B14F-4D97-AF65-F5344CB8AC3E}">
        <p14:creationId xmlns:p14="http://schemas.microsoft.com/office/powerpoint/2010/main" val="221953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3076068"/>
            <a:ext cx="8620701" cy="705863"/>
          </a:xfrm>
        </p:spPr>
        <p:txBody>
          <a:bodyPr/>
          <a:lstStyle/>
          <a:p>
            <a:r>
              <a:rPr lang="en-GB" dirty="0"/>
              <a:t>Development of Managers</a:t>
            </a:r>
          </a:p>
        </p:txBody>
      </p:sp>
    </p:spTree>
    <p:extLst>
      <p:ext uri="{BB962C8B-B14F-4D97-AF65-F5344CB8AC3E}">
        <p14:creationId xmlns:p14="http://schemas.microsoft.com/office/powerpoint/2010/main" val="131165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Key Findings">
            <a:extLst>
              <a:ext uri="{FF2B5EF4-FFF2-40B4-BE49-F238E27FC236}">
                <a16:creationId xmlns:a16="http://schemas.microsoft.com/office/drawing/2014/main" id="{07C4FE80-613A-4FEF-B41A-1CFFBD9A5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60" y="477709"/>
            <a:ext cx="7207354" cy="6133156"/>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988171371"/>
              </p:ext>
            </p:extLst>
          </p:nvPr>
        </p:nvGraphicFramePr>
        <p:xfrm>
          <a:off x="0" y="0"/>
          <a:ext cx="2562821" cy="3626768"/>
        </p:xfrm>
        <a:graphic>
          <a:graphicData uri="http://schemas.openxmlformats.org/presentationml/2006/ole">
            <mc:AlternateContent xmlns:mc="http://schemas.openxmlformats.org/markup-compatibility/2006">
              <mc:Choice xmlns:v="urn:schemas-microsoft-com:vml" Requires="v">
                <p:oleObj name="Acrobat Document" r:id="rId3" imgW="5667177" imgH="8019957" progId="AcroExch.Document.DC">
                  <p:embed/>
                </p:oleObj>
              </mc:Choice>
              <mc:Fallback>
                <p:oleObj name="Acrobat Document" r:id="rId3" imgW="5667177" imgH="8019957" progId="AcroExch.Document.DC">
                  <p:embed/>
                  <p:pic>
                    <p:nvPicPr>
                      <p:cNvPr id="3" name="Object 2"/>
                      <p:cNvPicPr/>
                      <p:nvPr/>
                    </p:nvPicPr>
                    <p:blipFill>
                      <a:blip r:embed="rId4"/>
                      <a:stretch>
                        <a:fillRect/>
                      </a:stretch>
                    </p:blipFill>
                    <p:spPr>
                      <a:xfrm>
                        <a:off x="0" y="0"/>
                        <a:ext cx="2562821" cy="362676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7E661CB7-E940-4C75-8940-4F8A88C84C30}"/>
              </a:ext>
            </a:extLst>
          </p:cNvPr>
          <p:cNvPicPr>
            <a:picLocks noChangeAspect="1"/>
          </p:cNvPicPr>
          <p:nvPr/>
        </p:nvPicPr>
        <p:blipFill rotWithShape="1">
          <a:blip r:embed="rId5"/>
          <a:srcRect l="19000" t="16094" r="18571" b="9746"/>
          <a:stretch/>
        </p:blipFill>
        <p:spPr>
          <a:xfrm>
            <a:off x="3666308" y="3875080"/>
            <a:ext cx="4859383" cy="2904542"/>
          </a:xfrm>
          <a:prstGeom prst="rect">
            <a:avLst/>
          </a:prstGeom>
        </p:spPr>
      </p:pic>
      <p:pic>
        <p:nvPicPr>
          <p:cNvPr id="1026" name="Picture 2" descr="Image result for skills for care culture toolkit">
            <a:hlinkClick r:id="rId6"/>
            <a:extLst>
              <a:ext uri="{FF2B5EF4-FFF2-40B4-BE49-F238E27FC236}">
                <a16:creationId xmlns:a16="http://schemas.microsoft.com/office/drawing/2014/main" id="{C9C8484E-73A0-4F9F-B61A-A7362CB192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737" y="3731622"/>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kills for care well led">
            <a:hlinkClick r:id="rId8"/>
            <a:extLst>
              <a:ext uri="{FF2B5EF4-FFF2-40B4-BE49-F238E27FC236}">
                <a16:creationId xmlns:a16="http://schemas.microsoft.com/office/drawing/2014/main" id="{22F27E91-66E3-4186-9DC5-2276F0D122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86283" y="0"/>
            <a:ext cx="3603482" cy="18855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kills for care registered manager wellbeing">
            <a:hlinkClick r:id="rId10"/>
            <a:extLst>
              <a:ext uri="{FF2B5EF4-FFF2-40B4-BE49-F238E27FC236}">
                <a16:creationId xmlns:a16="http://schemas.microsoft.com/office/drawing/2014/main" id="{4009B891-5146-4D93-BF4C-4585E16FD3C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56065" y="1543457"/>
            <a:ext cx="1319984" cy="1863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36827E-E42E-4046-8298-FCE1E36CE809}"/>
              </a:ext>
            </a:extLst>
          </p:cNvPr>
          <p:cNvSpPr txBox="1"/>
          <p:nvPr/>
        </p:nvSpPr>
        <p:spPr>
          <a:xfrm>
            <a:off x="2980196" y="2101589"/>
            <a:ext cx="4570135" cy="1077218"/>
          </a:xfrm>
          <a:prstGeom prst="rect">
            <a:avLst/>
          </a:prstGeom>
          <a:noFill/>
        </p:spPr>
        <p:txBody>
          <a:bodyPr wrap="square" rtlCol="0">
            <a:spAutoFit/>
          </a:bodyPr>
          <a:lstStyle/>
          <a:p>
            <a:r>
              <a:rPr lang="en-GB" sz="3200" b="1" dirty="0">
                <a:solidFill>
                  <a:schemeClr val="accent1"/>
                </a:solidFill>
              </a:rPr>
              <a:t>Support for Registered Managers</a:t>
            </a:r>
          </a:p>
        </p:txBody>
      </p:sp>
    </p:spTree>
    <p:extLst>
      <p:ext uri="{BB962C8B-B14F-4D97-AF65-F5344CB8AC3E}">
        <p14:creationId xmlns:p14="http://schemas.microsoft.com/office/powerpoint/2010/main" val="3654519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679754"/>
            <a:ext cx="8971004" cy="4856970"/>
          </a:xfrm>
        </p:spPr>
        <p:txBody>
          <a:bodyPr/>
          <a:lstStyle/>
          <a:p>
            <a:pPr algn="ctr"/>
            <a:r>
              <a:rPr lang="en-GB" dirty="0"/>
              <a:t>Developing Leaders and managers</a:t>
            </a:r>
            <a:br>
              <a:rPr lang="en-GB" dirty="0"/>
            </a:br>
            <a:br>
              <a:rPr lang="en-GB" dirty="0"/>
            </a:br>
            <a:r>
              <a:rPr lang="en-GB" sz="3200" b="0" dirty="0"/>
              <a:t>Manager induction standards</a:t>
            </a:r>
            <a:br>
              <a:rPr lang="en-GB" sz="3200" b="0" dirty="0"/>
            </a:br>
            <a:r>
              <a:rPr lang="en-GB" sz="3200" b="0" dirty="0"/>
              <a:t>Leadership qualities framework</a:t>
            </a:r>
            <a:br>
              <a:rPr lang="en-GB" sz="3200" b="0" dirty="0"/>
            </a:br>
            <a:r>
              <a:rPr lang="en-GB" sz="3200" b="0" dirty="0"/>
              <a:t>Developing new managers and deputies guide</a:t>
            </a:r>
            <a:br>
              <a:rPr lang="en-GB" sz="3200" b="0" dirty="0"/>
            </a:br>
            <a:r>
              <a:rPr lang="en-GB" sz="3200" b="0" dirty="0"/>
              <a:t>Moving up</a:t>
            </a:r>
            <a:br>
              <a:rPr lang="en-GB" sz="3200" b="0" dirty="0"/>
            </a:br>
            <a:r>
              <a:rPr lang="en-GB" sz="3200" b="0" dirty="0"/>
              <a:t>Introductory learning modules for managers</a:t>
            </a:r>
            <a:br>
              <a:rPr lang="en-GB" dirty="0"/>
            </a:br>
            <a:br>
              <a:rPr lang="en-GB" dirty="0"/>
            </a:br>
            <a:endParaRPr lang="en-GB" dirty="0"/>
          </a:p>
        </p:txBody>
      </p:sp>
    </p:spTree>
    <p:extLst>
      <p:ext uri="{BB962C8B-B14F-4D97-AF65-F5344CB8AC3E}">
        <p14:creationId xmlns:p14="http://schemas.microsoft.com/office/powerpoint/2010/main" val="172337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1914533"/>
            <a:ext cx="8620701" cy="705863"/>
          </a:xfrm>
        </p:spPr>
        <p:txBody>
          <a:bodyPr/>
          <a:lstStyle/>
          <a:p>
            <a:pPr algn="ctr"/>
            <a:r>
              <a:rPr lang="en-GB" dirty="0"/>
              <a:t>Succession Planning guidance </a:t>
            </a:r>
            <a:br>
              <a:rPr lang="en-GB" dirty="0"/>
            </a:br>
            <a:br>
              <a:rPr lang="en-GB" dirty="0"/>
            </a:br>
            <a:r>
              <a:rPr lang="en-GB" sz="3200" dirty="0">
                <a:hlinkClick r:id="rId3"/>
              </a:rPr>
              <a:t>https://www.lscthub.co.uk/wp-content/uploads/2023/02/NW-ADASS-Registered-Managers-Succession-Guide-Oct-22.pdf</a:t>
            </a:r>
            <a:br>
              <a:rPr lang="en-GB" sz="3200" dirty="0"/>
            </a:br>
            <a:endParaRPr lang="en-GB" dirty="0"/>
          </a:p>
        </p:txBody>
      </p:sp>
    </p:spTree>
    <p:extLst>
      <p:ext uri="{BB962C8B-B14F-4D97-AF65-F5344CB8AC3E}">
        <p14:creationId xmlns:p14="http://schemas.microsoft.com/office/powerpoint/2010/main" val="116282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4D38-4672-492D-AC25-8BD55CD09814}"/>
              </a:ext>
            </a:extLst>
          </p:cNvPr>
          <p:cNvSpPr>
            <a:spLocks noGrp="1"/>
          </p:cNvSpPr>
          <p:nvPr>
            <p:ph type="title"/>
          </p:nvPr>
        </p:nvSpPr>
        <p:spPr>
          <a:xfrm>
            <a:off x="192792" y="1372656"/>
            <a:ext cx="8370440" cy="705863"/>
          </a:xfrm>
        </p:spPr>
        <p:txBody>
          <a:bodyPr/>
          <a:lstStyle/>
          <a:p>
            <a:r>
              <a:rPr lang="en-GB" dirty="0"/>
              <a:t>Deputy / Aspiring Managers network</a:t>
            </a:r>
          </a:p>
        </p:txBody>
      </p:sp>
      <p:sp>
        <p:nvSpPr>
          <p:cNvPr id="3" name="Text Placeholder 2">
            <a:extLst>
              <a:ext uri="{FF2B5EF4-FFF2-40B4-BE49-F238E27FC236}">
                <a16:creationId xmlns:a16="http://schemas.microsoft.com/office/drawing/2014/main" id="{DDD70969-0CFB-4023-B704-8D64919B876C}"/>
              </a:ext>
            </a:extLst>
          </p:cNvPr>
          <p:cNvSpPr>
            <a:spLocks noGrp="1"/>
          </p:cNvSpPr>
          <p:nvPr>
            <p:ph type="body" sz="quarter" idx="10"/>
          </p:nvPr>
        </p:nvSpPr>
        <p:spPr>
          <a:xfrm>
            <a:off x="279820" y="2078519"/>
            <a:ext cx="8584359" cy="4528178"/>
          </a:xfrm>
        </p:spPr>
        <p:txBody>
          <a:bodyPr/>
          <a:lstStyle/>
          <a:p>
            <a:endParaRPr lang="en-GB" dirty="0"/>
          </a:p>
          <a:p>
            <a:r>
              <a:rPr lang="en-GB" dirty="0"/>
              <a:t>Lancashire &amp; Cumbria ICS Aspiring Managers network</a:t>
            </a:r>
          </a:p>
          <a:p>
            <a:r>
              <a:rPr lang="en-GB" dirty="0"/>
              <a:t>Weds 22</a:t>
            </a:r>
            <a:r>
              <a:rPr lang="en-GB" baseline="30000" dirty="0"/>
              <a:t>nd</a:t>
            </a:r>
            <a:r>
              <a:rPr lang="en-GB" dirty="0"/>
              <a:t> November 2023</a:t>
            </a:r>
          </a:p>
          <a:p>
            <a:r>
              <a:rPr lang="en-GB" dirty="0"/>
              <a:t>Microsoft teams</a:t>
            </a:r>
          </a:p>
          <a:p>
            <a:r>
              <a:rPr lang="en-GB" dirty="0"/>
              <a:t>Themed on Managing Change / Transformation</a:t>
            </a:r>
          </a:p>
          <a:p>
            <a:endParaRPr lang="en-GB" dirty="0"/>
          </a:p>
          <a:p>
            <a:r>
              <a:rPr lang="en-GB" dirty="0"/>
              <a:t>Topics so far;</a:t>
            </a:r>
          </a:p>
          <a:p>
            <a:r>
              <a:rPr lang="en-GB" dirty="0"/>
              <a:t>Managing conflict</a:t>
            </a:r>
          </a:p>
          <a:p>
            <a:r>
              <a:rPr lang="en-GB" dirty="0"/>
              <a:t>Health and Wellbeing</a:t>
            </a:r>
          </a:p>
          <a:p>
            <a:r>
              <a:rPr lang="en-GB" dirty="0"/>
              <a:t>Launch of network – overview of Skills for Care</a:t>
            </a:r>
          </a:p>
          <a:p>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3440055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5F39-3AE9-4BD6-8BBA-CE96232E070D}"/>
              </a:ext>
            </a:extLst>
          </p:cNvPr>
          <p:cNvSpPr>
            <a:spLocks noGrp="1"/>
          </p:cNvSpPr>
          <p:nvPr>
            <p:ph type="title"/>
          </p:nvPr>
        </p:nvSpPr>
        <p:spPr>
          <a:xfrm>
            <a:off x="647960" y="1295932"/>
            <a:ext cx="7475105" cy="705863"/>
          </a:xfrm>
        </p:spPr>
        <p:txBody>
          <a:bodyPr/>
          <a:lstStyle/>
          <a:p>
            <a:pPr algn="ctr"/>
            <a:r>
              <a:rPr lang="en-GB" sz="2800" dirty="0"/>
              <a:t>Practical support</a:t>
            </a:r>
          </a:p>
        </p:txBody>
      </p:sp>
      <p:pic>
        <p:nvPicPr>
          <p:cNvPr id="8" name="Picture 7">
            <a:extLst>
              <a:ext uri="{FF2B5EF4-FFF2-40B4-BE49-F238E27FC236}">
                <a16:creationId xmlns:a16="http://schemas.microsoft.com/office/drawing/2014/main" id="{F28C7240-C98C-6BD9-D87F-FE4AD25DE5F4}"/>
              </a:ext>
            </a:extLst>
          </p:cNvPr>
          <p:cNvPicPr>
            <a:picLocks noChangeAspect="1"/>
          </p:cNvPicPr>
          <p:nvPr/>
        </p:nvPicPr>
        <p:blipFill rotWithShape="1">
          <a:blip r:embed="rId3"/>
          <a:srcRect l="26216" t="18649" r="5541" b="12984"/>
          <a:stretch/>
        </p:blipFill>
        <p:spPr>
          <a:xfrm>
            <a:off x="331360" y="2001795"/>
            <a:ext cx="8108306" cy="4569252"/>
          </a:xfrm>
          <a:prstGeom prst="rect">
            <a:avLst/>
          </a:prstGeom>
        </p:spPr>
      </p:pic>
    </p:spTree>
    <p:extLst>
      <p:ext uri="{BB962C8B-B14F-4D97-AF65-F5344CB8AC3E}">
        <p14:creationId xmlns:p14="http://schemas.microsoft.com/office/powerpoint/2010/main" val="191942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D5F39-3AE9-4BD6-8BBA-CE96232E070D}"/>
              </a:ext>
            </a:extLst>
          </p:cNvPr>
          <p:cNvSpPr>
            <a:spLocks noGrp="1"/>
          </p:cNvSpPr>
          <p:nvPr>
            <p:ph type="title"/>
          </p:nvPr>
        </p:nvSpPr>
        <p:spPr>
          <a:xfrm>
            <a:off x="647960" y="1295932"/>
            <a:ext cx="7475105" cy="705863"/>
          </a:xfrm>
        </p:spPr>
        <p:txBody>
          <a:bodyPr/>
          <a:lstStyle/>
          <a:p>
            <a:pPr algn="ctr"/>
            <a:r>
              <a:rPr lang="en-GB" sz="2800" dirty="0"/>
              <a:t>Other useful updates</a:t>
            </a:r>
          </a:p>
        </p:txBody>
      </p:sp>
      <p:graphicFrame>
        <p:nvGraphicFramePr>
          <p:cNvPr id="4" name="Object 3">
            <a:extLst>
              <a:ext uri="{FF2B5EF4-FFF2-40B4-BE49-F238E27FC236}">
                <a16:creationId xmlns:a16="http://schemas.microsoft.com/office/drawing/2014/main" id="{EFF58CD7-9D91-DEE8-B500-BCE95F44BBE5}"/>
              </a:ext>
            </a:extLst>
          </p:cNvPr>
          <p:cNvGraphicFramePr>
            <a:graphicFrameLocks noChangeAspect="1"/>
          </p:cNvGraphicFramePr>
          <p:nvPr>
            <p:extLst>
              <p:ext uri="{D42A27DB-BD31-4B8C-83A1-F6EECF244321}">
                <p14:modId xmlns:p14="http://schemas.microsoft.com/office/powerpoint/2010/main" val="3569332007"/>
              </p:ext>
            </p:extLst>
          </p:nvPr>
        </p:nvGraphicFramePr>
        <p:xfrm>
          <a:off x="3155637" y="2085725"/>
          <a:ext cx="2459749" cy="1738184"/>
        </p:xfrm>
        <a:graphic>
          <a:graphicData uri="http://schemas.openxmlformats.org/presentationml/2006/ole">
            <mc:AlternateContent xmlns:mc="http://schemas.openxmlformats.org/markup-compatibility/2006">
              <mc:Choice xmlns:v="urn:schemas-microsoft-com:vml" Requires="v">
                <p:oleObj name="Acrobat Document" r:id="rId3" imgW="5346587" imgH="3778135" progId="Acrobat.Document.DC">
                  <p:embed/>
                </p:oleObj>
              </mc:Choice>
              <mc:Fallback>
                <p:oleObj name="Acrobat Document" r:id="rId3" imgW="5346587" imgH="3778135" progId="Acrobat.Document.DC">
                  <p:embed/>
                  <p:pic>
                    <p:nvPicPr>
                      <p:cNvPr id="4" name="Object 3">
                        <a:extLst>
                          <a:ext uri="{FF2B5EF4-FFF2-40B4-BE49-F238E27FC236}">
                            <a16:creationId xmlns:a16="http://schemas.microsoft.com/office/drawing/2014/main" id="{EFF58CD7-9D91-DEE8-B500-BCE95F44BBE5}"/>
                          </a:ext>
                        </a:extLst>
                      </p:cNvPr>
                      <p:cNvPicPr/>
                      <p:nvPr/>
                    </p:nvPicPr>
                    <p:blipFill>
                      <a:blip r:embed="rId4"/>
                      <a:stretch>
                        <a:fillRect/>
                      </a:stretch>
                    </p:blipFill>
                    <p:spPr>
                      <a:xfrm>
                        <a:off x="3155637" y="2085725"/>
                        <a:ext cx="2459749" cy="1738184"/>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979B310-6E8B-F6D3-01BC-691476F6E86B}"/>
              </a:ext>
            </a:extLst>
          </p:cNvPr>
          <p:cNvSpPr txBox="1"/>
          <p:nvPr/>
        </p:nvSpPr>
        <p:spPr>
          <a:xfrm>
            <a:off x="1504950" y="5337258"/>
            <a:ext cx="6134100" cy="923330"/>
          </a:xfrm>
          <a:prstGeom prst="rect">
            <a:avLst/>
          </a:prstGeom>
          <a:noFill/>
        </p:spPr>
        <p:txBody>
          <a:bodyPr wrap="square">
            <a:spAutoFit/>
          </a:bodyPr>
          <a:lstStyle/>
          <a:p>
            <a:r>
              <a:rPr lang="en-GB" dirty="0"/>
              <a:t>https://www.skillsforcare.org.uk/Support-for-leaders-and-managers/Managing-a-service/Digital-technology-and-social-care/Digital-Skills-Framework.aspx</a:t>
            </a:r>
          </a:p>
        </p:txBody>
      </p:sp>
      <p:sp>
        <p:nvSpPr>
          <p:cNvPr id="6" name="TextBox 5">
            <a:extLst>
              <a:ext uri="{FF2B5EF4-FFF2-40B4-BE49-F238E27FC236}">
                <a16:creationId xmlns:a16="http://schemas.microsoft.com/office/drawing/2014/main" id="{64EE2873-F828-E52D-3E00-EF438068008C}"/>
              </a:ext>
            </a:extLst>
          </p:cNvPr>
          <p:cNvSpPr txBox="1"/>
          <p:nvPr/>
        </p:nvSpPr>
        <p:spPr>
          <a:xfrm>
            <a:off x="1504950" y="4085967"/>
            <a:ext cx="6134100" cy="923330"/>
          </a:xfrm>
          <a:prstGeom prst="rect">
            <a:avLst/>
          </a:prstGeom>
          <a:noFill/>
        </p:spPr>
        <p:txBody>
          <a:bodyPr wrap="square">
            <a:spAutoFit/>
          </a:bodyPr>
          <a:lstStyle/>
          <a:p>
            <a:r>
              <a:rPr lang="en-GB" dirty="0"/>
              <a:t>https://www.skillsforcare.org.uk/Support-for-leaders-and-managers/Managing-a-service/Delegated-healthcare-activities/Delegated-healthcare-activities.aspx</a:t>
            </a:r>
          </a:p>
        </p:txBody>
      </p:sp>
    </p:spTree>
    <p:extLst>
      <p:ext uri="{BB962C8B-B14F-4D97-AF65-F5344CB8AC3E}">
        <p14:creationId xmlns:p14="http://schemas.microsoft.com/office/powerpoint/2010/main" val="24266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92" y="1525056"/>
            <a:ext cx="8620701" cy="705863"/>
          </a:xfrm>
        </p:spPr>
        <p:txBody>
          <a:bodyPr/>
          <a:lstStyle/>
          <a:p>
            <a:r>
              <a:rPr lang="en-GB" dirty="0"/>
              <a:t>New Publication – ASCWDS data</a:t>
            </a:r>
          </a:p>
        </p:txBody>
      </p:sp>
      <p:sp>
        <p:nvSpPr>
          <p:cNvPr id="3" name="Text Placeholder 2"/>
          <p:cNvSpPr>
            <a:spLocks noGrp="1"/>
          </p:cNvSpPr>
          <p:nvPr>
            <p:ph type="body" sz="quarter" idx="10"/>
          </p:nvPr>
        </p:nvSpPr>
        <p:spPr>
          <a:xfrm>
            <a:off x="279820" y="2402867"/>
            <a:ext cx="8584359" cy="2842054"/>
          </a:xfrm>
        </p:spPr>
        <p:txBody>
          <a:bodyPr/>
          <a:lstStyle/>
          <a:p>
            <a:pPr marL="342900" indent="-342900">
              <a:buFont typeface="Arial" panose="020B0604020202020204" pitchFamily="34" charset="0"/>
              <a:buChar char="•"/>
            </a:pPr>
            <a:r>
              <a:rPr lang="en-GB" b="1" dirty="0"/>
              <a:t>Vacancy rate slightly down overall by 0.6% but turnover up by 0.9%</a:t>
            </a:r>
          </a:p>
          <a:p>
            <a:pPr marL="342900" indent="-342900">
              <a:buFont typeface="Arial" panose="020B0604020202020204" pitchFamily="34" charset="0"/>
              <a:buChar char="•"/>
            </a:pPr>
            <a:r>
              <a:rPr lang="en-GB" b="1" dirty="0"/>
              <a:t>Higher turnover rates in homecare care workers at 36.7%</a:t>
            </a:r>
          </a:p>
          <a:p>
            <a:pPr marL="342900" indent="-342900">
              <a:buFont typeface="Arial" panose="020B0604020202020204" pitchFamily="34" charset="0"/>
              <a:buChar char="•"/>
            </a:pPr>
            <a:r>
              <a:rPr lang="en-GB" b="1" dirty="0"/>
              <a:t>Particular challenges in homecare and nursing services for turnover and vacancies</a:t>
            </a:r>
          </a:p>
          <a:p>
            <a:pPr marL="342900" indent="-342900">
              <a:buFont typeface="Arial" panose="020B0604020202020204" pitchFamily="34" charset="0"/>
              <a:buChar char="•"/>
            </a:pPr>
            <a:r>
              <a:rPr lang="en-GB" b="1" dirty="0"/>
              <a:t>Higher % of workforce reaching retirement age in homecare services</a:t>
            </a:r>
          </a:p>
          <a:p>
            <a:pPr marL="342900" indent="-342900">
              <a:buFont typeface="Arial" panose="020B0604020202020204" pitchFamily="34" charset="0"/>
              <a:buChar char="•"/>
            </a:pPr>
            <a:r>
              <a:rPr lang="en-GB" b="1" dirty="0"/>
              <a:t>Significantly low completion of care certificate, particularly in residential and nursing services – 65% not started</a:t>
            </a:r>
          </a:p>
          <a:p>
            <a:pPr marL="342900" indent="-342900">
              <a:buFont typeface="Arial" panose="020B0604020202020204" pitchFamily="34" charset="0"/>
              <a:buChar char="•"/>
            </a:pPr>
            <a:r>
              <a:rPr lang="en-GB" b="1" dirty="0"/>
              <a:t>Click </a:t>
            </a:r>
            <a:r>
              <a:rPr lang="en-GB" b="1" dirty="0">
                <a:hlinkClick r:id="rId3"/>
              </a:rPr>
              <a:t>here</a:t>
            </a:r>
            <a:r>
              <a:rPr lang="en-GB" b="1" dirty="0"/>
              <a:t> to see more data </a:t>
            </a:r>
          </a:p>
          <a:p>
            <a:endParaRPr lang="en-GB" b="1" dirty="0"/>
          </a:p>
          <a:p>
            <a:endParaRPr lang="en-GB" b="1" dirty="0"/>
          </a:p>
          <a:p>
            <a:pPr algn="ctr"/>
            <a:endParaRPr lang="en-GB" b="1" dirty="0"/>
          </a:p>
          <a:p>
            <a:endParaRPr lang="en-GB" dirty="0"/>
          </a:p>
          <a:p>
            <a:endParaRPr lang="en-GB" dirty="0"/>
          </a:p>
        </p:txBody>
      </p:sp>
    </p:spTree>
    <p:extLst>
      <p:ext uri="{BB962C8B-B14F-4D97-AF65-F5344CB8AC3E}">
        <p14:creationId xmlns:p14="http://schemas.microsoft.com/office/powerpoint/2010/main" val="1106129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3076068"/>
            <a:ext cx="8620701" cy="705863"/>
          </a:xfrm>
        </p:spPr>
        <p:txBody>
          <a:bodyPr/>
          <a:lstStyle/>
          <a:p>
            <a:r>
              <a:rPr lang="en-GB" dirty="0"/>
              <a:t>Priorities – Raising Completion of ASC-WDS</a:t>
            </a:r>
          </a:p>
        </p:txBody>
      </p:sp>
    </p:spTree>
    <p:extLst>
      <p:ext uri="{BB962C8B-B14F-4D97-AF65-F5344CB8AC3E}">
        <p14:creationId xmlns:p14="http://schemas.microsoft.com/office/powerpoint/2010/main" val="152964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3D39552-6AF8-4011-B053-BED856F2EA0A}"/>
              </a:ext>
            </a:extLst>
          </p:cNvPr>
          <p:cNvSpPr>
            <a:spLocks noGrp="1"/>
          </p:cNvSpPr>
          <p:nvPr>
            <p:ph type="title"/>
          </p:nvPr>
        </p:nvSpPr>
        <p:spPr>
          <a:xfrm>
            <a:off x="756139" y="987775"/>
            <a:ext cx="7631723" cy="833882"/>
          </a:xfrm>
        </p:spPr>
        <p:txBody>
          <a:bodyPr vert="horz" lIns="68580" tIns="34290" rIns="68580" bIns="34290" rtlCol="0" anchor="ctr">
            <a:normAutofit/>
          </a:bodyPr>
          <a:lstStyle/>
          <a:p>
            <a:pPr algn="ctr"/>
            <a:r>
              <a:rPr lang="en-US" sz="2775"/>
              <a:t>North West Regional ASC-WDS completion</a:t>
            </a:r>
            <a:br>
              <a:rPr lang="en-US" sz="2775"/>
            </a:br>
            <a:r>
              <a:rPr lang="en-US" sz="2775"/>
              <a:t>Lancashire and South Cumbria ICS</a:t>
            </a:r>
          </a:p>
        </p:txBody>
      </p:sp>
      <p:graphicFrame>
        <p:nvGraphicFramePr>
          <p:cNvPr id="3" name="Table 2">
            <a:extLst>
              <a:ext uri="{FF2B5EF4-FFF2-40B4-BE49-F238E27FC236}">
                <a16:creationId xmlns:a16="http://schemas.microsoft.com/office/drawing/2014/main" id="{F81D8CA1-F707-D888-9980-6197E0B6C795}"/>
              </a:ext>
            </a:extLst>
          </p:cNvPr>
          <p:cNvGraphicFramePr>
            <a:graphicFrameLocks noGrp="1"/>
          </p:cNvGraphicFramePr>
          <p:nvPr>
            <p:extLst>
              <p:ext uri="{D42A27DB-BD31-4B8C-83A1-F6EECF244321}">
                <p14:modId xmlns:p14="http://schemas.microsoft.com/office/powerpoint/2010/main" val="2972298682"/>
              </p:ext>
            </p:extLst>
          </p:nvPr>
        </p:nvGraphicFramePr>
        <p:xfrm>
          <a:off x="363381" y="2630938"/>
          <a:ext cx="8414951" cy="1942695"/>
        </p:xfrm>
        <a:graphic>
          <a:graphicData uri="http://schemas.openxmlformats.org/drawingml/2006/table">
            <a:tbl>
              <a:tblPr firstRow="1" bandRow="1">
                <a:tableStyleId>{5C22544A-7EE6-4342-B048-85BDC9FD1C3A}</a:tableStyleId>
              </a:tblPr>
              <a:tblGrid>
                <a:gridCol w="1529671">
                  <a:extLst>
                    <a:ext uri="{9D8B030D-6E8A-4147-A177-3AD203B41FA5}">
                      <a16:colId xmlns:a16="http://schemas.microsoft.com/office/drawing/2014/main" val="39355303"/>
                    </a:ext>
                  </a:extLst>
                </a:gridCol>
                <a:gridCol w="1485648">
                  <a:extLst>
                    <a:ext uri="{9D8B030D-6E8A-4147-A177-3AD203B41FA5}">
                      <a16:colId xmlns:a16="http://schemas.microsoft.com/office/drawing/2014/main" val="782709284"/>
                    </a:ext>
                  </a:extLst>
                </a:gridCol>
                <a:gridCol w="1371186">
                  <a:extLst>
                    <a:ext uri="{9D8B030D-6E8A-4147-A177-3AD203B41FA5}">
                      <a16:colId xmlns:a16="http://schemas.microsoft.com/office/drawing/2014/main" val="3362992694"/>
                    </a:ext>
                  </a:extLst>
                </a:gridCol>
                <a:gridCol w="1344773">
                  <a:extLst>
                    <a:ext uri="{9D8B030D-6E8A-4147-A177-3AD203B41FA5}">
                      <a16:colId xmlns:a16="http://schemas.microsoft.com/office/drawing/2014/main" val="2535567290"/>
                    </a:ext>
                  </a:extLst>
                </a:gridCol>
                <a:gridCol w="1064939">
                  <a:extLst>
                    <a:ext uri="{9D8B030D-6E8A-4147-A177-3AD203B41FA5}">
                      <a16:colId xmlns:a16="http://schemas.microsoft.com/office/drawing/2014/main" val="462993227"/>
                    </a:ext>
                  </a:extLst>
                </a:gridCol>
                <a:gridCol w="1618734">
                  <a:extLst>
                    <a:ext uri="{9D8B030D-6E8A-4147-A177-3AD203B41FA5}">
                      <a16:colId xmlns:a16="http://schemas.microsoft.com/office/drawing/2014/main" val="59777318"/>
                    </a:ext>
                  </a:extLst>
                </a:gridCol>
              </a:tblGrid>
              <a:tr h="1597938">
                <a:tc>
                  <a:txBody>
                    <a:bodyPr/>
                    <a:lstStyle/>
                    <a:p>
                      <a:pPr algn="ctr" fontAlgn="ctr"/>
                      <a:r>
                        <a:rPr lang="en-GB" sz="1900" u="none" strike="noStrike" dirty="0">
                          <a:effectLst/>
                        </a:rPr>
                        <a:t>ASC-WDS Completion</a:t>
                      </a:r>
                      <a:endParaRPr lang="en-GB" sz="1900" b="1" i="0" u="none" strike="noStrike" dirty="0">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Lancashire</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Blackburn</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Blackpool</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GB" sz="1900" u="none" strike="noStrike">
                          <a:effectLst/>
                        </a:rPr>
                        <a:t>Cumbria</a:t>
                      </a:r>
                      <a:endParaRPr lang="en-GB" sz="1900" b="1" i="0" u="none" strike="noStrike">
                        <a:solidFill>
                          <a:srgbClr val="FFFFFF"/>
                        </a:solidFill>
                        <a:effectLst/>
                        <a:latin typeface="Arial" panose="020B0604020202020204" pitchFamily="34" charset="0"/>
                      </a:endParaRPr>
                    </a:p>
                  </a:txBody>
                  <a:tcPr marL="11003" marR="11003" marT="11003" marB="0" anchor="ctr"/>
                </a:tc>
                <a:tc>
                  <a:txBody>
                    <a:bodyPr/>
                    <a:lstStyle/>
                    <a:p>
                      <a:pPr algn="ctr" fontAlgn="ctr"/>
                      <a:r>
                        <a:rPr lang="en-US" sz="1900" u="none" strike="noStrike">
                          <a:effectLst/>
                        </a:rPr>
                        <a:t>Lancashire and South Cumbria ICS</a:t>
                      </a:r>
                      <a:endParaRPr lang="en-US" sz="1900" b="1" i="0" u="none" strike="noStrike">
                        <a:solidFill>
                          <a:srgbClr val="FFFFFF"/>
                        </a:solidFill>
                        <a:effectLst/>
                        <a:latin typeface="Arial" panose="020B0604020202020204" pitchFamily="34" charset="0"/>
                      </a:endParaRPr>
                    </a:p>
                  </a:txBody>
                  <a:tcPr marL="11003" marR="11003" marT="11003" marB="0" anchor="ctr"/>
                </a:tc>
                <a:extLst>
                  <a:ext uri="{0D108BD9-81ED-4DB2-BD59-A6C34878D82A}">
                    <a16:rowId xmlns:a16="http://schemas.microsoft.com/office/drawing/2014/main" val="3450508899"/>
                  </a:ext>
                </a:extLst>
              </a:tr>
              <a:tr h="344757">
                <a:tc>
                  <a:txBody>
                    <a:bodyPr/>
                    <a:lstStyle/>
                    <a:p>
                      <a:pPr algn="r" fontAlgn="b"/>
                      <a:r>
                        <a:rPr lang="en-GB" sz="1900" u="none" strike="noStrike" dirty="0">
                          <a:effectLst/>
                        </a:rPr>
                        <a:t>Sep-23</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49.9%</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59.4%</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71.1%</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60.3%</a:t>
                      </a:r>
                      <a:endParaRPr lang="en-GB" sz="1900" b="0" i="0" u="none" strike="noStrike" dirty="0">
                        <a:solidFill>
                          <a:srgbClr val="000000"/>
                        </a:solidFill>
                        <a:effectLst/>
                        <a:latin typeface="Calibri" panose="020F0502020204030204" pitchFamily="34" charset="0"/>
                      </a:endParaRPr>
                    </a:p>
                  </a:txBody>
                  <a:tcPr marL="11003" marR="11003" marT="11003" marB="0" anchor="b"/>
                </a:tc>
                <a:tc>
                  <a:txBody>
                    <a:bodyPr/>
                    <a:lstStyle/>
                    <a:p>
                      <a:pPr algn="r" fontAlgn="b"/>
                      <a:r>
                        <a:rPr lang="en-GB" sz="1900" u="none" strike="noStrike" dirty="0">
                          <a:effectLst/>
                        </a:rPr>
                        <a:t>60.17%</a:t>
                      </a:r>
                      <a:endParaRPr lang="en-GB" sz="1900" b="0" i="0" u="none" strike="noStrike" dirty="0">
                        <a:solidFill>
                          <a:srgbClr val="000000"/>
                        </a:solidFill>
                        <a:effectLst/>
                        <a:latin typeface="Calibri" panose="020F0502020204030204" pitchFamily="34" charset="0"/>
                      </a:endParaRPr>
                    </a:p>
                  </a:txBody>
                  <a:tcPr marL="11003" marR="11003" marT="11003" marB="0" anchor="b"/>
                </a:tc>
                <a:extLst>
                  <a:ext uri="{0D108BD9-81ED-4DB2-BD59-A6C34878D82A}">
                    <a16:rowId xmlns:a16="http://schemas.microsoft.com/office/drawing/2014/main" val="3538173272"/>
                  </a:ext>
                </a:extLst>
              </a:tr>
            </a:tbl>
          </a:graphicData>
        </a:graphic>
      </p:graphicFrame>
      <p:sp>
        <p:nvSpPr>
          <p:cNvPr id="5" name="TextBox 4">
            <a:extLst>
              <a:ext uri="{FF2B5EF4-FFF2-40B4-BE49-F238E27FC236}">
                <a16:creationId xmlns:a16="http://schemas.microsoft.com/office/drawing/2014/main" id="{95D9A491-2099-C4D6-89D4-7000DF3727F5}"/>
              </a:ext>
            </a:extLst>
          </p:cNvPr>
          <p:cNvSpPr txBox="1"/>
          <p:nvPr/>
        </p:nvSpPr>
        <p:spPr>
          <a:xfrm>
            <a:off x="1522856" y="5198248"/>
            <a:ext cx="6096000" cy="369332"/>
          </a:xfrm>
          <a:prstGeom prst="rect">
            <a:avLst/>
          </a:prstGeom>
          <a:noFill/>
        </p:spPr>
        <p:txBody>
          <a:bodyPr wrap="square">
            <a:spAutoFit/>
          </a:bodyPr>
          <a:lstStyle/>
          <a:p>
            <a:r>
              <a:rPr lang="en-GB" dirty="0"/>
              <a:t>https://asc-wds.skillsforcare.org.uk/registration/create-account</a:t>
            </a:r>
          </a:p>
        </p:txBody>
      </p:sp>
    </p:spTree>
    <p:extLst>
      <p:ext uri="{BB962C8B-B14F-4D97-AF65-F5344CB8AC3E}">
        <p14:creationId xmlns:p14="http://schemas.microsoft.com/office/powerpoint/2010/main" val="329365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064F70-FE46-E779-3864-111F5485F2BF}"/>
              </a:ext>
            </a:extLst>
          </p:cNvPr>
          <p:cNvSpPr txBox="1"/>
          <p:nvPr/>
        </p:nvSpPr>
        <p:spPr>
          <a:xfrm>
            <a:off x="568411" y="1767006"/>
            <a:ext cx="8007178" cy="4801314"/>
          </a:xfrm>
          <a:prstGeom prst="rect">
            <a:avLst/>
          </a:prstGeom>
          <a:noFill/>
        </p:spPr>
        <p:txBody>
          <a:bodyPr wrap="square" rtlCol="0">
            <a:spAutoFit/>
          </a:bodyPr>
          <a:lstStyle/>
          <a:p>
            <a:pPr lvl="0"/>
            <a:r>
              <a:rPr lang="en-US" sz="2400" dirty="0">
                <a:effectLst/>
                <a:latin typeface="Arial" panose="020B0604020202020204" pitchFamily="34" charset="0"/>
                <a:ea typeface="Calibri" panose="020F0502020204030204" pitchFamily="34" charset="0"/>
                <a:cs typeface="Times New Roman" panose="02020603050405020304" pitchFamily="18" charset="0"/>
              </a:rPr>
              <a:t>What is ASC-WDS?</a:t>
            </a:r>
          </a:p>
          <a:p>
            <a:pPr lvl="0"/>
            <a:endParaRPr lang="en-US" sz="2400" dirty="0">
              <a:solidFill>
                <a:srgbClr val="0079C2"/>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buFontTx/>
              <a:buChar char="-"/>
            </a:pPr>
            <a:r>
              <a:rPr lang="en-US" sz="2400" dirty="0">
                <a:solidFill>
                  <a:srgbClr val="0079C2"/>
                </a:solidFill>
                <a:effectLst/>
                <a:latin typeface="Arial" panose="020B0604020202020204" pitchFamily="34" charset="0"/>
                <a:ea typeface="Calibri" panose="020F0502020204030204" pitchFamily="34" charset="0"/>
                <a:cs typeface="Times New Roman" panose="02020603050405020304" pitchFamily="18" charset="0"/>
              </a:rPr>
              <a:t>Leading form of workforce data used by government to inform policy </a:t>
            </a:r>
          </a:p>
          <a:p>
            <a:pPr marL="342900" lvl="0" indent="-342900">
              <a:buFontTx/>
              <a:buChar char="-"/>
            </a:pPr>
            <a:r>
              <a:rPr lang="en-US" sz="2400" dirty="0">
                <a:solidFill>
                  <a:srgbClr val="0079C2"/>
                </a:solidFill>
                <a:latin typeface="Arial" panose="020B0604020202020204" pitchFamily="34" charset="0"/>
                <a:ea typeface="Calibri" panose="020F0502020204030204" pitchFamily="34" charset="0"/>
                <a:cs typeface="Times New Roman" panose="02020603050405020304" pitchFamily="18" charset="0"/>
              </a:rPr>
              <a:t>Only needs to be completed yearly</a:t>
            </a:r>
          </a:p>
          <a:p>
            <a:pPr marL="342900" lvl="0" indent="-342900">
              <a:buFontTx/>
              <a:buChar char="-"/>
            </a:pPr>
            <a:r>
              <a:rPr lang="en-US" sz="2400" dirty="0">
                <a:solidFill>
                  <a:srgbClr val="0079C2"/>
                </a:solidFill>
                <a:latin typeface="Arial" panose="020B0604020202020204" pitchFamily="34" charset="0"/>
                <a:ea typeface="Calibri" panose="020F0502020204030204" pitchFamily="34" charset="0"/>
                <a:cs typeface="Times New Roman" panose="02020603050405020304" pitchFamily="18" charset="0"/>
              </a:rPr>
              <a:t>Bulk upload available for organisations with more than 50 staff</a:t>
            </a:r>
          </a:p>
          <a:p>
            <a:pPr marL="342900" lvl="0" indent="-342900">
              <a:buFontTx/>
              <a:buChar char="-"/>
            </a:pPr>
            <a:r>
              <a:rPr lang="en-US" sz="2400" dirty="0">
                <a:solidFill>
                  <a:srgbClr val="0079C2"/>
                </a:solidFill>
                <a:latin typeface="Arial" panose="020B0604020202020204" pitchFamily="34" charset="0"/>
                <a:ea typeface="Calibri" panose="020F0502020204030204" pitchFamily="34" charset="0"/>
                <a:cs typeface="Times New Roman" panose="02020603050405020304" pitchFamily="18" charset="0"/>
              </a:rPr>
              <a:t>Main benefit of completing is enables claiming Workforce development fund – up to £2k per member of staff per year</a:t>
            </a:r>
          </a:p>
          <a:p>
            <a:pPr marL="342900" lvl="0" indent="-342900">
              <a:buFontTx/>
              <a:buChar char="-"/>
            </a:pPr>
            <a:r>
              <a:rPr lang="en-US" sz="2400" dirty="0">
                <a:solidFill>
                  <a:srgbClr val="0079C2"/>
                </a:solidFill>
                <a:latin typeface="Arial" panose="020B0604020202020204" pitchFamily="34" charset="0"/>
                <a:ea typeface="Calibri" panose="020F0502020204030204" pitchFamily="34" charset="0"/>
                <a:cs typeface="Times New Roman" panose="02020603050405020304" pitchFamily="18" charset="0"/>
              </a:rPr>
              <a:t>Intel can be shared with CQC and local authority if you choose to do so</a:t>
            </a:r>
            <a:endParaRPr lang="en-GB" sz="2800" dirty="0">
              <a:solidFill>
                <a:srgbClr val="0079C2"/>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181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064F70-FE46-E779-3864-111F5485F2BF}"/>
              </a:ext>
            </a:extLst>
          </p:cNvPr>
          <p:cNvSpPr txBox="1"/>
          <p:nvPr/>
        </p:nvSpPr>
        <p:spPr>
          <a:xfrm>
            <a:off x="568411" y="1767006"/>
            <a:ext cx="8007178" cy="4924425"/>
          </a:xfrm>
          <a:prstGeom prst="rect">
            <a:avLst/>
          </a:prstGeom>
          <a:noFill/>
        </p:spPr>
        <p:txBody>
          <a:bodyPr wrap="square" rtlCol="0">
            <a:spAutoFit/>
          </a:bodyPr>
          <a:lstStyle/>
          <a:p>
            <a:pPr marL="34290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Increasing to all areas 55% or above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Opportunity for bespoke analysis when over 60%</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Local / regional / ICS publications – October</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Workforce development funding</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Helps succession planning, understanding demographics of workforce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Free training matrix</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2400" dirty="0">
                <a:effectLst/>
                <a:latin typeface="Arial" panose="020B0604020202020204" pitchFamily="34" charset="0"/>
                <a:ea typeface="Calibri" panose="020F0502020204030204" pitchFamily="34" charset="0"/>
                <a:cs typeface="Times New Roman" panose="02020603050405020304" pitchFamily="18" charset="0"/>
              </a:rPr>
              <a:t>Benchmarking function</a:t>
            </a:r>
          </a:p>
          <a:p>
            <a:pPr marL="342900" lvl="0" indent="-342900">
              <a:buFont typeface="Symbol" panose="05050102010706020507" pitchFamily="18" charset="2"/>
              <a:buChar char=""/>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lvl="0"/>
            <a:r>
              <a:rPr lang="en-US" sz="2800" dirty="0">
                <a:solidFill>
                  <a:srgbClr val="0079C2"/>
                </a:solidFill>
                <a:latin typeface="Arial" panose="020B0604020202020204" pitchFamily="34" charset="0"/>
                <a:ea typeface="Calibri" panose="020F0502020204030204" pitchFamily="34" charset="0"/>
                <a:cs typeface="Times New Roman" panose="02020603050405020304" pitchFamily="18" charset="0"/>
              </a:rPr>
              <a:t>What works well to increase completion? – Blackpool case study</a:t>
            </a:r>
            <a:endParaRPr lang="en-GB" sz="2800" dirty="0">
              <a:solidFill>
                <a:srgbClr val="0079C2"/>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94685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649" y="3076068"/>
            <a:ext cx="8620701" cy="705863"/>
          </a:xfrm>
        </p:spPr>
        <p:txBody>
          <a:bodyPr/>
          <a:lstStyle/>
          <a:p>
            <a:r>
              <a:rPr lang="en-GB" dirty="0"/>
              <a:t>Priorities – Increasing take up of Workforce development funding</a:t>
            </a:r>
          </a:p>
        </p:txBody>
      </p:sp>
    </p:spTree>
    <p:extLst>
      <p:ext uri="{BB962C8B-B14F-4D97-AF65-F5344CB8AC3E}">
        <p14:creationId xmlns:p14="http://schemas.microsoft.com/office/powerpoint/2010/main" val="34212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A0F74-12FD-F02B-E19D-698648FEB953}"/>
              </a:ext>
            </a:extLst>
          </p:cNvPr>
          <p:cNvSpPr>
            <a:spLocks noGrp="1"/>
          </p:cNvSpPr>
          <p:nvPr>
            <p:ph type="title"/>
          </p:nvPr>
        </p:nvSpPr>
        <p:spPr/>
        <p:txBody>
          <a:bodyPr/>
          <a:lstStyle/>
          <a:p>
            <a:r>
              <a:rPr lang="en-US" dirty="0"/>
              <a:t>2023 / 24 Take Up</a:t>
            </a:r>
            <a:endParaRPr lang="en-GB" dirty="0"/>
          </a:p>
        </p:txBody>
      </p:sp>
      <p:sp>
        <p:nvSpPr>
          <p:cNvPr id="3" name="TextBox 2">
            <a:extLst>
              <a:ext uri="{FF2B5EF4-FFF2-40B4-BE49-F238E27FC236}">
                <a16:creationId xmlns:a16="http://schemas.microsoft.com/office/drawing/2014/main" id="{7488AA33-5F70-246F-C0F6-380356B1C300}"/>
              </a:ext>
            </a:extLst>
          </p:cNvPr>
          <p:cNvSpPr txBox="1"/>
          <p:nvPr/>
        </p:nvSpPr>
        <p:spPr>
          <a:xfrm>
            <a:off x="370703" y="5647797"/>
            <a:ext cx="8143103" cy="646331"/>
          </a:xfrm>
          <a:prstGeom prst="rect">
            <a:avLst/>
          </a:prstGeom>
          <a:noFill/>
        </p:spPr>
        <p:txBody>
          <a:bodyPr wrap="square">
            <a:spAutoFit/>
          </a:bodyPr>
          <a:lstStyle/>
          <a:p>
            <a:r>
              <a:rPr lang="en-US" sz="1800" u="sng" dirty="0">
                <a:solidFill>
                  <a:srgbClr val="0563C1"/>
                </a:solidFill>
                <a:effectLst/>
                <a:latin typeface="Arial" panose="020B0604020202020204" pitchFamily="34" charset="0"/>
                <a:ea typeface="Calibri" panose="020F0502020204030204" pitchFamily="34" charset="0"/>
                <a:hlinkClick r:id="rId3"/>
              </a:rPr>
              <a:t>https://www.skillsforcare.org.uk/resources/documents/Funding/Workforce-Development-Fund/Infographics/WDF-key-statistics-2022-23.pdf</a:t>
            </a:r>
            <a:endParaRPr lang="en-GB" sz="1600" dirty="0">
              <a:effectLst/>
              <a:latin typeface="Calibri" panose="020F0502020204030204" pitchFamily="34" charset="0"/>
              <a:ea typeface="Calibri" panose="020F0502020204030204" pitchFamily="34" charset="0"/>
            </a:endParaRPr>
          </a:p>
        </p:txBody>
      </p:sp>
      <p:graphicFrame>
        <p:nvGraphicFramePr>
          <p:cNvPr id="7" name="Table 6">
            <a:extLst>
              <a:ext uri="{FF2B5EF4-FFF2-40B4-BE49-F238E27FC236}">
                <a16:creationId xmlns:a16="http://schemas.microsoft.com/office/drawing/2014/main" id="{C70515EE-5E6F-1476-A13D-7F36A8B48A79}"/>
              </a:ext>
            </a:extLst>
          </p:cNvPr>
          <p:cNvGraphicFramePr>
            <a:graphicFrameLocks noGrp="1"/>
          </p:cNvGraphicFramePr>
          <p:nvPr>
            <p:extLst>
              <p:ext uri="{D42A27DB-BD31-4B8C-83A1-F6EECF244321}">
                <p14:modId xmlns:p14="http://schemas.microsoft.com/office/powerpoint/2010/main" val="2671194886"/>
              </p:ext>
            </p:extLst>
          </p:nvPr>
        </p:nvGraphicFramePr>
        <p:xfrm>
          <a:off x="370702" y="2733675"/>
          <a:ext cx="8612658" cy="2246863"/>
        </p:xfrm>
        <a:graphic>
          <a:graphicData uri="http://schemas.openxmlformats.org/drawingml/2006/table">
            <a:tbl>
              <a:tblPr>
                <a:tableStyleId>{5C22544A-7EE6-4342-B048-85BDC9FD1C3A}</a:tableStyleId>
              </a:tblPr>
              <a:tblGrid>
                <a:gridCol w="2024343">
                  <a:extLst>
                    <a:ext uri="{9D8B030D-6E8A-4147-A177-3AD203B41FA5}">
                      <a16:colId xmlns:a16="http://schemas.microsoft.com/office/drawing/2014/main" val="374354530"/>
                    </a:ext>
                  </a:extLst>
                </a:gridCol>
                <a:gridCol w="1435443">
                  <a:extLst>
                    <a:ext uri="{9D8B030D-6E8A-4147-A177-3AD203B41FA5}">
                      <a16:colId xmlns:a16="http://schemas.microsoft.com/office/drawing/2014/main" val="1130135984"/>
                    </a:ext>
                  </a:extLst>
                </a:gridCol>
                <a:gridCol w="760662">
                  <a:extLst>
                    <a:ext uri="{9D8B030D-6E8A-4147-A177-3AD203B41FA5}">
                      <a16:colId xmlns:a16="http://schemas.microsoft.com/office/drawing/2014/main" val="2565991673"/>
                    </a:ext>
                  </a:extLst>
                </a:gridCol>
                <a:gridCol w="1435443">
                  <a:extLst>
                    <a:ext uri="{9D8B030D-6E8A-4147-A177-3AD203B41FA5}">
                      <a16:colId xmlns:a16="http://schemas.microsoft.com/office/drawing/2014/main" val="1061528555"/>
                    </a:ext>
                  </a:extLst>
                </a:gridCol>
                <a:gridCol w="760662">
                  <a:extLst>
                    <a:ext uri="{9D8B030D-6E8A-4147-A177-3AD203B41FA5}">
                      <a16:colId xmlns:a16="http://schemas.microsoft.com/office/drawing/2014/main" val="1573643131"/>
                    </a:ext>
                  </a:extLst>
                </a:gridCol>
                <a:gridCol w="1435443">
                  <a:extLst>
                    <a:ext uri="{9D8B030D-6E8A-4147-A177-3AD203B41FA5}">
                      <a16:colId xmlns:a16="http://schemas.microsoft.com/office/drawing/2014/main" val="1512512949"/>
                    </a:ext>
                  </a:extLst>
                </a:gridCol>
                <a:gridCol w="760662">
                  <a:extLst>
                    <a:ext uri="{9D8B030D-6E8A-4147-A177-3AD203B41FA5}">
                      <a16:colId xmlns:a16="http://schemas.microsoft.com/office/drawing/2014/main" val="1352312110"/>
                    </a:ext>
                  </a:extLst>
                </a:gridCol>
              </a:tblGrid>
              <a:tr h="533721">
                <a:tc>
                  <a:txBody>
                    <a:bodyPr/>
                    <a:lstStyle/>
                    <a:p>
                      <a:pPr algn="l" fontAlgn="ctr"/>
                      <a:r>
                        <a:rPr lang="en-GB" sz="1400" b="1" u="none" strike="noStrike" dirty="0">
                          <a:effectLst/>
                        </a:rPr>
                        <a:t>LA in NW Region</a:t>
                      </a:r>
                      <a:endParaRPr lang="en-GB" sz="1400" b="1" i="0" u="none" strike="noStrike" dirty="0">
                        <a:solidFill>
                          <a:srgbClr val="000000"/>
                        </a:solidFill>
                        <a:effectLst/>
                        <a:latin typeface="Arial" panose="020B0604020202020204" pitchFamily="34" charset="0"/>
                      </a:endParaRPr>
                    </a:p>
                  </a:txBody>
                  <a:tcPr marL="5617" marR="5617" marT="5617" marB="0" anchor="ctr"/>
                </a:tc>
                <a:tc>
                  <a:txBody>
                    <a:bodyPr/>
                    <a:lstStyle/>
                    <a:p>
                      <a:pPr algn="ctr" fontAlgn="b"/>
                      <a:r>
                        <a:rPr lang="en-GB" sz="1400" b="1" u="none" strike="noStrike" dirty="0">
                          <a:effectLst/>
                        </a:rPr>
                        <a:t>Number of claiming organisations</a:t>
                      </a:r>
                      <a:endParaRPr lang="en-GB" sz="1400" b="1" i="0" u="none" strike="noStrike" dirty="0">
                        <a:solidFill>
                          <a:srgbClr val="000000"/>
                        </a:solidFill>
                        <a:effectLst/>
                        <a:latin typeface="Arial" panose="020B0604020202020204" pitchFamily="34" charset="0"/>
                      </a:endParaRPr>
                    </a:p>
                  </a:txBody>
                  <a:tcPr marL="5617" marR="5617" marT="5617" marB="0" anchor="b"/>
                </a:tc>
                <a:tc>
                  <a:txBody>
                    <a:bodyPr/>
                    <a:lstStyle/>
                    <a:p>
                      <a:pPr algn="ctr" fontAlgn="b"/>
                      <a:r>
                        <a:rPr lang="en-GB" sz="1400" b="1" u="none" strike="noStrike">
                          <a:effectLst/>
                        </a:rPr>
                        <a:t>%</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ctr" fontAlgn="b"/>
                      <a:r>
                        <a:rPr lang="en-GB" sz="1400" b="1" u="none" strike="noStrike">
                          <a:effectLst/>
                        </a:rPr>
                        <a:t>Number of Claims</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ctr" fontAlgn="b"/>
                      <a:r>
                        <a:rPr lang="en-GB" sz="1400" b="1" u="none" strike="noStrike">
                          <a:effectLst/>
                        </a:rPr>
                        <a:t>%</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ctr" fontAlgn="b"/>
                      <a:r>
                        <a:rPr lang="en-GB" sz="1400" b="1" u="none" strike="noStrike">
                          <a:effectLst/>
                        </a:rPr>
                        <a:t>Sum of Claims</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ctr" fontAlgn="b"/>
                      <a:r>
                        <a:rPr lang="en-GB" sz="1400" b="1" u="none" strike="noStrike">
                          <a:effectLst/>
                        </a:rPr>
                        <a:t>%</a:t>
                      </a:r>
                      <a:endParaRPr lang="en-GB" sz="1400" b="1" i="0" u="none" strike="noStrike">
                        <a:solidFill>
                          <a:srgbClr val="000000"/>
                        </a:solidFill>
                        <a:effectLst/>
                        <a:latin typeface="Arial" panose="020B0604020202020204" pitchFamily="34" charset="0"/>
                      </a:endParaRPr>
                    </a:p>
                  </a:txBody>
                  <a:tcPr marL="5617" marR="5617" marT="5617" marB="0" anchor="b"/>
                </a:tc>
                <a:extLst>
                  <a:ext uri="{0D108BD9-81ED-4DB2-BD59-A6C34878D82A}">
                    <a16:rowId xmlns:a16="http://schemas.microsoft.com/office/drawing/2014/main" val="1373677593"/>
                  </a:ext>
                </a:extLst>
              </a:tr>
              <a:tr h="266861">
                <a:tc>
                  <a:txBody>
                    <a:bodyPr/>
                    <a:lstStyle/>
                    <a:p>
                      <a:pPr algn="l" fontAlgn="b"/>
                      <a:r>
                        <a:rPr lang="en-GB" sz="1400" b="1" u="none" strike="noStrike">
                          <a:effectLst/>
                        </a:rPr>
                        <a:t>Blackburn with Darwen</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dirty="0">
                          <a:effectLst/>
                        </a:rPr>
                        <a:t>3%</a:t>
                      </a:r>
                      <a:endParaRPr lang="en-GB" sz="1400" b="1" i="0" u="none" strike="noStrike" dirty="0">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dirty="0">
                          <a:effectLst/>
                        </a:rPr>
                        <a:t>1</a:t>
                      </a:r>
                      <a:endParaRPr lang="en-GB" sz="1400" b="1" i="0" u="none" strike="noStrike" dirty="0">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£100</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0%</a:t>
                      </a:r>
                      <a:endParaRPr lang="en-GB" sz="1400" b="1" i="0" u="none" strike="noStrike">
                        <a:solidFill>
                          <a:srgbClr val="000000"/>
                        </a:solidFill>
                        <a:effectLst/>
                        <a:latin typeface="Arial" panose="020B0604020202020204" pitchFamily="34" charset="0"/>
                      </a:endParaRPr>
                    </a:p>
                  </a:txBody>
                  <a:tcPr marL="5617" marR="5617" marT="5617" marB="0" anchor="b"/>
                </a:tc>
                <a:extLst>
                  <a:ext uri="{0D108BD9-81ED-4DB2-BD59-A6C34878D82A}">
                    <a16:rowId xmlns:a16="http://schemas.microsoft.com/office/drawing/2014/main" val="1560094538"/>
                  </a:ext>
                </a:extLst>
              </a:tr>
              <a:tr h="266861">
                <a:tc>
                  <a:txBody>
                    <a:bodyPr/>
                    <a:lstStyle/>
                    <a:p>
                      <a:pPr algn="l" fontAlgn="b"/>
                      <a:r>
                        <a:rPr lang="en-GB" sz="1400" b="1" u="none" strike="noStrike">
                          <a:effectLst/>
                        </a:rPr>
                        <a:t>Blackpool</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3%</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dirty="0">
                          <a:effectLst/>
                        </a:rPr>
                        <a:t>1%</a:t>
                      </a:r>
                      <a:endParaRPr lang="en-GB" sz="1400" b="1" i="0" u="none" strike="noStrike" dirty="0">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dirty="0">
                          <a:effectLst/>
                        </a:rPr>
                        <a:t>£800</a:t>
                      </a:r>
                      <a:endParaRPr lang="en-GB" sz="1400" b="1" i="0" u="none" strike="noStrike" dirty="0">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2%</a:t>
                      </a:r>
                      <a:endParaRPr lang="en-GB" sz="1400" b="1" i="0" u="none" strike="noStrike">
                        <a:solidFill>
                          <a:srgbClr val="000000"/>
                        </a:solidFill>
                        <a:effectLst/>
                        <a:latin typeface="Arial" panose="020B0604020202020204" pitchFamily="34" charset="0"/>
                      </a:endParaRPr>
                    </a:p>
                  </a:txBody>
                  <a:tcPr marL="5617" marR="5617" marT="5617" marB="0" anchor="b"/>
                </a:tc>
                <a:extLst>
                  <a:ext uri="{0D108BD9-81ED-4DB2-BD59-A6C34878D82A}">
                    <a16:rowId xmlns:a16="http://schemas.microsoft.com/office/drawing/2014/main" val="479616858"/>
                  </a:ext>
                </a:extLst>
              </a:tr>
              <a:tr h="266861">
                <a:tc>
                  <a:txBody>
                    <a:bodyPr/>
                    <a:lstStyle/>
                    <a:p>
                      <a:pPr algn="l" fontAlgn="b"/>
                      <a:r>
                        <a:rPr lang="en-GB" sz="1400" b="1" u="none" strike="noStrike">
                          <a:effectLst/>
                        </a:rPr>
                        <a:t>Cumberland</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l" fontAlgn="b"/>
                      <a:r>
                        <a:rPr lang="en-GB" sz="1400" b="1" u="none" strike="noStrike">
                          <a:effectLst/>
                        </a:rPr>
                        <a:t> </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0%</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l" fontAlgn="b"/>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0%</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l" fontAlgn="b"/>
                      <a:endParaRPr lang="en-GB" sz="1400" b="1" i="0" u="none" strike="noStrike" dirty="0">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0%</a:t>
                      </a:r>
                      <a:endParaRPr lang="en-GB" sz="1400" b="1" i="0" u="none" strike="noStrike">
                        <a:solidFill>
                          <a:srgbClr val="000000"/>
                        </a:solidFill>
                        <a:effectLst/>
                        <a:latin typeface="Arial" panose="020B0604020202020204" pitchFamily="34" charset="0"/>
                      </a:endParaRPr>
                    </a:p>
                  </a:txBody>
                  <a:tcPr marL="5617" marR="5617" marT="5617" marB="0" anchor="b"/>
                </a:tc>
                <a:extLst>
                  <a:ext uri="{0D108BD9-81ED-4DB2-BD59-A6C34878D82A}">
                    <a16:rowId xmlns:a16="http://schemas.microsoft.com/office/drawing/2014/main" val="85888450"/>
                  </a:ext>
                </a:extLst>
              </a:tr>
              <a:tr h="266861">
                <a:tc>
                  <a:txBody>
                    <a:bodyPr/>
                    <a:lstStyle/>
                    <a:p>
                      <a:pPr algn="l" fontAlgn="b"/>
                      <a:r>
                        <a:rPr lang="en-GB" sz="1400" b="1" u="none" strike="noStrike">
                          <a:effectLst/>
                        </a:rPr>
                        <a:t>Lancashire</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12</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32%</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35</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31%</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dirty="0">
                          <a:effectLst/>
                        </a:rPr>
                        <a:t>£11,140</a:t>
                      </a:r>
                      <a:endParaRPr lang="en-GB" sz="1400" b="1" i="0" u="none" strike="noStrike" dirty="0">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dirty="0">
                          <a:effectLst/>
                        </a:rPr>
                        <a:t>30%</a:t>
                      </a:r>
                      <a:endParaRPr lang="en-GB" sz="1400" b="1" i="0" u="none" strike="noStrike" dirty="0">
                        <a:solidFill>
                          <a:srgbClr val="000000"/>
                        </a:solidFill>
                        <a:effectLst/>
                        <a:latin typeface="Arial" panose="020B0604020202020204" pitchFamily="34" charset="0"/>
                      </a:endParaRPr>
                    </a:p>
                  </a:txBody>
                  <a:tcPr marL="5617" marR="5617" marT="5617" marB="0" anchor="b"/>
                </a:tc>
                <a:extLst>
                  <a:ext uri="{0D108BD9-81ED-4DB2-BD59-A6C34878D82A}">
                    <a16:rowId xmlns:a16="http://schemas.microsoft.com/office/drawing/2014/main" val="3920349512"/>
                  </a:ext>
                </a:extLst>
              </a:tr>
              <a:tr h="266861">
                <a:tc>
                  <a:txBody>
                    <a:bodyPr/>
                    <a:lstStyle/>
                    <a:p>
                      <a:pPr algn="l" fontAlgn="b"/>
                      <a:r>
                        <a:rPr lang="en-GB" sz="1400" b="1" u="none" strike="noStrike">
                          <a:effectLst/>
                        </a:rPr>
                        <a:t>Westmorland and Furness</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3%</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2</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2%</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£1,600</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dirty="0">
                          <a:effectLst/>
                        </a:rPr>
                        <a:t>4%</a:t>
                      </a:r>
                      <a:endParaRPr lang="en-GB" sz="1400" b="1" i="0" u="none" strike="noStrike" dirty="0">
                        <a:solidFill>
                          <a:srgbClr val="000000"/>
                        </a:solidFill>
                        <a:effectLst/>
                        <a:latin typeface="Arial" panose="020B0604020202020204" pitchFamily="34" charset="0"/>
                      </a:endParaRPr>
                    </a:p>
                  </a:txBody>
                  <a:tcPr marL="5617" marR="5617" marT="5617" marB="0" anchor="b"/>
                </a:tc>
                <a:extLst>
                  <a:ext uri="{0D108BD9-81ED-4DB2-BD59-A6C34878D82A}">
                    <a16:rowId xmlns:a16="http://schemas.microsoft.com/office/drawing/2014/main" val="3314717811"/>
                  </a:ext>
                </a:extLst>
              </a:tr>
              <a:tr h="266861">
                <a:tc>
                  <a:txBody>
                    <a:bodyPr/>
                    <a:lstStyle/>
                    <a:p>
                      <a:pPr algn="l" fontAlgn="b"/>
                      <a:r>
                        <a:rPr lang="en-GB" sz="1400" b="1" u="none" strike="noStrike">
                          <a:effectLst/>
                        </a:rPr>
                        <a:t>Grand Total</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38</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l" fontAlgn="b"/>
                      <a:r>
                        <a:rPr lang="en-GB" sz="1400" b="1" u="none" strike="noStrike">
                          <a:effectLst/>
                        </a:rPr>
                        <a:t> </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114</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l" fontAlgn="b"/>
                      <a:r>
                        <a:rPr lang="en-GB" sz="1400" b="1" u="none" strike="noStrike">
                          <a:effectLst/>
                        </a:rPr>
                        <a:t> </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r" fontAlgn="b"/>
                      <a:r>
                        <a:rPr lang="en-GB" sz="1400" b="1" u="none" strike="noStrike">
                          <a:effectLst/>
                        </a:rPr>
                        <a:t>£37,740</a:t>
                      </a:r>
                      <a:endParaRPr lang="en-GB" sz="1400" b="1" i="0" u="none" strike="noStrike">
                        <a:solidFill>
                          <a:srgbClr val="000000"/>
                        </a:solidFill>
                        <a:effectLst/>
                        <a:latin typeface="Arial" panose="020B0604020202020204" pitchFamily="34" charset="0"/>
                      </a:endParaRPr>
                    </a:p>
                  </a:txBody>
                  <a:tcPr marL="5617" marR="5617" marT="5617" marB="0" anchor="b"/>
                </a:tc>
                <a:tc>
                  <a:txBody>
                    <a:bodyPr/>
                    <a:lstStyle/>
                    <a:p>
                      <a:pPr algn="l" fontAlgn="b"/>
                      <a:r>
                        <a:rPr lang="en-GB" sz="1400" b="1" u="none" strike="noStrike" dirty="0">
                          <a:effectLst/>
                        </a:rPr>
                        <a:t> </a:t>
                      </a:r>
                      <a:endParaRPr lang="en-GB" sz="1400" b="1" i="0" u="none" strike="noStrike" dirty="0">
                        <a:solidFill>
                          <a:srgbClr val="000000"/>
                        </a:solidFill>
                        <a:effectLst/>
                        <a:latin typeface="Arial" panose="020B0604020202020204" pitchFamily="34" charset="0"/>
                      </a:endParaRPr>
                    </a:p>
                  </a:txBody>
                  <a:tcPr marL="5617" marR="5617" marT="5617" marB="0" anchor="b"/>
                </a:tc>
                <a:extLst>
                  <a:ext uri="{0D108BD9-81ED-4DB2-BD59-A6C34878D82A}">
                    <a16:rowId xmlns:a16="http://schemas.microsoft.com/office/drawing/2014/main" val="1724984854"/>
                  </a:ext>
                </a:extLst>
              </a:tr>
            </a:tbl>
          </a:graphicData>
        </a:graphic>
      </p:graphicFrame>
    </p:spTree>
    <p:extLst>
      <p:ext uri="{BB962C8B-B14F-4D97-AF65-F5344CB8AC3E}">
        <p14:creationId xmlns:p14="http://schemas.microsoft.com/office/powerpoint/2010/main" val="1350589436"/>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125330C4A3584A91F5F93816180B4A" ma:contentTypeVersion="1" ma:contentTypeDescription="Create a new document." ma:contentTypeScope="" ma:versionID="e8bc4a1e66bab6ca1fd2d73ab47f5438">
  <xsd:schema xmlns:xsd="http://www.w3.org/2001/XMLSchema" xmlns:xs="http://www.w3.org/2001/XMLSchema" xmlns:p="http://schemas.microsoft.com/office/2006/metadata/properties" xmlns:ns1="http://schemas.microsoft.com/sharepoint/v3" xmlns:ns2="593d56df-7f60-4935-add7-f5618bafeab8" targetNamespace="http://schemas.microsoft.com/office/2006/metadata/properties" ma:root="true" ma:fieldsID="8251685c129004c67bed3557b72da35b" ns1:_="" ns2:_="">
    <xsd:import namespace="http://schemas.microsoft.com/sharepoint/v3"/>
    <xsd:import namespace="593d56df-7f60-4935-add7-f5618bafeab8"/>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3d56df-7f60-4935-add7-f5618bafeab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593d56df-7f60-4935-add7-f5618bafeab8">S72TC4QPJDPR-82-21</_dlc_DocId>
    <_dlc_DocIdUrl xmlns="593d56df-7f60-4935-add7-f5618bafeab8">
      <Url>http://sharepoint/marketing/_layouts/15/DocIdRedir.aspx?ID=S72TC4QPJDPR-82-21</Url>
      <Description>S72TC4QPJDPR-82-21</Description>
    </_dlc_DocIdUrl>
  </documentManagement>
</p:properties>
</file>

<file path=customXml/itemProps1.xml><?xml version="1.0" encoding="utf-8"?>
<ds:datastoreItem xmlns:ds="http://schemas.openxmlformats.org/officeDocument/2006/customXml" ds:itemID="{503C1B20-94CF-4CC9-9EBB-E2E5F01D0017}">
  <ds:schemaRefs>
    <ds:schemaRef ds:uri="http://schemas.microsoft.com/sharepoint/v3/contenttype/forms"/>
  </ds:schemaRefs>
</ds:datastoreItem>
</file>

<file path=customXml/itemProps2.xml><?xml version="1.0" encoding="utf-8"?>
<ds:datastoreItem xmlns:ds="http://schemas.openxmlformats.org/officeDocument/2006/customXml" ds:itemID="{19C6093E-8131-4C25-BD5B-7179E4FDF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93d56df-7f60-4935-add7-f5618bafea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178737-9C06-4F87-96E1-787F171A9559}">
  <ds:schemaRefs>
    <ds:schemaRef ds:uri="http://schemas.microsoft.com/sharepoint/events"/>
  </ds:schemaRefs>
</ds:datastoreItem>
</file>

<file path=customXml/itemProps4.xml><?xml version="1.0" encoding="utf-8"?>
<ds:datastoreItem xmlns:ds="http://schemas.openxmlformats.org/officeDocument/2006/customXml" ds:itemID="{FF1478D9-C05D-43E0-9730-E49EE6A551F7}">
  <ds:schemaRefs>
    <ds:schemaRef ds:uri="593d56df-7f60-4935-add7-f5618bafeab8"/>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Slides Template</Template>
  <TotalTime>9572</TotalTime>
  <Words>2124</Words>
  <Application>Microsoft Office PowerPoint</Application>
  <PresentationFormat>On-screen Show (4:3)</PresentationFormat>
  <Paragraphs>270</Paragraphs>
  <Slides>25</Slides>
  <Notes>23</Notes>
  <HiddenSlides>0</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25</vt:i4>
      </vt:variant>
    </vt:vector>
  </HeadingPairs>
  <TitlesOfParts>
    <vt:vector size="36" baseType="lpstr">
      <vt:lpstr>Arial</vt:lpstr>
      <vt:lpstr>Calibri</vt:lpstr>
      <vt:lpstr>Calibri Light</vt:lpstr>
      <vt:lpstr>Symbol</vt:lpstr>
      <vt:lpstr>Wingdings</vt:lpstr>
      <vt:lpstr>Title Slides</vt:lpstr>
      <vt:lpstr>Colour slides</vt:lpstr>
      <vt:lpstr>1_Colour slides</vt:lpstr>
      <vt:lpstr>Office Theme</vt:lpstr>
      <vt:lpstr>1_Office Theme</vt:lpstr>
      <vt:lpstr>Acrobat Document</vt:lpstr>
      <vt:lpstr>Skills for Care – Support offer</vt:lpstr>
      <vt:lpstr>PowerPoint Presentation</vt:lpstr>
      <vt:lpstr>New Publication – ASCWDS data</vt:lpstr>
      <vt:lpstr>Priorities – Raising Completion of ASC-WDS</vt:lpstr>
      <vt:lpstr>North West Regional ASC-WDS completion Lancashire and South Cumbria ICS</vt:lpstr>
      <vt:lpstr>PowerPoint Presentation</vt:lpstr>
      <vt:lpstr>PowerPoint Presentation</vt:lpstr>
      <vt:lpstr>Priorities – Increasing take up of Workforce development funding</vt:lpstr>
      <vt:lpstr>2023 / 24 Take Up</vt:lpstr>
      <vt:lpstr>PowerPoint Presentation</vt:lpstr>
      <vt:lpstr>Registered Manager networks</vt:lpstr>
      <vt:lpstr>PowerPoint Presentation</vt:lpstr>
      <vt:lpstr>Priorities – CEOs</vt:lpstr>
      <vt:lpstr>Priorities – Nominated Individuals</vt:lpstr>
      <vt:lpstr>Priorities – Launch of NW Regional data</vt:lpstr>
      <vt:lpstr>Achieving good quality care</vt:lpstr>
      <vt:lpstr>GO Online Inspection toolkit  https://www.skillsforcare.org.uk/Support-for-leaders-and-managers/Good-and-outstanding-care/inspection-toolkit/Inspection-toolkit.aspx  Guide to Safe Staffing - https://www.skillsforcare.org.uk/resources/documents/Support-for-leaders-and-managers/good-and-outstanding-care/Improve-your-CQC-rating/Guide-to-safe-staffing.pdf  Guide to Improvement –  https://www.skillsforcare.org.uk/resources/documents/Support-for-leaders-and-managers/good-and-outstanding-care/Improve-your-CQC-rating/Guide-to-improvement.pdf </vt:lpstr>
      <vt:lpstr>WDF Funded CQC Inspection webinars  </vt:lpstr>
      <vt:lpstr>Development of Managers</vt:lpstr>
      <vt:lpstr>PowerPoint Presentation</vt:lpstr>
      <vt:lpstr>Developing Leaders and managers  Manager induction standards Leadership qualities framework Developing new managers and deputies guide Moving up Introductory learning modules for managers  </vt:lpstr>
      <vt:lpstr>Succession Planning guidance   https://www.lscthub.co.uk/wp-content/uploads/2023/02/NW-ADASS-Registered-Managers-Succession-Guide-Oct-22.pdf </vt:lpstr>
      <vt:lpstr>Deputy / Aspiring Managers network</vt:lpstr>
      <vt:lpstr>Practical support</vt:lpstr>
      <vt:lpstr>Other useful updates</vt:lpstr>
    </vt:vector>
  </TitlesOfParts>
  <Company>Skills for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Yates</dc:creator>
  <cp:lastModifiedBy>Matthew Errington</cp:lastModifiedBy>
  <cp:revision>91</cp:revision>
  <dcterms:created xsi:type="dcterms:W3CDTF">2014-09-03T17:02:27Z</dcterms:created>
  <dcterms:modified xsi:type="dcterms:W3CDTF">2023-10-18T12:45:02Z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0x0101005F125330C4A3584A91F5F93816180B4A</vt:lpwstr>
  </property>
  <property fmtid="{D5CDD505-2E9C-101B-9397-08002B2CF9AE}" pid="3" name="_dlc_DocIdItemGuid">
    <vt:lpwstr>dbe0fc3a-f22c-47a0-8275-425d16178a02</vt:lpwstr>
  </property>
  <property fmtid="{D5CDD505-2E9C-101B-9397-08002B2CF9AE}" pid="4" name="MSIP_Label_f194113b-ecba-4458-8e2e-fa038bf17a69_Enabled">
    <vt:lpwstr>true</vt:lpwstr>
  </property>
  <property fmtid="{D5CDD505-2E9C-101B-9397-08002B2CF9AE}" pid="5" name="MSIP_Label_f194113b-ecba-4458-8e2e-fa038bf17a69_SetDate">
    <vt:lpwstr>2023-06-12T09:52:57Z</vt:lpwstr>
  </property>
  <property fmtid="{D5CDD505-2E9C-101B-9397-08002B2CF9AE}" pid="6" name="MSIP_Label_f194113b-ecba-4458-8e2e-fa038bf17a69_Method">
    <vt:lpwstr>Standard</vt:lpwstr>
  </property>
  <property fmtid="{D5CDD505-2E9C-101B-9397-08002B2CF9AE}" pid="7" name="MSIP_Label_f194113b-ecba-4458-8e2e-fa038bf17a69_Name">
    <vt:lpwstr>Internal</vt:lpwstr>
  </property>
  <property fmtid="{D5CDD505-2E9C-101B-9397-08002B2CF9AE}" pid="8" name="MSIP_Label_f194113b-ecba-4458-8e2e-fa038bf17a69_SiteId">
    <vt:lpwstr>5c317017-415d-43e6-ada1-7668f9ad3f9f</vt:lpwstr>
  </property>
  <property fmtid="{D5CDD505-2E9C-101B-9397-08002B2CF9AE}" pid="9" name="MSIP_Label_f194113b-ecba-4458-8e2e-fa038bf17a69_ActionId">
    <vt:lpwstr>465973ac-5099-4fc3-946a-8ff82e2e8dcd</vt:lpwstr>
  </property>
  <property fmtid="{D5CDD505-2E9C-101B-9397-08002B2CF9AE}" pid="10" name="MSIP_Label_f194113b-ecba-4458-8e2e-fa038bf17a69_ContentBits">
    <vt:lpwstr>0</vt:lpwstr>
  </property>
</Properties>
</file>