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1"/>
  </p:sldMasterIdLst>
  <p:notesMasterIdLst>
    <p:notesMasterId r:id="rId8"/>
  </p:notesMasterIdLst>
  <p:sldIdLst>
    <p:sldId id="263" r:id="rId2"/>
    <p:sldId id="275" r:id="rId3"/>
    <p:sldId id="271" r:id="rId4"/>
    <p:sldId id="274" r:id="rId5"/>
    <p:sldId id="262" r:id="rId6"/>
    <p:sldId id="27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6CDA35-7939-2A85-8643-26D35C63111E}" name="Dockerty, Julie" initials="DJ" userId="S::Julie.Dockerty@lancashire.gov.uk::f71b5017-aba9-4139-be57-dcc2c77d809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18"/>
    <p:restoredTop sz="94762"/>
  </p:normalViewPr>
  <p:slideViewPr>
    <p:cSldViewPr snapToGrid="0" snapToObjects="1">
      <p:cViewPr varScale="1">
        <p:scale>
          <a:sx n="62" d="100"/>
          <a:sy n="62" d="100"/>
        </p:scale>
        <p:origin x="872" y="5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ackburn, Jon" userId="4a106e67-7b89-4221-a061-ec2a597d6a90" providerId="ADAL" clId="{D9C1759C-622C-487A-B39B-5AF637C88A46}"/>
    <pc:docChg chg="delSld delMainMaster">
      <pc:chgData name="Blackburn, Jon" userId="4a106e67-7b89-4221-a061-ec2a597d6a90" providerId="ADAL" clId="{D9C1759C-622C-487A-B39B-5AF637C88A46}" dt="2023-10-18T14:38:42.202" v="0" actId="2696"/>
      <pc:docMkLst>
        <pc:docMk/>
      </pc:docMkLst>
      <pc:sldChg chg="del">
        <pc:chgData name="Blackburn, Jon" userId="4a106e67-7b89-4221-a061-ec2a597d6a90" providerId="ADAL" clId="{D9C1759C-622C-487A-B39B-5AF637C88A46}" dt="2023-10-18T14:38:42.202" v="0" actId="2696"/>
        <pc:sldMkLst>
          <pc:docMk/>
          <pc:sldMk cId="0" sldId="256"/>
        </pc:sldMkLst>
      </pc:sldChg>
      <pc:sldChg chg="del">
        <pc:chgData name="Blackburn, Jon" userId="4a106e67-7b89-4221-a061-ec2a597d6a90" providerId="ADAL" clId="{D9C1759C-622C-487A-B39B-5AF637C88A46}" dt="2023-10-18T14:38:42.202" v="0" actId="2696"/>
        <pc:sldMkLst>
          <pc:docMk/>
          <pc:sldMk cId="0" sldId="257"/>
        </pc:sldMkLst>
      </pc:sldChg>
      <pc:sldChg chg="del">
        <pc:chgData name="Blackburn, Jon" userId="4a106e67-7b89-4221-a061-ec2a597d6a90" providerId="ADAL" clId="{D9C1759C-622C-487A-B39B-5AF637C88A46}" dt="2023-10-18T14:38:42.202" v="0" actId="2696"/>
        <pc:sldMkLst>
          <pc:docMk/>
          <pc:sldMk cId="0" sldId="258"/>
        </pc:sldMkLst>
      </pc:sldChg>
      <pc:sldChg chg="del">
        <pc:chgData name="Blackburn, Jon" userId="4a106e67-7b89-4221-a061-ec2a597d6a90" providerId="ADAL" clId="{D9C1759C-622C-487A-B39B-5AF637C88A46}" dt="2023-10-18T14:38:42.202" v="0" actId="2696"/>
        <pc:sldMkLst>
          <pc:docMk/>
          <pc:sldMk cId="0" sldId="259"/>
        </pc:sldMkLst>
      </pc:sldChg>
      <pc:sldChg chg="del">
        <pc:chgData name="Blackburn, Jon" userId="4a106e67-7b89-4221-a061-ec2a597d6a90" providerId="ADAL" clId="{D9C1759C-622C-487A-B39B-5AF637C88A46}" dt="2023-10-18T14:38:42.202" v="0" actId="2696"/>
        <pc:sldMkLst>
          <pc:docMk/>
          <pc:sldMk cId="0" sldId="260"/>
        </pc:sldMkLst>
      </pc:sldChg>
      <pc:sldChg chg="del">
        <pc:chgData name="Blackburn, Jon" userId="4a106e67-7b89-4221-a061-ec2a597d6a90" providerId="ADAL" clId="{D9C1759C-622C-487A-B39B-5AF637C88A46}" dt="2023-10-18T14:38:42.202" v="0" actId="2696"/>
        <pc:sldMkLst>
          <pc:docMk/>
          <pc:sldMk cId="0" sldId="267"/>
        </pc:sldMkLst>
      </pc:sldChg>
      <pc:sldChg chg="del">
        <pc:chgData name="Blackburn, Jon" userId="4a106e67-7b89-4221-a061-ec2a597d6a90" providerId="ADAL" clId="{D9C1759C-622C-487A-B39B-5AF637C88A46}" dt="2023-10-18T14:38:42.202" v="0" actId="2696"/>
        <pc:sldMkLst>
          <pc:docMk/>
          <pc:sldMk cId="0" sldId="269"/>
        </pc:sldMkLst>
      </pc:sldChg>
      <pc:sldChg chg="del">
        <pc:chgData name="Blackburn, Jon" userId="4a106e67-7b89-4221-a061-ec2a597d6a90" providerId="ADAL" clId="{D9C1759C-622C-487A-B39B-5AF637C88A46}" dt="2023-10-18T14:38:42.202" v="0" actId="2696"/>
        <pc:sldMkLst>
          <pc:docMk/>
          <pc:sldMk cId="2958010401" sldId="277"/>
        </pc:sldMkLst>
      </pc:sldChg>
      <pc:sldChg chg="del">
        <pc:chgData name="Blackburn, Jon" userId="4a106e67-7b89-4221-a061-ec2a597d6a90" providerId="ADAL" clId="{D9C1759C-622C-487A-B39B-5AF637C88A46}" dt="2023-10-18T14:38:42.202" v="0" actId="2696"/>
        <pc:sldMkLst>
          <pc:docMk/>
          <pc:sldMk cId="0" sldId="278"/>
        </pc:sldMkLst>
      </pc:sldChg>
      <pc:sldChg chg="del">
        <pc:chgData name="Blackburn, Jon" userId="4a106e67-7b89-4221-a061-ec2a597d6a90" providerId="ADAL" clId="{D9C1759C-622C-487A-B39B-5AF637C88A46}" dt="2023-10-18T14:38:42.202" v="0" actId="2696"/>
        <pc:sldMkLst>
          <pc:docMk/>
          <pc:sldMk cId="450944625" sldId="279"/>
        </pc:sldMkLst>
      </pc:sldChg>
      <pc:sldMasterChg chg="del delSldLayout">
        <pc:chgData name="Blackburn, Jon" userId="4a106e67-7b89-4221-a061-ec2a597d6a90" providerId="ADAL" clId="{D9C1759C-622C-487A-B39B-5AF637C88A46}" dt="2023-10-18T14:38:42.202" v="0" actId="2696"/>
        <pc:sldMasterMkLst>
          <pc:docMk/>
          <pc:sldMasterMk cId="1728817953" sldId="2147483651"/>
        </pc:sldMasterMkLst>
        <pc:sldLayoutChg chg="del">
          <pc:chgData name="Blackburn, Jon" userId="4a106e67-7b89-4221-a061-ec2a597d6a90" providerId="ADAL" clId="{D9C1759C-622C-487A-B39B-5AF637C88A46}" dt="2023-10-18T14:38:42.202" v="0" actId="2696"/>
          <pc:sldLayoutMkLst>
            <pc:docMk/>
            <pc:sldMasterMk cId="1728817953" sldId="2147483651"/>
            <pc:sldLayoutMk cId="2625301267" sldId="2147483652"/>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3020206496" sldId="2147483653"/>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2829668621" sldId="2147483654"/>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3628579589" sldId="2147483655"/>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889821464" sldId="2147483656"/>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3859054423" sldId="2147483657"/>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1312789344" sldId="2147483658"/>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3110214704" sldId="2147483659"/>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3157518233" sldId="2147483660"/>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3861126132" sldId="2147483661"/>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3821599129" sldId="2147483662"/>
          </pc:sldLayoutMkLst>
        </pc:sldLayoutChg>
        <pc:sldLayoutChg chg="del">
          <pc:chgData name="Blackburn, Jon" userId="4a106e67-7b89-4221-a061-ec2a597d6a90" providerId="ADAL" clId="{D9C1759C-622C-487A-B39B-5AF637C88A46}" dt="2023-10-18T14:38:42.202" v="0" actId="2696"/>
          <pc:sldLayoutMkLst>
            <pc:docMk/>
            <pc:sldMasterMk cId="1728817953" sldId="2147483651"/>
            <pc:sldLayoutMk cId="2534763565" sldId="214748366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98D662-B880-416E-B3F7-A66A1CE58D6B}" type="datetimeFigureOut">
              <a:rPr lang="en-GB" smtClean="0"/>
              <a:t>18/10/2023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3066F5-8B4E-4CF8-8947-EE70E0D12A46}" type="slidenum">
              <a:rPr lang="en-GB" smtClean="0"/>
              <a:t>‹#›</a:t>
            </a:fld>
            <a:endParaRPr lang="en-GB"/>
          </a:p>
        </p:txBody>
      </p:sp>
    </p:spTree>
    <p:extLst>
      <p:ext uri="{BB962C8B-B14F-4D97-AF65-F5344CB8AC3E}">
        <p14:creationId xmlns:p14="http://schemas.microsoft.com/office/powerpoint/2010/main" val="3902715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Calibri" panose="020F0502020204030204" pitchFamily="34" charset="0"/>
              </a:rPr>
              <a:t>It is better to use a team email address than a personal email address. You can submit more than one email address per area (I think a maximum of two email addresses per area)</a:t>
            </a:r>
            <a:endParaRPr lang="en-GB" dirty="0"/>
          </a:p>
        </p:txBody>
      </p:sp>
      <p:sp>
        <p:nvSpPr>
          <p:cNvPr id="4" name="Slide Number Placeholder 3"/>
          <p:cNvSpPr>
            <a:spLocks noGrp="1"/>
          </p:cNvSpPr>
          <p:nvPr>
            <p:ph type="sldNum" sz="quarter" idx="5"/>
          </p:nvPr>
        </p:nvSpPr>
        <p:spPr/>
        <p:txBody>
          <a:bodyPr/>
          <a:lstStyle/>
          <a:p>
            <a:fld id="{D83066F5-8B4E-4CF8-8947-EE70E0D12A46}" type="slidenum">
              <a:rPr lang="en-GB" smtClean="0"/>
              <a:t>5</a:t>
            </a:fld>
            <a:endParaRPr lang="en-GB"/>
          </a:p>
        </p:txBody>
      </p:sp>
    </p:spTree>
    <p:extLst>
      <p:ext uri="{BB962C8B-B14F-4D97-AF65-F5344CB8AC3E}">
        <p14:creationId xmlns:p14="http://schemas.microsoft.com/office/powerpoint/2010/main" val="16856552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descr="A picture containing diagram&#10;&#10;Description automatically generated">
            <a:extLst>
              <a:ext uri="{FF2B5EF4-FFF2-40B4-BE49-F238E27FC236}">
                <a16:creationId xmlns:a16="http://schemas.microsoft.com/office/drawing/2014/main" id="{20345D8C-46D8-DB49-93E6-E535A1899742}"/>
              </a:ext>
            </a:extLst>
          </p:cNvPr>
          <p:cNvPicPr>
            <a:picLocks noChangeAspect="1"/>
          </p:cNvPicPr>
          <p:nvPr userDrawn="1"/>
        </p:nvPicPr>
        <p:blipFill>
          <a:blip r:embed="rId2"/>
          <a:stretch>
            <a:fillRect/>
          </a:stretch>
        </p:blipFill>
        <p:spPr>
          <a:xfrm>
            <a:off x="0" y="0"/>
            <a:ext cx="12192000" cy="6848593"/>
          </a:xfrm>
          <a:prstGeom prst="rect">
            <a:avLst/>
          </a:prstGeom>
        </p:spPr>
      </p:pic>
      <p:sp>
        <p:nvSpPr>
          <p:cNvPr id="2" name="Title 1">
            <a:extLst>
              <a:ext uri="{FF2B5EF4-FFF2-40B4-BE49-F238E27FC236}">
                <a16:creationId xmlns:a16="http://schemas.microsoft.com/office/drawing/2014/main" id="{76D695B1-00CC-6640-AB8F-A7E4E7A985AC}"/>
              </a:ext>
            </a:extLst>
          </p:cNvPr>
          <p:cNvSpPr>
            <a:spLocks noGrp="1"/>
          </p:cNvSpPr>
          <p:nvPr>
            <p:ph type="ctrTitle"/>
          </p:nvPr>
        </p:nvSpPr>
        <p:spPr>
          <a:xfrm>
            <a:off x="341243" y="1418697"/>
            <a:ext cx="5926667" cy="2079878"/>
          </a:xfrm>
        </p:spPr>
        <p:txBody>
          <a:bodyPr anchor="b"/>
          <a:lstStyle>
            <a:lvl1pPr algn="l">
              <a:defRPr sz="6000">
                <a:latin typeface="+mn-lt"/>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7042A01D-2CA2-6749-ABCB-BF3761AFE5D9}"/>
              </a:ext>
            </a:extLst>
          </p:cNvPr>
          <p:cNvSpPr>
            <a:spLocks noGrp="1"/>
          </p:cNvSpPr>
          <p:nvPr>
            <p:ph type="subTitle" idx="1"/>
          </p:nvPr>
        </p:nvSpPr>
        <p:spPr>
          <a:xfrm>
            <a:off x="341243" y="3925957"/>
            <a:ext cx="5194853" cy="719667"/>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Tree>
    <p:extLst>
      <p:ext uri="{BB962C8B-B14F-4D97-AF65-F5344CB8AC3E}">
        <p14:creationId xmlns:p14="http://schemas.microsoft.com/office/powerpoint/2010/main" val="169184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A84593F3-AE23-7F47-8739-2D8D69A3732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BA676F9-F57A-A349-A742-74A85D9A77BF}"/>
              </a:ext>
            </a:extLst>
          </p:cNvPr>
          <p:cNvSpPr>
            <a:spLocks noGrp="1"/>
          </p:cNvSpPr>
          <p:nvPr>
            <p:ph type="title"/>
          </p:nvPr>
        </p:nvSpPr>
        <p:spPr/>
        <p:txBody>
          <a:bodyPr/>
          <a:lstStyle>
            <a:lvl1pPr>
              <a:defRPr>
                <a:latin typeface="+mn-lt"/>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151BA71-9911-4547-A981-667AD7529587}"/>
              </a:ext>
            </a:extLst>
          </p:cNvPr>
          <p:cNvSpPr>
            <a:spLocks noGrp="1"/>
          </p:cNvSpPr>
          <p:nvPr>
            <p:ph idx="1"/>
          </p:nvPr>
        </p:nvSpPr>
        <p:spPr>
          <a:xfrm>
            <a:off x="838200" y="1825625"/>
            <a:ext cx="10515600" cy="394017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4296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431894-2BBB-864B-BB1D-D7F9A0C233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8261731-432F-8743-A453-F69FB236F2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698FB6-6922-A34C-A1CC-4D741A8EC0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51DFA-7B3A-8049-BB09-57C98F640145}" type="datetimeFigureOut">
              <a:rPr lang="en-US" smtClean="0"/>
              <a:t>10/18/2023</a:t>
            </a:fld>
            <a:endParaRPr lang="en-US"/>
          </a:p>
        </p:txBody>
      </p:sp>
      <p:sp>
        <p:nvSpPr>
          <p:cNvPr id="5" name="Footer Placeholder 4">
            <a:extLst>
              <a:ext uri="{FF2B5EF4-FFF2-40B4-BE49-F238E27FC236}">
                <a16:creationId xmlns:a16="http://schemas.microsoft.com/office/drawing/2014/main" id="{08D5B2C7-7E38-1340-9B9C-E0C5308445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8640B7-887B-4749-8861-626CD28108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C5140-C4D8-AB42-98BB-1331D72A7245}" type="slidenum">
              <a:rPr lang="en-US" smtClean="0"/>
              <a:t>‹#›</a:t>
            </a:fld>
            <a:endParaRPr lang="en-US"/>
          </a:p>
        </p:txBody>
      </p:sp>
    </p:spTree>
    <p:extLst>
      <p:ext uri="{BB962C8B-B14F-4D97-AF65-F5344CB8AC3E}">
        <p14:creationId xmlns:p14="http://schemas.microsoft.com/office/powerpoint/2010/main" val="3519836913"/>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carenavigation@lancashire.gov.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PIM@lancashire.gov.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E3546-11EB-3E4C-80CD-EE20537BEA4A}"/>
              </a:ext>
            </a:extLst>
          </p:cNvPr>
          <p:cNvSpPr>
            <a:spLocks noGrp="1"/>
          </p:cNvSpPr>
          <p:nvPr>
            <p:ph type="ctrTitle"/>
          </p:nvPr>
        </p:nvSpPr>
        <p:spPr>
          <a:xfrm>
            <a:off x="341243" y="1291017"/>
            <a:ext cx="5926667" cy="1513346"/>
          </a:xfrm>
        </p:spPr>
        <p:txBody>
          <a:bodyPr>
            <a:normAutofit/>
          </a:bodyPr>
          <a:lstStyle/>
          <a:p>
            <a:r>
              <a:rPr lang="en-US" sz="4400" dirty="0"/>
              <a:t>LCC Homecare Forum 18</a:t>
            </a:r>
            <a:r>
              <a:rPr lang="en-US" sz="4400" baseline="30000" dirty="0"/>
              <a:t>th</a:t>
            </a:r>
            <a:r>
              <a:rPr lang="en-US" sz="4400" dirty="0"/>
              <a:t> October 2023</a:t>
            </a:r>
          </a:p>
        </p:txBody>
      </p:sp>
      <p:sp>
        <p:nvSpPr>
          <p:cNvPr id="3" name="Subtitle 2">
            <a:extLst>
              <a:ext uri="{FF2B5EF4-FFF2-40B4-BE49-F238E27FC236}">
                <a16:creationId xmlns:a16="http://schemas.microsoft.com/office/drawing/2014/main" id="{B09A701E-11C9-6F4F-A19B-BB57BCCCD94E}"/>
              </a:ext>
            </a:extLst>
          </p:cNvPr>
          <p:cNvSpPr>
            <a:spLocks noGrp="1"/>
          </p:cNvSpPr>
          <p:nvPr>
            <p:ph type="subTitle" idx="1"/>
          </p:nvPr>
        </p:nvSpPr>
        <p:spPr>
          <a:xfrm>
            <a:off x="538191" y="3498575"/>
            <a:ext cx="5194853" cy="1513346"/>
          </a:xfrm>
        </p:spPr>
        <p:txBody>
          <a:bodyPr/>
          <a:lstStyle/>
          <a:p>
            <a:endParaRPr lang="en-US" dirty="0"/>
          </a:p>
          <a:p>
            <a:endParaRPr lang="en-US" dirty="0"/>
          </a:p>
        </p:txBody>
      </p:sp>
    </p:spTree>
    <p:extLst>
      <p:ext uri="{BB962C8B-B14F-4D97-AF65-F5344CB8AC3E}">
        <p14:creationId xmlns:p14="http://schemas.microsoft.com/office/powerpoint/2010/main" val="4081079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4D498-14D5-C9AA-EF5A-6F4F8F645516}"/>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FBE3FCE9-21C2-A0FF-B338-66BD3A1DA248}"/>
              </a:ext>
            </a:extLst>
          </p:cNvPr>
          <p:cNvSpPr>
            <a:spLocks noGrp="1"/>
          </p:cNvSpPr>
          <p:nvPr>
            <p:ph idx="1"/>
          </p:nvPr>
        </p:nvSpPr>
        <p:spPr>
          <a:xfrm>
            <a:off x="838200" y="1690687"/>
            <a:ext cx="10515600" cy="4075113"/>
          </a:xfrm>
        </p:spPr>
        <p:txBody>
          <a:bodyPr>
            <a:normAutofit/>
          </a:bodyPr>
          <a:lstStyle/>
          <a:p>
            <a:pPr marL="0" indent="0">
              <a:buNone/>
            </a:pPr>
            <a:r>
              <a:rPr lang="en-GB" sz="2400" dirty="0"/>
              <a:t>1) Welcome and Introductions (Jon Blackburn)</a:t>
            </a:r>
          </a:p>
          <a:p>
            <a:pPr marL="0" indent="0">
              <a:buNone/>
            </a:pPr>
            <a:r>
              <a:rPr lang="en-GB" sz="2400" dirty="0"/>
              <a:t>2) PDPS Update (Jon Blackburn / Neil Harrison)</a:t>
            </a:r>
          </a:p>
          <a:p>
            <a:pPr marL="0" indent="0">
              <a:buNone/>
            </a:pPr>
            <a:r>
              <a:rPr lang="en-GB" sz="2400" dirty="0"/>
              <a:t>3) Social Care Training Hub (Liz Williams)</a:t>
            </a:r>
          </a:p>
          <a:p>
            <a:pPr marL="0" indent="0">
              <a:buNone/>
            </a:pPr>
            <a:r>
              <a:rPr lang="en-GB" sz="2400" dirty="0"/>
              <a:t>4) Double-Handed Care (Val Knight)</a:t>
            </a:r>
          </a:p>
          <a:p>
            <a:pPr marL="0" indent="0">
              <a:buNone/>
            </a:pPr>
            <a:r>
              <a:rPr lang="en-GB" sz="2400" dirty="0"/>
              <a:t>5) International Recruitment (Katie Grant / Helen Smith)</a:t>
            </a:r>
          </a:p>
          <a:p>
            <a:pPr marL="0" indent="0">
              <a:buNone/>
            </a:pPr>
            <a:r>
              <a:rPr lang="en-GB" sz="2400" dirty="0"/>
              <a:t>6) Skills 4 Care Adult Workforce Data Set (Matt Errington)</a:t>
            </a:r>
          </a:p>
          <a:p>
            <a:pPr marL="0" indent="0">
              <a:buNone/>
            </a:pPr>
            <a:r>
              <a:rPr lang="en-GB" sz="2400" dirty="0"/>
              <a:t>7) Future of the Provider Forum (Jon Blackburn)</a:t>
            </a:r>
          </a:p>
          <a:p>
            <a:pPr marL="0" indent="0">
              <a:buNone/>
            </a:pPr>
            <a:r>
              <a:rPr lang="en-GB" sz="2400" dirty="0"/>
              <a:t>8) Provider Feedback / Any Other Business /Future Agenda Items (Jon Blackburn)</a:t>
            </a:r>
          </a:p>
          <a:p>
            <a:pPr marL="0" indent="0">
              <a:buNone/>
            </a:pPr>
            <a:endParaRPr lang="en-GB" dirty="0"/>
          </a:p>
          <a:p>
            <a:endParaRPr lang="en-GB" dirty="0"/>
          </a:p>
        </p:txBody>
      </p:sp>
    </p:spTree>
    <p:extLst>
      <p:ext uri="{BB962C8B-B14F-4D97-AF65-F5344CB8AC3E}">
        <p14:creationId xmlns:p14="http://schemas.microsoft.com/office/powerpoint/2010/main" val="322142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76260-40D3-BA3A-199C-ECC723789A36}"/>
              </a:ext>
            </a:extLst>
          </p:cNvPr>
          <p:cNvSpPr>
            <a:spLocks noGrp="1"/>
          </p:cNvSpPr>
          <p:nvPr>
            <p:ph type="title"/>
          </p:nvPr>
        </p:nvSpPr>
        <p:spPr>
          <a:xfrm>
            <a:off x="932157" y="425636"/>
            <a:ext cx="10515600" cy="1325563"/>
          </a:xfrm>
        </p:spPr>
        <p:txBody>
          <a:bodyPr/>
          <a:lstStyle/>
          <a:p>
            <a:pPr algn="ctr"/>
            <a:r>
              <a:rPr lang="en-GB" dirty="0"/>
              <a:t>PDPS – Lot 1b Homecare - Outcome</a:t>
            </a:r>
          </a:p>
        </p:txBody>
      </p:sp>
      <p:sp>
        <p:nvSpPr>
          <p:cNvPr id="5" name="Rectangle 4">
            <a:extLst>
              <a:ext uri="{FF2B5EF4-FFF2-40B4-BE49-F238E27FC236}">
                <a16:creationId xmlns:a16="http://schemas.microsoft.com/office/drawing/2014/main" id="{AE5452CA-DFE3-44D1-95EE-A97E9664F870}"/>
              </a:ext>
            </a:extLst>
          </p:cNvPr>
          <p:cNvSpPr/>
          <p:nvPr/>
        </p:nvSpPr>
        <p:spPr>
          <a:xfrm>
            <a:off x="8191869" y="4479878"/>
            <a:ext cx="3187084" cy="14848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New Processes for Payment (last weeks sessions)</a:t>
            </a:r>
          </a:p>
        </p:txBody>
      </p:sp>
      <p:sp>
        <p:nvSpPr>
          <p:cNvPr id="6" name="Rectangle 5">
            <a:extLst>
              <a:ext uri="{FF2B5EF4-FFF2-40B4-BE49-F238E27FC236}">
                <a16:creationId xmlns:a16="http://schemas.microsoft.com/office/drawing/2014/main" id="{08FD1CBA-ED2A-48AE-97AD-5B7C52FDC581}"/>
              </a:ext>
            </a:extLst>
          </p:cNvPr>
          <p:cNvSpPr/>
          <p:nvPr/>
        </p:nvSpPr>
        <p:spPr>
          <a:xfrm>
            <a:off x="932157" y="4479879"/>
            <a:ext cx="3187084" cy="1361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Still looking at offering all care packages once per day – 11 am and having a more planned approach</a:t>
            </a:r>
          </a:p>
        </p:txBody>
      </p:sp>
      <p:sp>
        <p:nvSpPr>
          <p:cNvPr id="7" name="Rectangle 6">
            <a:extLst>
              <a:ext uri="{FF2B5EF4-FFF2-40B4-BE49-F238E27FC236}">
                <a16:creationId xmlns:a16="http://schemas.microsoft.com/office/drawing/2014/main" id="{BB9AE722-E795-7E33-219B-5820B4D646E4}"/>
              </a:ext>
            </a:extLst>
          </p:cNvPr>
          <p:cNvSpPr/>
          <p:nvPr/>
        </p:nvSpPr>
        <p:spPr>
          <a:xfrm>
            <a:off x="8191869" y="1619205"/>
            <a:ext cx="3187084" cy="12482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Good coverage across the county, all wards and all </a:t>
            </a:r>
            <a:r>
              <a:rPr lang="en-GB" sz="2000"/>
              <a:t>3 specialisms</a:t>
            </a:r>
            <a:endParaRPr lang="en-GB" sz="2000" dirty="0"/>
          </a:p>
        </p:txBody>
      </p:sp>
      <p:sp>
        <p:nvSpPr>
          <p:cNvPr id="8" name="Rectangle 7">
            <a:extLst>
              <a:ext uri="{FF2B5EF4-FFF2-40B4-BE49-F238E27FC236}">
                <a16:creationId xmlns:a16="http://schemas.microsoft.com/office/drawing/2014/main" id="{B3E730EE-115C-86E5-3E76-79D8415D5116}"/>
              </a:ext>
            </a:extLst>
          </p:cNvPr>
          <p:cNvSpPr/>
          <p:nvPr/>
        </p:nvSpPr>
        <p:spPr>
          <a:xfrm>
            <a:off x="932157" y="1685201"/>
            <a:ext cx="3187084" cy="1592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79 Providers across Learning Disability/Autism, Mental Health and Older People/Physical Disabilities – 219 Wards</a:t>
            </a:r>
          </a:p>
        </p:txBody>
      </p:sp>
      <p:sp>
        <p:nvSpPr>
          <p:cNvPr id="9" name="Rectangle 8">
            <a:extLst>
              <a:ext uri="{FF2B5EF4-FFF2-40B4-BE49-F238E27FC236}">
                <a16:creationId xmlns:a16="http://schemas.microsoft.com/office/drawing/2014/main" id="{75E253FF-F692-0CF8-FF8D-B0D55CE42BD5}"/>
              </a:ext>
            </a:extLst>
          </p:cNvPr>
          <p:cNvSpPr/>
          <p:nvPr/>
        </p:nvSpPr>
        <p:spPr>
          <a:xfrm>
            <a:off x="4502458" y="3030477"/>
            <a:ext cx="3187084" cy="12485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Around 20 new providers</a:t>
            </a:r>
          </a:p>
        </p:txBody>
      </p:sp>
    </p:spTree>
    <p:extLst>
      <p:ext uri="{BB962C8B-B14F-4D97-AF65-F5344CB8AC3E}">
        <p14:creationId xmlns:p14="http://schemas.microsoft.com/office/powerpoint/2010/main" val="3601063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8B8FB-5F4B-5799-F751-E66A46BAE179}"/>
              </a:ext>
            </a:extLst>
          </p:cNvPr>
          <p:cNvSpPr>
            <a:spLocks noGrp="1"/>
          </p:cNvSpPr>
          <p:nvPr>
            <p:ph type="title"/>
          </p:nvPr>
        </p:nvSpPr>
        <p:spPr/>
        <p:txBody>
          <a:bodyPr/>
          <a:lstStyle/>
          <a:p>
            <a:pPr algn="ctr"/>
            <a:r>
              <a:rPr lang="en-GB" dirty="0"/>
              <a:t>Transition Arrangements</a:t>
            </a:r>
          </a:p>
        </p:txBody>
      </p:sp>
      <p:sp>
        <p:nvSpPr>
          <p:cNvPr id="4" name="Rectangle 3">
            <a:extLst>
              <a:ext uri="{FF2B5EF4-FFF2-40B4-BE49-F238E27FC236}">
                <a16:creationId xmlns:a16="http://schemas.microsoft.com/office/drawing/2014/main" id="{2AE22CEF-AE7F-B8DB-135F-D072DA01D66C}"/>
              </a:ext>
            </a:extLst>
          </p:cNvPr>
          <p:cNvSpPr/>
          <p:nvPr/>
        </p:nvSpPr>
        <p:spPr>
          <a:xfrm>
            <a:off x="1077158" y="1695090"/>
            <a:ext cx="2610035" cy="1145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Still planned to start around March 2024</a:t>
            </a:r>
          </a:p>
        </p:txBody>
      </p:sp>
      <p:sp>
        <p:nvSpPr>
          <p:cNvPr id="5" name="Rectangle 4">
            <a:extLst>
              <a:ext uri="{FF2B5EF4-FFF2-40B4-BE49-F238E27FC236}">
                <a16:creationId xmlns:a16="http://schemas.microsoft.com/office/drawing/2014/main" id="{D8EFD01B-163B-AEE5-A9F3-7E1C97F00CD5}"/>
              </a:ext>
            </a:extLst>
          </p:cNvPr>
          <p:cNvSpPr/>
          <p:nvPr/>
        </p:nvSpPr>
        <p:spPr>
          <a:xfrm>
            <a:off x="6173679" y="1527858"/>
            <a:ext cx="3253668" cy="14796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Current numbers around 1600 </a:t>
            </a:r>
          </a:p>
        </p:txBody>
      </p:sp>
      <p:sp>
        <p:nvSpPr>
          <p:cNvPr id="6" name="Rectangle 5">
            <a:extLst>
              <a:ext uri="{FF2B5EF4-FFF2-40B4-BE49-F238E27FC236}">
                <a16:creationId xmlns:a16="http://schemas.microsoft.com/office/drawing/2014/main" id="{611F8DC7-ACD4-5031-A807-8086610A866C}"/>
              </a:ext>
            </a:extLst>
          </p:cNvPr>
          <p:cNvSpPr/>
          <p:nvPr/>
        </p:nvSpPr>
        <p:spPr>
          <a:xfrm>
            <a:off x="8459681" y="3535301"/>
            <a:ext cx="2610035" cy="1145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Again dependent on capacity of successful providers</a:t>
            </a:r>
          </a:p>
        </p:txBody>
      </p:sp>
      <p:sp>
        <p:nvSpPr>
          <p:cNvPr id="7" name="Rectangle 6">
            <a:extLst>
              <a:ext uri="{FF2B5EF4-FFF2-40B4-BE49-F238E27FC236}">
                <a16:creationId xmlns:a16="http://schemas.microsoft.com/office/drawing/2014/main" id="{8BC11446-CB75-5704-3DB4-9C2C95B39286}"/>
              </a:ext>
            </a:extLst>
          </p:cNvPr>
          <p:cNvSpPr/>
          <p:nvPr/>
        </p:nvSpPr>
        <p:spPr>
          <a:xfrm>
            <a:off x="4790982" y="3535301"/>
            <a:ext cx="2610035" cy="16736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May reduce due to factors such as providers applying successfully in May 2024, possibly earlier</a:t>
            </a:r>
          </a:p>
        </p:txBody>
      </p:sp>
      <p:sp>
        <p:nvSpPr>
          <p:cNvPr id="8" name="Rectangle 7">
            <a:extLst>
              <a:ext uri="{FF2B5EF4-FFF2-40B4-BE49-F238E27FC236}">
                <a16:creationId xmlns:a16="http://schemas.microsoft.com/office/drawing/2014/main" id="{A35B5AD8-04B9-EABF-F1F7-9D3F53B33692}"/>
              </a:ext>
            </a:extLst>
          </p:cNvPr>
          <p:cNvSpPr/>
          <p:nvPr/>
        </p:nvSpPr>
        <p:spPr>
          <a:xfrm>
            <a:off x="541539" y="4205130"/>
            <a:ext cx="3681274" cy="1835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Currently in the process of producing a plan with timescales – aim to share this with all providers</a:t>
            </a:r>
          </a:p>
        </p:txBody>
      </p:sp>
      <p:cxnSp>
        <p:nvCxnSpPr>
          <p:cNvPr id="12" name="Straight Arrow Connector 11">
            <a:extLst>
              <a:ext uri="{FF2B5EF4-FFF2-40B4-BE49-F238E27FC236}">
                <a16:creationId xmlns:a16="http://schemas.microsoft.com/office/drawing/2014/main" id="{A8B65694-0E31-F3C2-FC53-8EEE9F75250E}"/>
              </a:ext>
            </a:extLst>
          </p:cNvPr>
          <p:cNvCxnSpPr/>
          <p:nvPr/>
        </p:nvCxnSpPr>
        <p:spPr>
          <a:xfrm flipH="1">
            <a:off x="6533965" y="3007542"/>
            <a:ext cx="221942" cy="5277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C184FE7-9270-D686-EA22-B6E1D8C1103C}"/>
              </a:ext>
            </a:extLst>
          </p:cNvPr>
          <p:cNvCxnSpPr/>
          <p:nvPr/>
        </p:nvCxnSpPr>
        <p:spPr>
          <a:xfrm>
            <a:off x="8726750" y="3007542"/>
            <a:ext cx="390617" cy="5277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0224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8E420-204A-9240-828E-534F0CEF1F92}"/>
              </a:ext>
            </a:extLst>
          </p:cNvPr>
          <p:cNvSpPr>
            <a:spLocks noGrp="1"/>
          </p:cNvSpPr>
          <p:nvPr>
            <p:ph type="title"/>
          </p:nvPr>
        </p:nvSpPr>
        <p:spPr/>
        <p:txBody>
          <a:bodyPr/>
          <a:lstStyle/>
          <a:p>
            <a:pPr algn="ctr"/>
            <a:r>
              <a:rPr lang="en-US" dirty="0"/>
              <a:t>Responding to Care Package Requests</a:t>
            </a:r>
            <a:br>
              <a:rPr lang="en-US" dirty="0"/>
            </a:br>
            <a:r>
              <a:rPr lang="en-US" dirty="0"/>
              <a:t>From November 13th</a:t>
            </a:r>
          </a:p>
        </p:txBody>
      </p:sp>
      <p:sp>
        <p:nvSpPr>
          <p:cNvPr id="3" name="Content Placeholder 2">
            <a:extLst>
              <a:ext uri="{FF2B5EF4-FFF2-40B4-BE49-F238E27FC236}">
                <a16:creationId xmlns:a16="http://schemas.microsoft.com/office/drawing/2014/main" id="{15FE71C8-EF89-804D-A7BD-6ED2B0DFC54E}"/>
              </a:ext>
            </a:extLst>
          </p:cNvPr>
          <p:cNvSpPr>
            <a:spLocks noGrp="1"/>
          </p:cNvSpPr>
          <p:nvPr>
            <p:ph idx="1"/>
          </p:nvPr>
        </p:nvSpPr>
        <p:spPr>
          <a:xfrm>
            <a:off x="756007" y="1835899"/>
            <a:ext cx="10515600" cy="4133386"/>
          </a:xfrm>
        </p:spPr>
        <p:txBody>
          <a:bodyPr>
            <a:normAutofit fontScale="25000" lnSpcReduction="20000"/>
          </a:bodyPr>
          <a:lstStyle/>
          <a:p>
            <a:r>
              <a:rPr lang="en-US" sz="8000" dirty="0">
                <a:effectLst/>
                <a:latin typeface="Calibri" panose="020F0502020204030204" pitchFamily="34" charset="0"/>
                <a:ea typeface="Calibri" panose="020F0502020204030204" pitchFamily="34" charset="0"/>
                <a:cs typeface="Calibri" panose="020F0502020204030204" pitchFamily="34" charset="0"/>
              </a:rPr>
              <a:t>Care Navigation require an email address for Oracle Fusion sourcing from each homecare provider.  </a:t>
            </a:r>
          </a:p>
          <a:p>
            <a:pPr marL="0" indent="0">
              <a:buNone/>
            </a:pPr>
            <a:endParaRPr lang="en-GB" sz="8000" dirty="0">
              <a:effectLst/>
              <a:latin typeface="Calibri" panose="020F0502020204030204" pitchFamily="34" charset="0"/>
              <a:ea typeface="Calibri" panose="020F0502020204030204" pitchFamily="34" charset="0"/>
              <a:cs typeface="Calibri" panose="020F0502020204030204" pitchFamily="34" charset="0"/>
            </a:endParaRPr>
          </a:p>
          <a:p>
            <a:r>
              <a:rPr lang="en-US" sz="8000" dirty="0">
                <a:effectLst/>
                <a:latin typeface="Calibri" panose="020F0502020204030204" pitchFamily="34" charset="0"/>
                <a:ea typeface="Calibri" panose="020F0502020204030204" pitchFamily="34" charset="0"/>
                <a:cs typeface="Calibri" panose="020F0502020204030204" pitchFamily="34" charset="0"/>
              </a:rPr>
              <a:t>If you have not already done so, please can you send an email address(s) for Oracle Fusion sourcing to </a:t>
            </a:r>
            <a:r>
              <a:rPr lang="en-US" sz="8000" i="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carenavigation@lancashire.gov.uk</a:t>
            </a:r>
            <a:r>
              <a:rPr lang="en-US" sz="8000" i="1" dirty="0">
                <a:effectLst/>
                <a:latin typeface="Calibri" panose="020F0502020204030204" pitchFamily="34" charset="0"/>
                <a:ea typeface="Calibri" panose="020F0502020204030204" pitchFamily="34" charset="0"/>
                <a:cs typeface="Calibri" panose="020F0502020204030204" pitchFamily="34" charset="0"/>
              </a:rPr>
              <a:t> with the subject line </a:t>
            </a:r>
            <a:r>
              <a:rPr lang="en-US" sz="8000" i="1" u="sng" dirty="0">
                <a:effectLst/>
                <a:latin typeface="Calibri" panose="020F0502020204030204" pitchFamily="34" charset="0"/>
                <a:ea typeface="Calibri" panose="020F0502020204030204" pitchFamily="34" charset="0"/>
                <a:cs typeface="Calibri" panose="020F0502020204030204" pitchFamily="34" charset="0"/>
              </a:rPr>
              <a:t>‘PDPS Lot 1B Homecare Oracle Fusion Sourcing Email Address’ </a:t>
            </a:r>
            <a:r>
              <a:rPr lang="en-US" sz="8000" i="1" dirty="0">
                <a:effectLst/>
                <a:latin typeface="Calibri" panose="020F0502020204030204" pitchFamily="34" charset="0"/>
                <a:ea typeface="Calibri" panose="020F0502020204030204" pitchFamily="34" charset="0"/>
                <a:cs typeface="Calibri" panose="020F0502020204030204" pitchFamily="34" charset="0"/>
              </a:rPr>
              <a:t>by </a:t>
            </a:r>
            <a:r>
              <a:rPr lang="en-US" sz="8000" dirty="0">
                <a:effectLst/>
                <a:latin typeface="Calibri" panose="020F0502020204030204" pitchFamily="34" charset="0"/>
                <a:ea typeface="Calibri" panose="020F0502020204030204" pitchFamily="34" charset="0"/>
                <a:cs typeface="Calibri" panose="020F0502020204030204" pitchFamily="34" charset="0"/>
              </a:rPr>
              <a:t>24 October 2023. The email address need to be the email address for those that will be responding to care package requests i.e. care coordinators. </a:t>
            </a:r>
          </a:p>
          <a:p>
            <a:endParaRPr lang="en-GB" sz="8000" dirty="0">
              <a:effectLst/>
              <a:latin typeface="Calibri" panose="020F0502020204030204" pitchFamily="34" charset="0"/>
              <a:ea typeface="Calibri" panose="020F0502020204030204" pitchFamily="34" charset="0"/>
              <a:cs typeface="Calibri" panose="020F0502020204030204" pitchFamily="34" charset="0"/>
            </a:endParaRPr>
          </a:p>
          <a:p>
            <a:r>
              <a:rPr lang="en-US" sz="8000" dirty="0">
                <a:effectLst/>
                <a:latin typeface="Calibri" panose="020F0502020204030204" pitchFamily="34" charset="0"/>
                <a:ea typeface="Calibri" panose="020F0502020204030204" pitchFamily="34" charset="0"/>
                <a:cs typeface="Calibri" panose="020F0502020204030204" pitchFamily="34" charset="0"/>
              </a:rPr>
              <a:t>If you have been awarded a place in a number of areas, please indicate if you would like the same email address to be used for all areas or different email addresses for each area. </a:t>
            </a:r>
          </a:p>
          <a:p>
            <a:pPr marL="0" indent="0">
              <a:buNone/>
            </a:pPr>
            <a:r>
              <a:rPr lang="en-US" sz="8000" dirty="0">
                <a:effectLst/>
                <a:latin typeface="Calibri" panose="020F0502020204030204" pitchFamily="34" charset="0"/>
                <a:ea typeface="Calibri" panose="020F0502020204030204" pitchFamily="34" charset="0"/>
                <a:cs typeface="Calibri" panose="020F0502020204030204" pitchFamily="34" charset="0"/>
              </a:rPr>
              <a:t>  </a:t>
            </a:r>
            <a:endParaRPr lang="en-GB" sz="8000" dirty="0">
              <a:effectLst/>
              <a:latin typeface="Calibri" panose="020F0502020204030204" pitchFamily="34" charset="0"/>
              <a:ea typeface="Calibri" panose="020F0502020204030204" pitchFamily="34" charset="0"/>
              <a:cs typeface="Calibri" panose="020F0502020204030204" pitchFamily="34" charset="0"/>
            </a:endParaRPr>
          </a:p>
          <a:p>
            <a:r>
              <a:rPr lang="en-US" sz="8000" dirty="0">
                <a:effectLst/>
                <a:latin typeface="Calibri" panose="020F0502020204030204" pitchFamily="34" charset="0"/>
                <a:ea typeface="Calibri" panose="020F0502020204030204" pitchFamily="34" charset="0"/>
                <a:cs typeface="Calibri" panose="020F0502020204030204" pitchFamily="34" charset="0"/>
              </a:rPr>
              <a:t>If the email address(s) you submit for Oracle Fusion sourcing are not currently set up on LCC's Oracle system you will need to register the email(s) you submit with LCC's Procurement Information Team using the registration form which will be emailed out </a:t>
            </a:r>
            <a:r>
              <a:rPr lang="en-GB" sz="8000" dirty="0">
                <a:effectLst/>
                <a:latin typeface="Calibri" panose="020F0502020204030204" pitchFamily="34" charset="0"/>
                <a:ea typeface="Calibri" panose="020F0502020204030204" pitchFamily="34" charset="0"/>
                <a:cs typeface="Calibri" panose="020F0502020204030204" pitchFamily="34" charset="0"/>
              </a:rPr>
              <a:t>and needs returning to </a:t>
            </a:r>
            <a:r>
              <a:rPr lang="en-GB" sz="8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PIM@lancashire.gov.uk</a:t>
            </a:r>
            <a:r>
              <a:rPr lang="en-GB" sz="8000" dirty="0">
                <a:effectLst/>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GB" sz="74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 </a:t>
            </a:r>
          </a:p>
          <a:p>
            <a:endParaRPr lang="en-US" dirty="0"/>
          </a:p>
        </p:txBody>
      </p:sp>
    </p:spTree>
    <p:extLst>
      <p:ext uri="{BB962C8B-B14F-4D97-AF65-F5344CB8AC3E}">
        <p14:creationId xmlns:p14="http://schemas.microsoft.com/office/powerpoint/2010/main" val="2254330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94166-95A3-515F-F287-F289A1B8B5E2}"/>
              </a:ext>
            </a:extLst>
          </p:cNvPr>
          <p:cNvSpPr>
            <a:spLocks noGrp="1"/>
          </p:cNvSpPr>
          <p:nvPr>
            <p:ph type="title"/>
          </p:nvPr>
        </p:nvSpPr>
        <p:spPr/>
        <p:txBody>
          <a:bodyPr/>
          <a:lstStyle/>
          <a:p>
            <a:r>
              <a:rPr lang="en-GB" dirty="0"/>
              <a:t>Changes from November 13th</a:t>
            </a:r>
          </a:p>
        </p:txBody>
      </p:sp>
      <p:sp>
        <p:nvSpPr>
          <p:cNvPr id="3" name="Content Placeholder 2">
            <a:extLst>
              <a:ext uri="{FF2B5EF4-FFF2-40B4-BE49-F238E27FC236}">
                <a16:creationId xmlns:a16="http://schemas.microsoft.com/office/drawing/2014/main" id="{9C2115C6-B402-B40C-133C-B75509402024}"/>
              </a:ext>
            </a:extLst>
          </p:cNvPr>
          <p:cNvSpPr>
            <a:spLocks noGrp="1"/>
          </p:cNvSpPr>
          <p:nvPr>
            <p:ph idx="1"/>
          </p:nvPr>
        </p:nvSpPr>
        <p:spPr>
          <a:xfrm>
            <a:off x="838200" y="1438382"/>
            <a:ext cx="10515600" cy="4849401"/>
          </a:xfrm>
        </p:spPr>
        <p:txBody>
          <a:bodyPr/>
          <a:lstStyle/>
          <a:p>
            <a:pPr marL="0" indent="0">
              <a:buNone/>
            </a:pPr>
            <a:endParaRPr lang="en-GB" sz="18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GB" sz="2000" dirty="0">
                <a:effectLst/>
                <a:latin typeface="Calibri" panose="020F0502020204030204" pitchFamily="34" charset="0"/>
                <a:ea typeface="Times New Roman" panose="02020603050405020304" pitchFamily="18" charset="0"/>
              </a:rPr>
              <a:t>Homecare referrals will be sent once per day, at 11am</a:t>
            </a:r>
            <a:endParaRPr lang="en-GB" sz="20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GB" sz="2000" dirty="0">
                <a:effectLst/>
                <a:latin typeface="Calibri" panose="020F0502020204030204" pitchFamily="34" charset="0"/>
                <a:ea typeface="Times New Roman" panose="02020603050405020304" pitchFamily="18" charset="0"/>
              </a:rPr>
              <a:t>72 hours to respond to standard homecare requests and 24 hours to respond to urgent requests. </a:t>
            </a:r>
            <a:endParaRPr lang="en-GB" sz="2000" dirty="0">
              <a:effectLst/>
              <a:latin typeface="Calibri" panose="020F0502020204030204" pitchFamily="34" charset="0"/>
              <a:ea typeface="Calibri" panose="020F0502020204030204" pitchFamily="34" charset="0"/>
            </a:endParaRPr>
          </a:p>
          <a:p>
            <a:pPr marL="342900" lvl="0" indent="-342900">
              <a:lnSpc>
                <a:spcPct val="105000"/>
              </a:lnSpc>
              <a:spcAft>
                <a:spcPts val="800"/>
              </a:spcAft>
              <a:buFont typeface="Symbol" panose="05050102010706020507" pitchFamily="18" charset="2"/>
              <a:buChar char=""/>
            </a:pPr>
            <a:r>
              <a:rPr lang="en-GB" sz="2000" dirty="0">
                <a:effectLst/>
                <a:latin typeface="Calibri" panose="020F0502020204030204" pitchFamily="34" charset="0"/>
                <a:ea typeface="Times New Roman" panose="02020603050405020304" pitchFamily="18" charset="0"/>
              </a:rPr>
              <a:t>If you can accept the request, you can indicate the start date, which will be within five days of the end of the response time.</a:t>
            </a:r>
            <a:endParaRPr lang="en-GB" sz="2000" dirty="0">
              <a:effectLst/>
              <a:latin typeface="Calibri" panose="020F0502020204030204" pitchFamily="34" charset="0"/>
              <a:ea typeface="Calibri" panose="020F0502020204030204" pitchFamily="34" charset="0"/>
            </a:endParaRPr>
          </a:p>
          <a:p>
            <a:r>
              <a:rPr lang="en-GB" sz="2000" dirty="0">
                <a:latin typeface="Calibri" panose="020F0502020204030204" pitchFamily="34" charset="0"/>
              </a:rPr>
              <a:t>We are changing from specific times to time slots :</a:t>
            </a:r>
          </a:p>
          <a:p>
            <a:endParaRPr lang="en-GB" dirty="0"/>
          </a:p>
        </p:txBody>
      </p:sp>
      <p:graphicFrame>
        <p:nvGraphicFramePr>
          <p:cNvPr id="4" name="Table 3">
            <a:extLst>
              <a:ext uri="{FF2B5EF4-FFF2-40B4-BE49-F238E27FC236}">
                <a16:creationId xmlns:a16="http://schemas.microsoft.com/office/drawing/2014/main" id="{4A041D1D-4C73-AC6C-17D8-1A061DA129B2}"/>
              </a:ext>
            </a:extLst>
          </p:cNvPr>
          <p:cNvGraphicFramePr>
            <a:graphicFrameLocks noGrp="1"/>
          </p:cNvGraphicFramePr>
          <p:nvPr>
            <p:extLst>
              <p:ext uri="{D42A27DB-BD31-4B8C-83A1-F6EECF244321}">
                <p14:modId xmlns:p14="http://schemas.microsoft.com/office/powerpoint/2010/main" val="4179354850"/>
              </p:ext>
            </p:extLst>
          </p:nvPr>
        </p:nvGraphicFramePr>
        <p:xfrm>
          <a:off x="1260781" y="4001292"/>
          <a:ext cx="9362699" cy="1885800"/>
        </p:xfrm>
        <a:graphic>
          <a:graphicData uri="http://schemas.openxmlformats.org/drawingml/2006/table">
            <a:tbl>
              <a:tblPr firstRow="1" firstCol="1" bandRow="1">
                <a:tableStyleId>{5C22544A-7EE6-4342-B048-85BDC9FD1C3A}</a:tableStyleId>
              </a:tblPr>
              <a:tblGrid>
                <a:gridCol w="1872332">
                  <a:extLst>
                    <a:ext uri="{9D8B030D-6E8A-4147-A177-3AD203B41FA5}">
                      <a16:colId xmlns:a16="http://schemas.microsoft.com/office/drawing/2014/main" val="560971086"/>
                    </a:ext>
                  </a:extLst>
                </a:gridCol>
                <a:gridCol w="1872332">
                  <a:extLst>
                    <a:ext uri="{9D8B030D-6E8A-4147-A177-3AD203B41FA5}">
                      <a16:colId xmlns:a16="http://schemas.microsoft.com/office/drawing/2014/main" val="3343236334"/>
                    </a:ext>
                  </a:extLst>
                </a:gridCol>
                <a:gridCol w="1872332">
                  <a:extLst>
                    <a:ext uri="{9D8B030D-6E8A-4147-A177-3AD203B41FA5}">
                      <a16:colId xmlns:a16="http://schemas.microsoft.com/office/drawing/2014/main" val="2280651552"/>
                    </a:ext>
                  </a:extLst>
                </a:gridCol>
                <a:gridCol w="1872332">
                  <a:extLst>
                    <a:ext uri="{9D8B030D-6E8A-4147-A177-3AD203B41FA5}">
                      <a16:colId xmlns:a16="http://schemas.microsoft.com/office/drawing/2014/main" val="1608055305"/>
                    </a:ext>
                  </a:extLst>
                </a:gridCol>
                <a:gridCol w="1873371">
                  <a:extLst>
                    <a:ext uri="{9D8B030D-6E8A-4147-A177-3AD203B41FA5}">
                      <a16:colId xmlns:a16="http://schemas.microsoft.com/office/drawing/2014/main" val="721111041"/>
                    </a:ext>
                  </a:extLst>
                </a:gridCol>
              </a:tblGrid>
              <a:tr h="377160">
                <a:tc>
                  <a:txBody>
                    <a:bodyPr/>
                    <a:lstStyle/>
                    <a:p>
                      <a:r>
                        <a:rPr lang="en-GB" sz="1600">
                          <a:effectLst/>
                        </a:rPr>
                        <a:t>Morning</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07:30-09:00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08:30-10:00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09:30-11:00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 </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266790332"/>
                  </a:ext>
                </a:extLst>
              </a:tr>
              <a:tr h="377160">
                <a:tc>
                  <a:txBody>
                    <a:bodyPr/>
                    <a:lstStyle/>
                    <a:p>
                      <a:r>
                        <a:rPr lang="en-GB" sz="1600">
                          <a:effectLst/>
                        </a:rPr>
                        <a:t>Lunch</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11:00-12:30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12:00 – 13:30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13:00 – 14:30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 </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822713040"/>
                  </a:ext>
                </a:extLst>
              </a:tr>
              <a:tr h="377160">
                <a:tc>
                  <a:txBody>
                    <a:bodyPr/>
                    <a:lstStyle/>
                    <a:p>
                      <a:r>
                        <a:rPr lang="en-GB" sz="1600">
                          <a:effectLst/>
                        </a:rPr>
                        <a:t>Afternoon</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14:00-15:30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15:00 – 16:30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 </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 </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585493147"/>
                  </a:ext>
                </a:extLst>
              </a:tr>
              <a:tr h="377160">
                <a:tc>
                  <a:txBody>
                    <a:bodyPr/>
                    <a:lstStyle/>
                    <a:p>
                      <a:r>
                        <a:rPr lang="en-GB" sz="1600">
                          <a:effectLst/>
                        </a:rPr>
                        <a:t>Tea</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16:00-17:30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17:00 – 18:30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18:00 – 19:30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19:00 – 20:30</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636175474"/>
                  </a:ext>
                </a:extLst>
              </a:tr>
              <a:tr h="377160">
                <a:tc>
                  <a:txBody>
                    <a:bodyPr/>
                    <a:lstStyle/>
                    <a:p>
                      <a:r>
                        <a:rPr lang="en-GB" sz="1600">
                          <a:effectLst/>
                        </a:rPr>
                        <a:t>Evening</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20:00 – 21:30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21:00 – 22:30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a:effectLst/>
                        </a:rPr>
                        <a:t>21:30- 23:00</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r>
                        <a:rPr lang="en-GB" sz="1600" dirty="0">
                          <a:effectLst/>
                        </a:rPr>
                        <a:t> </a:t>
                      </a:r>
                      <a:endParaRPr lang="en-GB"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102900971"/>
                  </a:ext>
                </a:extLst>
              </a:tr>
            </a:tbl>
          </a:graphicData>
        </a:graphic>
      </p:graphicFrame>
    </p:spTree>
    <p:extLst>
      <p:ext uri="{BB962C8B-B14F-4D97-AF65-F5344CB8AC3E}">
        <p14:creationId xmlns:p14="http://schemas.microsoft.com/office/powerpoint/2010/main" val="670614286"/>
      </p:ext>
    </p:extLst>
  </p:cSld>
  <p:clrMapOvr>
    <a:masterClrMapping/>
  </p:clrMapOvr>
</p:sld>
</file>

<file path=ppt/theme/theme1.xml><?xml version="1.0" encoding="utf-8"?>
<a:theme xmlns:a="http://schemas.openxmlformats.org/drawingml/2006/main" name="Office Theme">
  <a:themeElements>
    <a:clrScheme name="Priorities">
      <a:dk1>
        <a:srgbClr val="000000"/>
      </a:dk1>
      <a:lt1>
        <a:srgbClr val="FFFFFF"/>
      </a:lt1>
      <a:dk2>
        <a:srgbClr val="44546A"/>
      </a:dk2>
      <a:lt2>
        <a:srgbClr val="E7E6E6"/>
      </a:lt2>
      <a:accent1>
        <a:srgbClr val="3C68AB"/>
      </a:accent1>
      <a:accent2>
        <a:srgbClr val="794983"/>
      </a:accent2>
      <a:accent3>
        <a:srgbClr val="5E873A"/>
      </a:accent3>
      <a:accent4>
        <a:srgbClr val="C96B30"/>
      </a:accent4>
      <a:accent5>
        <a:srgbClr val="FEFFFF"/>
      </a:accent5>
      <a:accent6>
        <a:srgbClr val="FEFFFF"/>
      </a:accent6>
      <a:hlink>
        <a:srgbClr val="0563C1"/>
      </a:hlink>
      <a:folHlink>
        <a:srgbClr val="954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1050</TotalTime>
  <Words>568</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Symbol</vt:lpstr>
      <vt:lpstr>Office Theme</vt:lpstr>
      <vt:lpstr>LCC Homecare Forum 18th October 2023</vt:lpstr>
      <vt:lpstr>Agenda</vt:lpstr>
      <vt:lpstr>PDPS – Lot 1b Homecare - Outcome</vt:lpstr>
      <vt:lpstr>Transition Arrangements</vt:lpstr>
      <vt:lpstr>Responding to Care Package Requests From November 13th</vt:lpstr>
      <vt:lpstr>Changes from November 13th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Sergeant, Anthony</dc:creator>
  <cp:lastModifiedBy>Blackburn, Jon</cp:lastModifiedBy>
  <cp:revision>25</cp:revision>
  <dcterms:created xsi:type="dcterms:W3CDTF">2022-08-31T10:25:39Z</dcterms:created>
  <dcterms:modified xsi:type="dcterms:W3CDTF">2023-10-18T14:38:53Z</dcterms:modified>
</cp:coreProperties>
</file>