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7" r:id="rId4"/>
    <p:sldMasterId id="2147483676" r:id="rId5"/>
    <p:sldMasterId id="2147483688" r:id="rId6"/>
  </p:sldMasterIdLst>
  <p:notesMasterIdLst>
    <p:notesMasterId r:id="rId31"/>
  </p:notesMasterIdLst>
  <p:sldIdLst>
    <p:sldId id="256" r:id="rId7"/>
    <p:sldId id="285" r:id="rId8"/>
    <p:sldId id="339" r:id="rId9"/>
    <p:sldId id="340" r:id="rId10"/>
    <p:sldId id="341" r:id="rId11"/>
    <p:sldId id="345" r:id="rId12"/>
    <p:sldId id="344" r:id="rId13"/>
    <p:sldId id="346" r:id="rId14"/>
    <p:sldId id="347" r:id="rId15"/>
    <p:sldId id="348" r:id="rId16"/>
    <p:sldId id="1420" r:id="rId17"/>
    <p:sldId id="1429" r:id="rId18"/>
    <p:sldId id="1415" r:id="rId19"/>
    <p:sldId id="1419" r:id="rId20"/>
    <p:sldId id="326" r:id="rId21"/>
    <p:sldId id="1399" r:id="rId22"/>
    <p:sldId id="1348" r:id="rId23"/>
    <p:sldId id="1411" r:id="rId24"/>
    <p:sldId id="1409" r:id="rId25"/>
    <p:sldId id="1376" r:id="rId26"/>
    <p:sldId id="384" r:id="rId27"/>
    <p:sldId id="1354" r:id="rId28"/>
    <p:sldId id="1389" r:id="rId29"/>
    <p:sldId id="14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7985A-FD8C-4B3C-A23D-93B3A3864092}"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3176F-6668-44E6-9766-388D3AD7A1C0}" type="slidenum">
              <a:rPr lang="en-GB" smtClean="0"/>
              <a:t>‹#›</a:t>
            </a:fld>
            <a:endParaRPr lang="en-GB"/>
          </a:p>
        </p:txBody>
      </p:sp>
    </p:spTree>
    <p:extLst>
      <p:ext uri="{BB962C8B-B14F-4D97-AF65-F5344CB8AC3E}">
        <p14:creationId xmlns:p14="http://schemas.microsoft.com/office/powerpoint/2010/main" val="13389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ur01.safelinks.protection.outlook.com/?url=https%3A%2F%2Fevents.skillsforcare.org.uk%2Fskillsforcare%2F1706%2Fhome&amp;data=05%7C01%7CJo.Hawkins%40skillsforcare.org.uk%7C773498876db84bebfa8408dba6cf53e3%7C5c317017415d43e6ada17668f9ad3f9f%7C0%7C0%7C638287181622078248%7CUnknown%7CTWFpbGZsb3d8eyJWIjoiMC4wLjAwMDAiLCJQIjoiV2luMzIiLCJBTiI6Ik1haWwiLCJXVCI6Mn0%3D%7C3000%7C%7C%7C&amp;sdata=lsiwyus2NOUhnLv0znbO7q49wY4yBblGg%2Fk%2BgFng8MQ%3D&amp;reserve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ur01.safelinks.protection.outlook.com/?url=https%3A%2F%2Fsfca.re%2F3qf1HQi&amp;data=05%7C01%7CJo.Hawkins%40skillsforcare.org.uk%7C9a3a9c70830f4bcb1f8908db9429d0a8%7C5c317017415d43e6ada17668f9ad3f9f%7C0%7C0%7C638266679531384837%7CUnknown%7CTWFpbGZsb3d8eyJWIjoiMC4wLjAwMDAiLCJQIjoiV2luMzIiLCJBTiI6Ik1haWwiLCJXVCI6Mn0%3D%7C3000%7C%7C%7C&amp;sdata=Uurpln2nG3e9GWvDp0jJKQ7H8EejH2kyEl5YYi6UNAw%3D&amp;reserved=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nspection-toolkit.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killsforcare.org.uk/Support-for-leaders-and-managers/Good-and-outstanding-care/inspection-toolkit/Inspection-toolkit.asp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killsforcare.org.uk/CulturallyAppropriateCa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qc.org.uk/sites/default/files/20190221-Relationships-and-sexuality-in-social-care-PUBLICATION.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qc.org.uk/sites/default/files/20190221-Relationships-and-sexuality-in-social-care-PUBLICATION.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Cheshire and Merseyside commissioned work spans 9 local authority areas. </a:t>
            </a:r>
          </a:p>
          <a:p>
            <a:r>
              <a:rPr lang="en-GB" dirty="0"/>
              <a:t>For the purpose of this work, data was taken predominantly from the Skills for Care ASC-WDS system, completion of this isn’t mandated and varies by area.</a:t>
            </a:r>
          </a:p>
          <a:p>
            <a:endParaRPr lang="en-GB" dirty="0"/>
          </a:p>
          <a:p>
            <a:r>
              <a:rPr lang="en-GB" dirty="0"/>
              <a:t>There has been a growth in completion rates since the work was commissioned with an overall % increase of just shy of 3%. This is positive. We have a target to get completion nationally to 55%, so completion is consistent with the national average. However, there are particular areas to target to drive completion, Cheshire East, Cheshire West and Chester, Liverpool. The data is weighted, the more response we have the richer quality the data and the better opportunity we have to give a snapshot in time of an area if commissioned. </a:t>
            </a:r>
          </a:p>
          <a:p>
            <a:endParaRPr lang="en-GB" dirty="0"/>
          </a:p>
          <a:p>
            <a:r>
              <a:rPr lang="en-GB" dirty="0"/>
              <a:t>In advance of completing this work we asked for targeted work to increase completion of ASC-WDS and thus make the data for this piece of work richer in terms of real completion of data vs weighted data, as you can see significant improvements in take up rate, particularly in Knowsley and St Helens – Knowsley support from QA team to drive up improvements has really worked. All areas bar one had increased from initial completion by Jan 23.</a:t>
            </a:r>
          </a:p>
          <a:p>
            <a:endParaRPr lang="en-GB" dirty="0"/>
          </a:p>
          <a:p>
            <a:r>
              <a:rPr lang="en-GB" dirty="0"/>
              <a:t>Also link to WDF and funding for completion of quals which we know, investment in training results in lower turnover rates. </a:t>
            </a:r>
          </a:p>
          <a:p>
            <a:endParaRPr lang="en-GB" dirty="0"/>
          </a:p>
          <a:p>
            <a:r>
              <a:rPr lang="en-GB" dirty="0"/>
              <a:t>Everyone wins if we increase completion. </a:t>
            </a:r>
          </a:p>
          <a:p>
            <a:endParaRPr lang="en-GB" dirty="0"/>
          </a:p>
          <a:p>
            <a:r>
              <a:rPr lang="en-GB" dirty="0"/>
              <a:t>Opportunity to increase promotion in residential settings where completion Is generally lower than other provision types.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6432C-004B-4D03-ADEB-68EEDAE8A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9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spcAft>
                <a:spcPts val="800"/>
              </a:spcAft>
            </a:pPr>
            <a:r>
              <a:rPr lang="en-GB" sz="1800" b="1" u="sng" kern="100" dirty="0">
                <a:effectLst/>
                <a:latin typeface="Arial" panose="020B0604020202020204" pitchFamily="34" charset="0"/>
                <a:ea typeface="Calibri" panose="020F0502020204030204" pitchFamily="34" charset="0"/>
                <a:cs typeface="Times New Roman" panose="02020603050405020304" pitchFamily="18" charset="0"/>
              </a:rPr>
              <a:t>NEW: SEPT 2023</a:t>
            </a:r>
          </a:p>
          <a:p>
            <a:pPr>
              <a:lnSpc>
                <a:spcPct val="102000"/>
              </a:lnSpc>
              <a:spcAft>
                <a:spcPts val="800"/>
              </a:spcAft>
            </a:pPr>
            <a:endParaRPr lang="en-GB" sz="1800" b="1"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https://www.skillsforcare.org.uk/culturetoolkit</a:t>
            </a:r>
          </a:p>
          <a:p>
            <a:pPr>
              <a:lnSpc>
                <a:spcPct val="102000"/>
              </a:lnSpc>
              <a:spcAft>
                <a:spcPts val="800"/>
              </a:spcAft>
            </a:pPr>
            <a:endParaRPr lang="en-GB" sz="1800" b="1"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Who is the toolkit for?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It’s for anyone responsible for the culture, management and leadership in adult social care workplaces of all sizes, including: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buFont typeface="Wingdings" panose="05000000000000000000" pitchFamily="2"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individual employers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buFont typeface="Wingdings" panose="05000000000000000000" pitchFamily="2"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registered managers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buFont typeface="Wingdings" panose="05000000000000000000" pitchFamily="2"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CEOs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buFont typeface="Wingdings" panose="05000000000000000000" pitchFamily="2"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area leads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buFont typeface="Wingdings" panose="05000000000000000000" pitchFamily="2"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nominated individuals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spcAft>
                <a:spcPts val="800"/>
              </a:spcAft>
              <a:buFont typeface="Wingdings" panose="05000000000000000000" pitchFamily="2"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those with leadership and management responsibility.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67335" marR="0" lvl="0" indent="-267335" algn="l" defTabSz="914400" rtl="0" eaLnBrk="1" fontAlgn="auto" latinLnBrk="0" hangingPunct="1">
              <a:lnSpc>
                <a:spcPct val="100000"/>
              </a:lnSpc>
              <a:spcBef>
                <a:spcPts val="0"/>
              </a:spcBef>
              <a:spcAft>
                <a:spcPts val="0"/>
              </a:spcAft>
              <a:buClr>
                <a:srgbClr val="E87722"/>
              </a:buClr>
              <a:buSzTx/>
              <a:buFontTx/>
              <a:buNone/>
              <a:tabLst/>
              <a:defRPr/>
            </a:pPr>
            <a:endParaRPr lang="en-GB" sz="1800" b="0" dirty="0">
              <a:latin typeface="Arial" panose="020B0604020202020204" pitchFamily="34" charset="0"/>
              <a:cs typeface="Arial" panose="020B0604020202020204" pitchFamily="34" charset="0"/>
            </a:endParaRPr>
          </a:p>
          <a:p>
            <a:pPr marL="267335" marR="0" lvl="0" indent="-267335" algn="l" defTabSz="914400" rtl="0" eaLnBrk="1" fontAlgn="auto" latinLnBrk="0" hangingPunct="1">
              <a:lnSpc>
                <a:spcPct val="100000"/>
              </a:lnSpc>
              <a:spcBef>
                <a:spcPts val="0"/>
              </a:spcBef>
              <a:spcAft>
                <a:spcPts val="0"/>
              </a:spcAft>
              <a:buClr>
                <a:srgbClr val="E87722"/>
              </a:buClr>
              <a:buSzTx/>
              <a:buFontTx/>
              <a:buNone/>
              <a:tabLst/>
              <a:defRPr/>
            </a:pPr>
            <a:endParaRPr lang="en-GB" sz="1800" b="0" dirty="0">
              <a:latin typeface="Arial" panose="020B0604020202020204" pitchFamily="34" charset="0"/>
              <a:cs typeface="Arial" panose="020B0604020202020204" pitchFamily="34" charset="0"/>
            </a:endParaRPr>
          </a:p>
          <a:p>
            <a:pPr>
              <a:lnSpc>
                <a:spcPct val="102000"/>
              </a:lnSpc>
              <a:spcAft>
                <a:spcPts val="800"/>
              </a:spcAft>
            </a:pPr>
            <a:r>
              <a:rPr lang="en-GB" sz="2400" b="1" kern="100" dirty="0">
                <a:effectLst/>
                <a:latin typeface="Arial" panose="020B0604020202020204" pitchFamily="34" charset="0"/>
                <a:ea typeface="Calibri" panose="020F0502020204030204" pitchFamily="34" charset="0"/>
                <a:cs typeface="Times New Roman" panose="02020603050405020304" pitchFamily="18" charset="0"/>
              </a:rPr>
              <a:t>What does the toolkit include?</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The toolkit is structured into sections to enable you to first understand what a positive workplace culture is using the Culture Iceberg model.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We provide you with checklists and resources to enable you to analyse and identify actions to improve your workplace culture.</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We focus specifically on three areas of a positive workplace culture which have been shown to have the greatest impact on the quality of care and services and on innovation and improvement. These are:</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buFont typeface="Wingdings" panose="05000000000000000000" pitchFamily="2" charset="2"/>
              <a:buChar char=""/>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inclusion</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buFont typeface="Wingdings" panose="05000000000000000000" pitchFamily="2" charset="2"/>
              <a:buChar char=""/>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compassion</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2000"/>
              </a:lnSpc>
              <a:spcAft>
                <a:spcPts val="800"/>
              </a:spcAft>
              <a:buFont typeface="Wingdings" panose="05000000000000000000" pitchFamily="2" charset="2"/>
              <a:buChar char=""/>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collaboration.</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We share examples of how to develop compassionate, collaborative and inclusive cultures for wellbeing for all.</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800"/>
              </a:spcAft>
            </a:pPr>
            <a:r>
              <a:rPr lang="en-GB" sz="2400" kern="100" dirty="0">
                <a:effectLst/>
                <a:latin typeface="Arial" panose="020B0604020202020204" pitchFamily="34" charset="0"/>
                <a:ea typeface="Calibri" panose="020F0502020204030204" pitchFamily="34" charset="0"/>
                <a:cs typeface="Times New Roman" panose="02020603050405020304" pitchFamily="18" charset="0"/>
              </a:rPr>
              <a:t>The final section of the toolkit looks at how to challenge and change an existing unhealthy/inappropriate/unhelpful culture. You’re supported throughout with practical activities and resources.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20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dirty="0">
                <a:effectLst/>
                <a:latin typeface="Calibri" panose="020F0502020204030204" pitchFamily="34" charset="0"/>
                <a:ea typeface="Calibri" panose="020F0502020204030204" pitchFamily="34" charset="0"/>
              </a:rPr>
              <a:t>NEW: AUG 2023</a:t>
            </a:r>
          </a:p>
          <a:p>
            <a:endParaRPr lang="en-GB" sz="1800" b="1"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Link to survey: https://ipsos.uk/ASCworkforce</a:t>
            </a:r>
          </a:p>
          <a:p>
            <a:r>
              <a:rPr lang="en-GB" sz="1800" b="1" dirty="0">
                <a:effectLst/>
                <a:latin typeface="Calibri" panose="020F0502020204030204" pitchFamily="34" charset="0"/>
                <a:ea typeface="Calibri" panose="020F0502020204030204" pitchFamily="34" charset="0"/>
              </a:rPr>
              <a:t>Link to supporting info: https://www.skillsforcare.org.uk/Get-involved/Adult-social-care-workforce-survey.aspx</a:t>
            </a:r>
          </a:p>
          <a:p>
            <a:endParaRPr lang="en-GB" sz="1800" b="1" u="sng" dirty="0">
              <a:effectLst/>
              <a:latin typeface="Calibri" panose="020F0502020204030204" pitchFamily="34" charset="0"/>
              <a:ea typeface="Calibri" panose="020F0502020204030204" pitchFamily="34" charset="0"/>
              <a:cs typeface="Arial" panose="020B0604020202020204" pitchFamily="34" charset="0"/>
            </a:endParaRPr>
          </a:p>
          <a:p>
            <a:r>
              <a:rPr lang="en-GB" sz="2800" b="0" i="0" dirty="0">
                <a:solidFill>
                  <a:srgbClr val="333333"/>
                </a:solidFill>
                <a:effectLst/>
                <a:latin typeface="Helvetica Neue"/>
              </a:rPr>
              <a:t>The survey will ask you about your employment in the adult social care sector, how your role relates to your quality of life and wellbeing, and other experiences of working in the social care sector.</a:t>
            </a:r>
            <a:br>
              <a:rPr lang="en-GB" sz="2800" dirty="0"/>
            </a:br>
            <a:br>
              <a:rPr lang="en-GB" sz="2800" dirty="0"/>
            </a:br>
            <a:r>
              <a:rPr lang="en-GB" sz="2800" b="0" i="0" dirty="0">
                <a:solidFill>
                  <a:srgbClr val="333333"/>
                </a:solidFill>
                <a:effectLst/>
                <a:latin typeface="Helvetica Neue"/>
              </a:rPr>
              <a:t>Findings from the survey will help the Department of Health and Social Care (DHSC) understand more about the adult social care workforce, how working in the sector contributes to people’s lives and how support for the workforce could be improved in the future.</a:t>
            </a:r>
            <a:endParaRPr lang="en-GB" sz="1800" b="0"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83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dirty="0">
                <a:effectLst/>
                <a:latin typeface="Calibri" panose="020F0502020204030204" pitchFamily="34" charset="0"/>
                <a:ea typeface="Calibri" panose="020F0502020204030204" pitchFamily="34" charset="0"/>
              </a:rPr>
              <a:t>NEW: AUG 2023</a:t>
            </a:r>
          </a:p>
          <a:p>
            <a:endParaRPr lang="en-GB" sz="1800" b="1"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https://www.skillsforcare.org.uk/Support-for-leaders-and-managers/Good-and-outstanding-care/Inspection-toolkit.aspx</a:t>
            </a:r>
          </a:p>
          <a:p>
            <a:endParaRPr lang="en-GB" sz="1800" b="1" dirty="0">
              <a:effectLst/>
              <a:latin typeface="Calibri" panose="020F0502020204030204" pitchFamily="34" charset="0"/>
              <a:ea typeface="Calibri" panose="020F0502020204030204" pitchFamily="34" charset="0"/>
            </a:endParaRPr>
          </a:p>
          <a:p>
            <a:r>
              <a:rPr lang="en-GB" sz="1800" b="1" u="sng" dirty="0">
                <a:solidFill>
                  <a:schemeClr val="tx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https://events.skillsforcare.org.uk/skillsforcare/1706/home</a:t>
            </a:r>
            <a:endParaRPr lang="en-GB" sz="1800" b="1" dirty="0">
              <a:solidFill>
                <a:schemeClr val="tx1"/>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86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u="sng" dirty="0">
                <a:solidFill>
                  <a:schemeClr val="tx1"/>
                </a:solidFill>
                <a:effectLst/>
                <a:highlight>
                  <a:srgbClr val="FFFF0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NEW: AUG 2023</a:t>
            </a:r>
          </a:p>
          <a:p>
            <a:pPr>
              <a:lnSpc>
                <a:spcPct val="115000"/>
              </a:lnSpc>
              <a:spcAft>
                <a:spcPts val="800"/>
              </a:spcAft>
            </a:pPr>
            <a:endParaRPr lang="en-GB" sz="1800" u="sng" dirty="0">
              <a:solidFill>
                <a:srgbClr val="0563C1"/>
              </a:solidFill>
              <a:effectLst/>
              <a:highlight>
                <a:srgbClr val="FFFF0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a:lnSpc>
                <a:spcPct val="115000"/>
              </a:lnSpc>
              <a:spcAft>
                <a:spcPts val="800"/>
              </a:spcAft>
            </a:pPr>
            <a:r>
              <a:rPr lang="en-GB" sz="1800" b="1" u="sng" dirty="0">
                <a:solidFill>
                  <a:srgbClr val="0563C1"/>
                </a:solidFill>
                <a:effectLst/>
                <a:highlight>
                  <a:srgbClr val="FFFF0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https://sfca.re/3qf1HQi</a:t>
            </a:r>
            <a:endParaRPr lang="en-GB" sz="1800" b="1" u="sng" dirty="0">
              <a:solidFill>
                <a:srgbClr val="0563C1"/>
              </a:solidFill>
              <a:effectLst/>
              <a:highlight>
                <a:srgbClr val="FFFF00"/>
              </a:highlight>
              <a:latin typeface="Arial" panose="020B0604020202020204" pitchFamily="34" charset="0"/>
              <a:ea typeface="Calibri" panose="020F0502020204030204" pitchFamily="34" charset="0"/>
            </a:endParaRP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r>
              <a:rPr lang="en-GB" sz="2800" dirty="0">
                <a:effectLst/>
                <a:latin typeface="Arial" panose="020B0604020202020204" pitchFamily="34" charset="0"/>
                <a:ea typeface="Calibri" panose="020F0502020204030204" pitchFamily="34" charset="0"/>
              </a:rPr>
              <a:t>The next programme dates (which are three live online sessions) are:</a:t>
            </a:r>
            <a:endParaRPr lang="en-GB"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800" dirty="0">
                <a:effectLst/>
                <a:latin typeface="Arial" panose="020B0604020202020204" pitchFamily="34" charset="0"/>
                <a:ea typeface="Times New Roman" panose="02020603050405020304" pitchFamily="18" charset="0"/>
              </a:rPr>
              <a:t>Thursday 9 November 2023, 09:30 - 16:00</a:t>
            </a:r>
            <a:endParaRPr lang="en-GB"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800" dirty="0">
                <a:effectLst/>
                <a:latin typeface="Arial" panose="020B0604020202020204" pitchFamily="34" charset="0"/>
                <a:ea typeface="Times New Roman" panose="02020603050405020304" pitchFamily="18" charset="0"/>
              </a:rPr>
              <a:t>Thursday 14 December 2023, 09:30 - 16:00</a:t>
            </a:r>
            <a:endParaRPr lang="en-GB"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800" dirty="0">
                <a:effectLst/>
                <a:latin typeface="Arial" panose="020B0604020202020204" pitchFamily="34" charset="0"/>
                <a:ea typeface="Times New Roman" panose="02020603050405020304" pitchFamily="18" charset="0"/>
              </a:rPr>
              <a:t>Thursday 11 January 2024, 09:30 - 16:00</a:t>
            </a:r>
            <a:endParaRPr lang="en-GB" sz="2400" dirty="0">
              <a:effectLst/>
              <a:latin typeface="Calibri" panose="020F0502020204030204" pitchFamily="34" charset="0"/>
              <a:ea typeface="Calibri" panose="020F0502020204030204" pitchFamily="34" charset="0"/>
            </a:endParaRP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98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Others TBC including – National Recruitment campaign East Midlands date TBC</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4897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https://www.skillsforcare.org.uk/Support-for-leaders-and-managers/Nominated-individuals/Nominated-individuals.aspx#NationaleventinpartnershipwithCQCNovember2022</a:t>
            </a:r>
          </a:p>
          <a:p>
            <a:endParaRPr lang="en-GB" sz="1200" b="1" u="sng"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480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dirty="0"/>
              <a:t>https://www.skillsforcare.org.uk/Support-for-leaders-and-managers/Good-and-outstanding-care/eLearning.aspx</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GB" sz="2800" b="0" i="0" dirty="0">
                <a:solidFill>
                  <a:srgbClr val="212529"/>
                </a:solidFill>
                <a:effectLst/>
                <a:latin typeface="font-regular"/>
              </a:rPr>
              <a:t>Modules costs £15 (or £13.50 if your organisation uses the Adult Social Care Workforce Data Set).</a:t>
            </a:r>
          </a:p>
          <a:p>
            <a:pPr algn="l"/>
            <a:r>
              <a:rPr lang="en-GB" sz="2800" b="0" i="0" dirty="0">
                <a:solidFill>
                  <a:srgbClr val="212529"/>
                </a:solidFill>
                <a:effectLst/>
                <a:latin typeface="font-regular"/>
              </a:rPr>
              <a:t>Employers can claim £50 per participant, subject to the Workforce Development Fund (WDF) rules. </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0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https://www.skillsforcare.org.uk/Support-for-leaders-and-managers/Good-and-outstanding-care/Inspection-toolkit.aspx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r>
              <a:rPr lang="en-GB" sz="2800" b="0" i="0" dirty="0">
                <a:solidFill>
                  <a:srgbClr val="626A6E"/>
                </a:solidFill>
                <a:effectLst/>
                <a:latin typeface="font-regular"/>
              </a:rPr>
              <a:t>There are now two versions of the Good and Outstanding inspection toolkit available.</a:t>
            </a:r>
          </a:p>
          <a:p>
            <a:pPr algn="l"/>
            <a:endParaRPr lang="en-GB" sz="2800" b="0" i="0" dirty="0">
              <a:solidFill>
                <a:srgbClr val="626A6E"/>
              </a:solidFill>
              <a:effectLst/>
              <a:latin typeface="font-regular"/>
            </a:endParaRPr>
          </a:p>
          <a:p>
            <a:pPr algn="l"/>
            <a:r>
              <a:rPr lang="en-GB" sz="2800" b="0" i="0" u="none" strike="noStrike" dirty="0">
                <a:solidFill>
                  <a:srgbClr val="0065BD"/>
                </a:solidFill>
                <a:effectLst/>
                <a:latin typeface="font-semibold"/>
                <a:hlinkClick r:id="rId3" tooltip="Inspection toolkit"/>
              </a:rPr>
              <a:t>GO Online: Inspection toolkit (Key lines of enquiry version)</a:t>
            </a:r>
            <a:endParaRPr lang="en-GB" sz="2800" b="0" i="0" u="none" strike="noStrike" dirty="0">
              <a:solidFill>
                <a:srgbClr val="0065BD"/>
              </a:solidFill>
              <a:effectLst/>
              <a:latin typeface="font-semibold"/>
            </a:endParaRPr>
          </a:p>
          <a:p>
            <a:pPr algn="l"/>
            <a:r>
              <a:rPr lang="en-GB" sz="2800" b="1" i="0" dirty="0">
                <a:solidFill>
                  <a:srgbClr val="212529"/>
                </a:solidFill>
                <a:effectLst/>
                <a:latin typeface="font-semibold"/>
              </a:rPr>
              <a:t>https://www.skillsforcare.org.uk/Support-for-leaders-and-managers/Good-and-outstanding-care/inspect/Inspection-toolkit.aspx</a:t>
            </a:r>
          </a:p>
          <a:p>
            <a:pPr algn="l"/>
            <a:r>
              <a:rPr lang="en-GB" sz="2800" b="0" i="0" dirty="0">
                <a:solidFill>
                  <a:srgbClr val="212529"/>
                </a:solidFill>
                <a:effectLst/>
                <a:latin typeface="font-regular"/>
              </a:rPr>
              <a:t>This covers the current CQC Assessment Framework shaped around the Key lines of enquiry (KLOEs). </a:t>
            </a:r>
          </a:p>
          <a:p>
            <a:pPr algn="l"/>
            <a:r>
              <a:rPr lang="en-GB" sz="2800" b="0" i="0" dirty="0">
                <a:solidFill>
                  <a:srgbClr val="212529"/>
                </a:solidFill>
                <a:effectLst/>
                <a:latin typeface="font-regular"/>
              </a:rPr>
              <a:t>The CQC will continue to use this framework until “late 2023” and so if you anticipate you will be inspected before the, this version can help you to prepare.</a:t>
            </a:r>
          </a:p>
          <a:p>
            <a:pPr algn="l"/>
            <a:endParaRPr lang="en-GB" sz="2800" b="0" i="0" dirty="0">
              <a:solidFill>
                <a:srgbClr val="212529"/>
              </a:solidFill>
              <a:effectLst/>
              <a:latin typeface="font-regular"/>
            </a:endParaRPr>
          </a:p>
          <a:p>
            <a:pPr algn="l"/>
            <a:r>
              <a:rPr lang="en-GB" sz="2800" b="0" i="0" u="none" strike="noStrike" dirty="0">
                <a:solidFill>
                  <a:srgbClr val="0065BD"/>
                </a:solidFill>
                <a:effectLst/>
                <a:latin typeface="font-semibold"/>
                <a:hlinkClick r:id="rId4"/>
              </a:rPr>
              <a:t>GO Online: Inspection toolkit (Single Assessment Framework version)</a:t>
            </a:r>
            <a:endParaRPr lang="en-GB" sz="2800" b="0" i="0" u="none" strike="noStrike" dirty="0">
              <a:solidFill>
                <a:srgbClr val="0065BD"/>
              </a:solidFill>
              <a:effectLst/>
              <a:latin typeface="font-semibold"/>
            </a:endParaRPr>
          </a:p>
          <a:p>
            <a:pPr algn="l"/>
            <a:r>
              <a:rPr lang="en-GB" sz="2800" b="1" i="0" dirty="0">
                <a:solidFill>
                  <a:srgbClr val="212529"/>
                </a:solidFill>
                <a:effectLst/>
                <a:latin typeface="font-semibold"/>
              </a:rPr>
              <a:t>https://www.skillsforcare.org.uk/Support-for-leaders-and-managers/Good-and-outstanding-care/inspection-toolkit/Inspection-toolkit.aspx</a:t>
            </a:r>
          </a:p>
          <a:p>
            <a:pPr algn="l"/>
            <a:r>
              <a:rPr lang="en-GB" sz="2800" b="0" i="0" dirty="0">
                <a:solidFill>
                  <a:srgbClr val="212529"/>
                </a:solidFill>
                <a:effectLst/>
                <a:latin typeface="font-regular"/>
              </a:rPr>
              <a:t>This covers the forthcoming CQC Single Assessment Framework which will be introduced “late 2023” and their new Quality Statements.</a:t>
            </a:r>
          </a:p>
          <a:p>
            <a:pPr algn="l"/>
            <a:r>
              <a:rPr lang="en-GB" sz="2800" b="0" i="0" dirty="0">
                <a:solidFill>
                  <a:srgbClr val="212529"/>
                </a:solidFill>
                <a:effectLst/>
                <a:latin typeface="font-regular"/>
              </a:rPr>
              <a:t>Use this version if you want to prepare your service for the new monitoring and inspection focus that the CQC will be looking at in the years ahead.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0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dirty="0">
                <a:effectLst/>
                <a:latin typeface="Calibri" panose="020F0502020204030204" pitchFamily="34" charset="0"/>
                <a:ea typeface="Calibri" panose="020F0502020204030204" pitchFamily="34" charset="0"/>
              </a:rPr>
              <a:t>NEW: JULY 2023</a:t>
            </a:r>
          </a:p>
          <a:p>
            <a:endParaRPr lang="en-GB" sz="1800" b="1"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https://www.gov.uk/government/consultations/oliver-mcgowan-draft-code-of-practice</a:t>
            </a:r>
            <a:endParaRPr lang="en-GB" sz="1800" b="0"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41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u="sng"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https://asc-wds.skillsforcare.org.uk/login</a:t>
            </a:r>
          </a:p>
          <a:p>
            <a:pPr>
              <a:lnSpc>
                <a:spcPct val="115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Use ASC-WDS to keep track of your Oliver McGowan Mandatory Training records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can now record Oliver McGowan Mandatory Training on Learning Disability and Autism </a:t>
            </a:r>
            <a:r>
              <a:rPr lang="en-GB" sz="1800" dirty="0">
                <a:effectLst/>
                <a:latin typeface="Arial" panose="020B0604020202020204" pitchFamily="34" charset="0"/>
                <a:ea typeface="Calibri" panose="020F0502020204030204" pitchFamily="34" charset="0"/>
                <a:cs typeface="Times New Roman" panose="02020603050405020304" pitchFamily="18" charset="0"/>
              </a:rPr>
              <a:t>in the Adult Social Care Workforce Data Set (ASC-WDS ). This is a simple way to record and track which staff have completed the training. Having this information stored in one place can save you time and help you to evidence completion of the training during inspections. </a:t>
            </a:r>
          </a:p>
          <a:p>
            <a:pPr>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Log in to your ASC-WDS account and navigate to the ‘Training and qualifications’ section to add training to your account</a:t>
            </a:r>
            <a:r>
              <a:rPr lang="en-GB" sz="2800" dirty="0">
                <a:effectLst/>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Sarah - Helen suggested a slight change to the first sentence so have just amended it slightly…  </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18598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626A6E"/>
                </a:solidFill>
                <a:effectLst/>
                <a:latin typeface="font-regular"/>
              </a:rPr>
              <a:t>Our new and improved Introductory modules for managers support the development of aspiring and new managers.</a:t>
            </a:r>
            <a:endParaRPr lang="en-GB" b="0" i="0" dirty="0">
              <a:solidFill>
                <a:srgbClr val="212529"/>
              </a:solidFill>
              <a:effectLst/>
              <a:latin typeface="font-regular"/>
            </a:endParaRPr>
          </a:p>
          <a:p>
            <a:pPr algn="l"/>
            <a:r>
              <a:rPr lang="en-GB" b="0" i="0" dirty="0">
                <a:solidFill>
                  <a:srgbClr val="212529"/>
                </a:solidFill>
                <a:effectLst/>
                <a:latin typeface="font-regular"/>
              </a:rPr>
              <a:t>The modules offer engaging introductions to key topic areas to peak learners’ interest and provide opportunities to reflect, ideas to improve practices, and motivation to learn more. Based on the Manager Induction Standards, the re-developed modules now feature up to date content and increased accessibility for learners. </a:t>
            </a:r>
          </a:p>
          <a:p>
            <a:pPr algn="l"/>
            <a:endParaRPr lang="en-GB" b="0" i="0" dirty="0">
              <a:solidFill>
                <a:srgbClr val="212529"/>
              </a:solidFill>
              <a:effectLst/>
              <a:latin typeface="font-regular"/>
            </a:endParaRPr>
          </a:p>
          <a:p>
            <a:pPr algn="l"/>
            <a:r>
              <a:rPr lang="en-GB" b="1" i="0" dirty="0">
                <a:solidFill>
                  <a:srgbClr val="212529"/>
                </a:solidFill>
                <a:effectLst/>
                <a:latin typeface="font-regular"/>
              </a:rPr>
              <a:t>The 11 modules cover the following topic areas: </a:t>
            </a:r>
          </a:p>
          <a:p>
            <a:pPr algn="l"/>
            <a:endParaRPr lang="en-GB" b="0" i="0" dirty="0">
              <a:solidFill>
                <a:srgbClr val="212529"/>
              </a:solidFill>
              <a:effectLst/>
              <a:latin typeface="font-regular"/>
            </a:endParaRPr>
          </a:p>
          <a:p>
            <a:pPr algn="l">
              <a:buFont typeface="Arial" panose="020B0604020202020204" pitchFamily="34" charset="0"/>
              <a:buChar char="•"/>
            </a:pPr>
            <a:r>
              <a:rPr lang="en-GB" b="0" i="0" dirty="0">
                <a:solidFill>
                  <a:srgbClr val="212529"/>
                </a:solidFill>
                <a:effectLst/>
                <a:latin typeface="font-semibold"/>
              </a:rPr>
              <a:t>Module 1:</a:t>
            </a:r>
            <a:r>
              <a:rPr lang="en-GB" b="0" i="0" dirty="0">
                <a:solidFill>
                  <a:srgbClr val="212529"/>
                </a:solidFill>
                <a:effectLst/>
                <a:latin typeface="font-regular"/>
              </a:rPr>
              <a:t> Leading and managing in adult social care</a:t>
            </a:r>
          </a:p>
          <a:p>
            <a:pPr algn="l">
              <a:buFont typeface="Arial" panose="020B0604020202020204" pitchFamily="34" charset="0"/>
              <a:buChar char="•"/>
            </a:pPr>
            <a:r>
              <a:rPr lang="en-GB" b="0" i="0" dirty="0">
                <a:solidFill>
                  <a:srgbClr val="212529"/>
                </a:solidFill>
                <a:effectLst/>
                <a:latin typeface="font-semibold"/>
              </a:rPr>
              <a:t>Module 2:</a:t>
            </a:r>
            <a:r>
              <a:rPr lang="en-GB" b="0" i="0" dirty="0">
                <a:solidFill>
                  <a:srgbClr val="212529"/>
                </a:solidFill>
                <a:effectLst/>
                <a:latin typeface="font-regular"/>
              </a:rPr>
              <a:t> Supporting and developing teams (Part 1)</a:t>
            </a:r>
          </a:p>
          <a:p>
            <a:pPr algn="l">
              <a:buFont typeface="Arial" panose="020B0604020202020204" pitchFamily="34" charset="0"/>
              <a:buChar char="•"/>
            </a:pPr>
            <a:r>
              <a:rPr lang="en-GB" b="0" i="0" dirty="0">
                <a:solidFill>
                  <a:srgbClr val="212529"/>
                </a:solidFill>
                <a:effectLst/>
                <a:latin typeface="font-semibold"/>
              </a:rPr>
              <a:t>Module 2:</a:t>
            </a:r>
            <a:r>
              <a:rPr lang="en-GB" b="0" i="0" dirty="0">
                <a:solidFill>
                  <a:srgbClr val="212529"/>
                </a:solidFill>
                <a:effectLst/>
                <a:latin typeface="font-regular"/>
              </a:rPr>
              <a:t> Supporting and developing teams (Part 2)</a:t>
            </a:r>
          </a:p>
          <a:p>
            <a:pPr algn="l">
              <a:buFont typeface="Arial" panose="020B0604020202020204" pitchFamily="34" charset="0"/>
              <a:buChar char="•"/>
            </a:pPr>
            <a:r>
              <a:rPr lang="en-GB" b="0" i="0" dirty="0">
                <a:solidFill>
                  <a:srgbClr val="212529"/>
                </a:solidFill>
                <a:effectLst/>
                <a:latin typeface="font-semibold"/>
              </a:rPr>
              <a:t>Module 3:</a:t>
            </a:r>
            <a:r>
              <a:rPr lang="en-GB" b="0" i="0" dirty="0">
                <a:solidFill>
                  <a:srgbClr val="212529"/>
                </a:solidFill>
                <a:effectLst/>
                <a:latin typeface="font-regular"/>
              </a:rPr>
              <a:t> Regulation and governance</a:t>
            </a:r>
          </a:p>
          <a:p>
            <a:pPr algn="l">
              <a:buFont typeface="Arial" panose="020B0604020202020204" pitchFamily="34" charset="0"/>
              <a:buChar char="•"/>
            </a:pPr>
            <a:r>
              <a:rPr lang="en-GB" b="0" i="0" dirty="0">
                <a:solidFill>
                  <a:srgbClr val="212529"/>
                </a:solidFill>
                <a:effectLst/>
                <a:latin typeface="font-semibold"/>
              </a:rPr>
              <a:t>Module 4:</a:t>
            </a:r>
            <a:r>
              <a:rPr lang="en-GB" b="0" i="0" dirty="0">
                <a:solidFill>
                  <a:srgbClr val="212529"/>
                </a:solidFill>
                <a:effectLst/>
                <a:latin typeface="font-regular"/>
              </a:rPr>
              <a:t> Effective communication</a:t>
            </a:r>
          </a:p>
          <a:p>
            <a:pPr algn="l">
              <a:buFont typeface="Arial" panose="020B0604020202020204" pitchFamily="34" charset="0"/>
              <a:buChar char="•"/>
            </a:pPr>
            <a:r>
              <a:rPr lang="en-GB" b="0" i="0" dirty="0">
                <a:solidFill>
                  <a:srgbClr val="212529"/>
                </a:solidFill>
                <a:effectLst/>
                <a:latin typeface="font-semibold"/>
              </a:rPr>
              <a:t>Module 5:</a:t>
            </a:r>
            <a:r>
              <a:rPr lang="en-GB" b="0" i="0" dirty="0">
                <a:solidFill>
                  <a:srgbClr val="212529"/>
                </a:solidFill>
                <a:effectLst/>
                <a:latin typeface="font-regular"/>
              </a:rPr>
              <a:t> Working with partners</a:t>
            </a:r>
          </a:p>
          <a:p>
            <a:pPr algn="l">
              <a:buFont typeface="Arial" panose="020B0604020202020204" pitchFamily="34" charset="0"/>
              <a:buChar char="•"/>
            </a:pPr>
            <a:r>
              <a:rPr lang="en-GB" b="0" i="0" dirty="0">
                <a:solidFill>
                  <a:srgbClr val="212529"/>
                </a:solidFill>
                <a:effectLst/>
                <a:latin typeface="font-semibold"/>
              </a:rPr>
              <a:t>Module 6:</a:t>
            </a:r>
            <a:r>
              <a:rPr lang="en-GB" b="0" i="0" dirty="0">
                <a:solidFill>
                  <a:srgbClr val="212529"/>
                </a:solidFill>
                <a:effectLst/>
                <a:latin typeface="font-regular"/>
              </a:rPr>
              <a:t> Leading a person-centred service</a:t>
            </a:r>
          </a:p>
          <a:p>
            <a:pPr algn="l">
              <a:buFont typeface="Arial" panose="020B0604020202020204" pitchFamily="34" charset="0"/>
              <a:buChar char="•"/>
            </a:pPr>
            <a:r>
              <a:rPr lang="en-GB" b="0" i="0" dirty="0">
                <a:solidFill>
                  <a:srgbClr val="212529"/>
                </a:solidFill>
                <a:effectLst/>
                <a:latin typeface="font-semibold"/>
              </a:rPr>
              <a:t>Module 7:</a:t>
            </a:r>
            <a:r>
              <a:rPr lang="en-GB" b="0" i="0" dirty="0">
                <a:solidFill>
                  <a:srgbClr val="212529"/>
                </a:solidFill>
                <a:effectLst/>
                <a:latin typeface="font-regular"/>
              </a:rPr>
              <a:t> Safeguarding and mental capacity</a:t>
            </a:r>
          </a:p>
          <a:p>
            <a:pPr algn="l">
              <a:buFont typeface="Arial" panose="020B0604020202020204" pitchFamily="34" charset="0"/>
              <a:buChar char="•"/>
            </a:pPr>
            <a:r>
              <a:rPr lang="en-GB" b="0" i="0" dirty="0">
                <a:solidFill>
                  <a:srgbClr val="212529"/>
                </a:solidFill>
                <a:effectLst/>
                <a:latin typeface="font-semibold"/>
              </a:rPr>
              <a:t>Module 8:</a:t>
            </a:r>
            <a:r>
              <a:rPr lang="en-GB" b="0" i="0" dirty="0">
                <a:solidFill>
                  <a:srgbClr val="212529"/>
                </a:solidFill>
                <a:effectLst/>
                <a:latin typeface="font-regular"/>
              </a:rPr>
              <a:t> Making decisions</a:t>
            </a:r>
          </a:p>
          <a:p>
            <a:pPr algn="l">
              <a:buFont typeface="Arial" panose="020B0604020202020204" pitchFamily="34" charset="0"/>
              <a:buChar char="•"/>
            </a:pPr>
            <a:r>
              <a:rPr lang="en-GB" b="0" i="0" dirty="0">
                <a:solidFill>
                  <a:srgbClr val="212529"/>
                </a:solidFill>
                <a:effectLst/>
                <a:latin typeface="font-semibold"/>
              </a:rPr>
              <a:t>Module 9:</a:t>
            </a:r>
            <a:r>
              <a:rPr lang="en-GB" b="0" i="0" dirty="0">
                <a:solidFill>
                  <a:srgbClr val="212529"/>
                </a:solidFill>
                <a:effectLst/>
                <a:latin typeface="font-regular"/>
              </a:rPr>
              <a:t> Managing resources</a:t>
            </a:r>
          </a:p>
          <a:p>
            <a:pPr algn="l">
              <a:buFont typeface="Arial" panose="020B0604020202020204" pitchFamily="34" charset="0"/>
              <a:buChar char="•"/>
            </a:pPr>
            <a:r>
              <a:rPr lang="en-GB" b="0" i="0" dirty="0">
                <a:solidFill>
                  <a:srgbClr val="212529"/>
                </a:solidFill>
                <a:effectLst/>
                <a:latin typeface="font-semibold"/>
              </a:rPr>
              <a:t>Module 10:</a:t>
            </a:r>
            <a:r>
              <a:rPr lang="en-GB" b="0" i="0" dirty="0">
                <a:solidFill>
                  <a:srgbClr val="212529"/>
                </a:solidFill>
                <a:effectLst/>
                <a:latin typeface="font-regular"/>
              </a:rPr>
              <a:t> Learning and innovating</a:t>
            </a:r>
          </a:p>
          <a:p>
            <a:pPr algn="l">
              <a:buFont typeface="Arial" panose="020B0604020202020204" pitchFamily="34" charset="0"/>
              <a:buChar char="•"/>
            </a:pPr>
            <a:r>
              <a:rPr lang="en-GB" b="0" i="0" dirty="0">
                <a:solidFill>
                  <a:srgbClr val="212529"/>
                </a:solidFill>
                <a:effectLst/>
                <a:latin typeface="font-semibold"/>
              </a:rPr>
              <a:t>Module 11:</a:t>
            </a:r>
            <a:r>
              <a:rPr lang="en-GB" b="0" i="0" dirty="0">
                <a:solidFill>
                  <a:srgbClr val="212529"/>
                </a:solidFill>
                <a:effectLst/>
                <a:latin typeface="font-regular"/>
              </a:rPr>
              <a:t> Personal development and wellbeing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Module duration: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modules will take between 40 to 60 minutes to complete and this can be done at a time and a pace to suit the learner. They’re simple and engaging to follow and are relevant across different services and settings.</a:t>
            </a:r>
          </a:p>
          <a:p>
            <a:endParaRPr lang="en-GB" dirty="0"/>
          </a:p>
          <a:p>
            <a:r>
              <a:rPr lang="en-GB" sz="1200" b="1" i="0" kern="1200" dirty="0">
                <a:solidFill>
                  <a:schemeClr val="tx1"/>
                </a:solidFill>
                <a:effectLst/>
                <a:latin typeface="+mn-lt"/>
                <a:ea typeface="+mn-ea"/>
                <a:cs typeface="+mn-cs"/>
              </a:rPr>
              <a:t>Cost: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Price per single module: </a:t>
            </a:r>
            <a:r>
              <a:rPr lang="en-GB" sz="1200" b="1" i="0" kern="1200" dirty="0">
                <a:solidFill>
                  <a:schemeClr val="tx1"/>
                </a:solidFill>
                <a:effectLst/>
                <a:latin typeface="+mn-lt"/>
                <a:ea typeface="+mn-ea"/>
                <a:cs typeface="+mn-cs"/>
              </a:rPr>
              <a:t>£15</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Package deal price (full module suite): </a:t>
            </a:r>
            <a:r>
              <a:rPr lang="en-GB" sz="1200" b="1" i="0" kern="1200" dirty="0">
                <a:solidFill>
                  <a:schemeClr val="tx1"/>
                </a:solidFill>
                <a:effectLst/>
                <a:latin typeface="+mn-lt"/>
                <a:ea typeface="+mn-ea"/>
                <a:cs typeface="+mn-cs"/>
              </a:rPr>
              <a:t>£130 (saving £35) </a:t>
            </a:r>
          </a:p>
          <a:p>
            <a:r>
              <a:rPr lang="en-GB" sz="1200" b="0" i="0" kern="1200" dirty="0">
                <a:solidFill>
                  <a:schemeClr val="tx1"/>
                </a:solidFill>
                <a:effectLst/>
                <a:latin typeface="+mn-lt"/>
                <a:ea typeface="+mn-ea"/>
                <a:cs typeface="+mn-cs"/>
              </a:rPr>
              <a:t>Each module (or the full bundle) is purchased on a 2-year renewable license, with enrolment access to the module for a period of 2 years from date of purchase.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Employers can claim £50 per completed module from the Workforce Development Fund. This funding contributes towards the cost of the digital learning, the employees time required to complete the module, and the time taken to apply and embed the learning within their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Usual WDF eligibility criteria applies including updating and completing ASC-WDS</a:t>
            </a: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26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5DB8"/>
                </a:solidFill>
                <a:latin typeface="Arial" panose="020B0604020202020204" pitchFamily="34" charset="0"/>
                <a:cs typeface="Arial" panose="020B0604020202020204" pitchFamily="34" charset="0"/>
                <a:hlinkClick r:id="rId3"/>
              </a:rPr>
              <a:t>www.skillsforcare.org.uk/CulturallyAppropriateCare</a:t>
            </a:r>
            <a:r>
              <a:rPr lang="en-GB" sz="1200" b="1" dirty="0">
                <a:solidFill>
                  <a:srgbClr val="005DB8"/>
                </a:solidFill>
                <a:latin typeface="Arial" panose="020B0604020202020204" pitchFamily="34" charset="0"/>
                <a:cs typeface="Arial" panose="020B0604020202020204" pitchFamily="34" charset="0"/>
              </a:rPr>
              <a:t> </a:t>
            </a: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a:lnSpc>
                <a:spcPct val="150000"/>
              </a:lnSpc>
            </a:pPr>
            <a:r>
              <a:rPr lang="en-GB" sz="1200" b="1" dirty="0">
                <a:solidFill>
                  <a:srgbClr val="505050"/>
                </a:solidFill>
                <a:effectLst/>
                <a:latin typeface="Arial" panose="020B0604020202020204" pitchFamily="34" charset="0"/>
                <a:ea typeface="Calibri" panose="020F0502020204030204" pitchFamily="34" charset="0"/>
              </a:rPr>
              <a:t>Notes:</a:t>
            </a:r>
          </a:p>
          <a:p>
            <a:pPr>
              <a:lnSpc>
                <a:spcPct val="150000"/>
              </a:lnSpc>
            </a:pPr>
            <a:r>
              <a:rPr lang="en-GB" sz="1200" dirty="0">
                <a:solidFill>
                  <a:srgbClr val="505050"/>
                </a:solidFill>
                <a:effectLst/>
                <a:latin typeface="Arial" panose="020B0604020202020204" pitchFamily="34" charset="0"/>
                <a:ea typeface="Calibri" panose="020F0502020204030204" pitchFamily="34" charset="0"/>
              </a:rPr>
              <a:t>The ‘Culturally appropriate care guide’ covers a broad range of topics that will help you to learn about and be sensitive to people’s cultural identity or heritage. Whether its looking to understand what is meant by exclusion and inclusion, find out how to focus on people’s life stories or improve support for people living with dementia, this guide is a great place to go for advice, insight and inspiration from real-life stories.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a:solidFill>
                  <a:srgbClr val="505050"/>
                </a:solidFill>
                <a:effectLst/>
                <a:latin typeface="Arial" panose="020B0604020202020204" pitchFamily="34" charset="0"/>
                <a:ea typeface="Calibri" panose="020F0502020204030204" pitchFamily="34" charset="0"/>
              </a:rPr>
              <a:t>To support the learning within the guide, Skills for Care has also published a series of resources for use in training and development. These cover supporting individuals from ethnic minority groups and backgrounds, stereotyping, and supporting relationships and people who are lesbian, gay, bisexual, transgender, queer and others (LGBTQ+). They can be used individually, or as part of a whole package of training.</a:t>
            </a:r>
            <a:endParaRPr lang="en-GB" sz="1200" dirty="0">
              <a:effectLst/>
              <a:latin typeface="Calibri" panose="020F0502020204030204" pitchFamily="34" charset="0"/>
              <a:ea typeface="Calibri" panose="020F0502020204030204" pitchFamily="34" charset="0"/>
            </a:endParaRPr>
          </a:p>
          <a:p>
            <a:pPr>
              <a:lnSpc>
                <a:spcPct val="150000"/>
              </a:lnSpc>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755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2800" b="1" u="sng" dirty="0">
                <a:solidFill>
                  <a:srgbClr val="0563C1"/>
                </a:solidFill>
                <a:effectLst/>
                <a:latin typeface="Arial" panose="020B0604020202020204" pitchFamily="34" charset="0"/>
                <a:ea typeface="Calibri" panose="020F0502020204030204" pitchFamily="34" charset="0"/>
              </a:rPr>
              <a:t>https://www.skillsforcare.org.uk/Developing-your-workforce/Care-topics/Supporting-personal-relationships/Supporting-personal-relationships.aspx</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The programme includes a brief introduction, followed by four modules that can be delivered individually or as a complete package. The training areas are: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1. Understanding sexuality and relationships: barriers, benefits and the impact of staff values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2. Roles, regulations and the law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3. Sexual safety and autonomy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4. Practical approaches to relationships and sexuality support </a:t>
            </a:r>
          </a:p>
          <a:p>
            <a:pPr algn="l" rtl="0" fontAlgn="base"/>
            <a:endParaRPr lang="en-GB" sz="1800" b="0" i="0" dirty="0">
              <a:solidFill>
                <a:srgbClr val="000000"/>
              </a:solidFill>
              <a:effectLst/>
              <a:latin typeface="Arial" panose="020B0604020202020204" pitchFamily="34" charset="0"/>
            </a:endParaRPr>
          </a:p>
          <a:p>
            <a:pPr algn="l" rtl="0" fontAlgn="base"/>
            <a:r>
              <a:rPr lang="en-GB" sz="1800" b="0" i="0" dirty="0">
                <a:solidFill>
                  <a:srgbClr val="000000"/>
                </a:solidFill>
                <a:effectLst/>
                <a:latin typeface="Arial" panose="020B0604020202020204" pitchFamily="34" charset="0"/>
              </a:rPr>
              <a:t>The ‘Supporting personal relationships’ guide and trainer materials are supported by the Care Quality Commission and compliment their </a:t>
            </a:r>
            <a:r>
              <a:rPr lang="en-GB" sz="1800" b="0" i="0" u="sng" strike="noStrike" dirty="0">
                <a:solidFill>
                  <a:srgbClr val="0563C1"/>
                </a:solidFill>
                <a:effectLst/>
                <a:latin typeface="Arial" panose="020B0604020202020204" pitchFamily="34" charset="0"/>
                <a:hlinkClick r:id="rId3"/>
              </a:rPr>
              <a:t>guidance</a:t>
            </a:r>
            <a:r>
              <a:rPr lang="en-GB" sz="1800" b="0" i="0" dirty="0">
                <a:solidFill>
                  <a:srgbClr val="000000"/>
                </a:solidFill>
                <a:effectLst/>
                <a:latin typeface="Arial" panose="020B0604020202020204" pitchFamily="34" charset="0"/>
              </a:rPr>
              <a:t> around inspection in the area of relationships and sexuality in adult social care services. </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30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2800" b="1" u="sng" dirty="0">
                <a:solidFill>
                  <a:srgbClr val="0563C1"/>
                </a:solidFill>
                <a:effectLst/>
                <a:latin typeface="Arial" panose="020B0604020202020204" pitchFamily="34" charset="0"/>
                <a:ea typeface="Calibri" panose="020F0502020204030204" pitchFamily="34" charset="0"/>
              </a:rPr>
              <a:t>https://www.skillsforcare.org.uk/Developing-your-workforce/Care-topics/Supporting-personal-relationships/Supporting-personal-relationships.aspx</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The programme includes a brief introduction, followed by four modules that can be delivered individually or as a complete package. The training areas are: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1. Understanding sexuality and relationships: barriers, benefits and the impact of staff values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2. Roles, regulations and the law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3. Sexual safety and autonomy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4. Practical approaches to relationships and sexuality support </a:t>
            </a:r>
          </a:p>
          <a:p>
            <a:pPr algn="l" rtl="0" fontAlgn="base"/>
            <a:endParaRPr lang="en-GB" sz="1800" b="0" i="0" dirty="0">
              <a:solidFill>
                <a:srgbClr val="000000"/>
              </a:solidFill>
              <a:effectLst/>
              <a:latin typeface="Arial" panose="020B0604020202020204" pitchFamily="34" charset="0"/>
            </a:endParaRPr>
          </a:p>
          <a:p>
            <a:pPr algn="l" rtl="0" fontAlgn="base"/>
            <a:r>
              <a:rPr lang="en-GB" sz="1800" b="0" i="0" dirty="0">
                <a:solidFill>
                  <a:srgbClr val="000000"/>
                </a:solidFill>
                <a:effectLst/>
                <a:latin typeface="Arial" panose="020B0604020202020204" pitchFamily="34" charset="0"/>
              </a:rPr>
              <a:t>The ‘Supporting personal relationships’ guide and trainer materials are supported by the Care Quality Commission and compliment their </a:t>
            </a:r>
            <a:r>
              <a:rPr lang="en-GB" sz="1800" b="0" i="0" u="sng" strike="noStrike" dirty="0">
                <a:solidFill>
                  <a:srgbClr val="0563C1"/>
                </a:solidFill>
                <a:effectLst/>
                <a:latin typeface="Arial" panose="020B0604020202020204" pitchFamily="34" charset="0"/>
                <a:hlinkClick r:id="rId3"/>
              </a:rPr>
              <a:t>guidance</a:t>
            </a:r>
            <a:r>
              <a:rPr lang="en-GB" sz="1800" b="0" i="0" dirty="0">
                <a:solidFill>
                  <a:srgbClr val="000000"/>
                </a:solidFill>
                <a:effectLst/>
                <a:latin typeface="Arial" panose="020B0604020202020204" pitchFamily="34" charset="0"/>
              </a:rPr>
              <a:t> around inspection in the area of relationships and sexuality in adult social care services. </a:t>
            </a:r>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75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888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2160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638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4174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275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6183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6842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C1BB-B27A-4D26-E1D6-1B9F37B1FC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206169-B1BF-9869-63AC-32F2DF6CE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142BCB-268C-B986-90CC-A27CB807E214}"/>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5" name="Footer Placeholder 4">
            <a:extLst>
              <a:ext uri="{FF2B5EF4-FFF2-40B4-BE49-F238E27FC236}">
                <a16:creationId xmlns:a16="http://schemas.microsoft.com/office/drawing/2014/main" id="{6BF6B855-3975-B7C2-F3EB-F508511268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4C70DB-F896-4D39-4C9B-407FC89A2801}"/>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271488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F721-F449-D90D-EEDD-2ED0C4A689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948070-D974-7100-0EA1-31900F1F7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0BCA64-2CFD-BAF2-1C38-EDBE5E946B99}"/>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5" name="Footer Placeholder 4">
            <a:extLst>
              <a:ext uri="{FF2B5EF4-FFF2-40B4-BE49-F238E27FC236}">
                <a16:creationId xmlns:a16="http://schemas.microsoft.com/office/drawing/2014/main" id="{1BC3E06B-3FBC-3B4E-19D2-66FEE4C88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A34B4-2E9D-215C-107B-480E4EC2AE53}"/>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107001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F3D57D-1E2A-5F53-94CE-7165033801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FE388B-64BA-78D3-F6C8-0757E037A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E301CC-D221-26FC-60CF-32C68141DAD1}"/>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5" name="Footer Placeholder 4">
            <a:extLst>
              <a:ext uri="{FF2B5EF4-FFF2-40B4-BE49-F238E27FC236}">
                <a16:creationId xmlns:a16="http://schemas.microsoft.com/office/drawing/2014/main" id="{EB5DF0D3-95C6-29D5-ED3B-DC483A304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FFD090-2690-D3FB-7843-BDDEB9339800}"/>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36026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6333725" y="0"/>
            <a:ext cx="5858276"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12192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490306" y="740665"/>
            <a:ext cx="6281556"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15943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5184" y="3292838"/>
            <a:ext cx="12181632" cy="2984500"/>
          </a:xfrm>
          <a:prstGeom prst="rect">
            <a:avLst/>
          </a:prstGeom>
        </p:spPr>
      </p:pic>
    </p:spTree>
    <p:extLst>
      <p:ext uri="{BB962C8B-B14F-4D97-AF65-F5344CB8AC3E}">
        <p14:creationId xmlns:p14="http://schemas.microsoft.com/office/powerpoint/2010/main" val="118059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3095852"/>
            <a:ext cx="11195417"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84798636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3095852"/>
            <a:ext cx="11195417"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7149362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10317067" y="1609971"/>
            <a:ext cx="1637765" cy="4614824"/>
          </a:xfrm>
          <a:prstGeom prst="rect">
            <a:avLst/>
          </a:prstGeom>
        </p:spPr>
      </p:pic>
    </p:spTree>
    <p:extLst>
      <p:ext uri="{BB962C8B-B14F-4D97-AF65-F5344CB8AC3E}">
        <p14:creationId xmlns:p14="http://schemas.microsoft.com/office/powerpoint/2010/main" val="326235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2385635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220035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171492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88FB-EDEA-EBE1-899B-30F548C699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D68968-3994-E45E-505A-2DA45DD60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62299-603D-EDF5-1F59-B8794CA008F7}"/>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5" name="Footer Placeholder 4">
            <a:extLst>
              <a:ext uri="{FF2B5EF4-FFF2-40B4-BE49-F238E27FC236}">
                <a16:creationId xmlns:a16="http://schemas.microsoft.com/office/drawing/2014/main" id="{4438C594-74EE-F2D5-980D-7B63FF28E1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47A70-1FC3-BFE5-157D-79327F23DC9A}"/>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824173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24469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1308791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21642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489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9/26/2023</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779426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CA9D-F8FA-5F37-E733-34BCB63460D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E83785-22D5-9E91-4C25-8E0A4B4B6FF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C1F2DE-56F6-07FD-817C-E7FFE3ACD900}"/>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5" name="Footer Placeholder 4">
            <a:extLst>
              <a:ext uri="{FF2B5EF4-FFF2-40B4-BE49-F238E27FC236}">
                <a16:creationId xmlns:a16="http://schemas.microsoft.com/office/drawing/2014/main" id="{2B1CEB9E-B09B-FC3C-4ADC-0461E619A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EFD50-ED54-A0A0-3FD9-4060998B2F0D}"/>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672932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6A2-FA26-5818-0AFB-0ADE29BA4C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640895-24D8-4691-9B90-8269AAB4A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E0D220-D4BE-C1BB-9E8C-E399890EB61A}"/>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5" name="Footer Placeholder 4">
            <a:extLst>
              <a:ext uri="{FF2B5EF4-FFF2-40B4-BE49-F238E27FC236}">
                <a16:creationId xmlns:a16="http://schemas.microsoft.com/office/drawing/2014/main" id="{989088C2-D6DC-C6AB-53D2-109FE239B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C5FC7-CEC8-0E00-7F93-BB7E07743E22}"/>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590139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732F-AC35-C1B7-0AE4-EF28D6F5E505}"/>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E1DD6E-0CC9-3B64-5956-0A49DBEED9B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1D302-3288-48C6-63F9-12FA9313226A}"/>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5" name="Footer Placeholder 4">
            <a:extLst>
              <a:ext uri="{FF2B5EF4-FFF2-40B4-BE49-F238E27FC236}">
                <a16:creationId xmlns:a16="http://schemas.microsoft.com/office/drawing/2014/main" id="{5017D643-EF7A-D8F4-9F00-66157E3C9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C4215D-E12B-A425-EBFD-44F6DFBBBDAD}"/>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96438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18DA-0E50-D487-135B-5E8D467D6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C89829-3B27-0323-CAA9-BCE6D516D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835BB2-D29B-9EEF-3A18-BD7A30EA6F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E2FA97-1649-9C36-5803-23F288466879}"/>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6" name="Footer Placeholder 5">
            <a:extLst>
              <a:ext uri="{FF2B5EF4-FFF2-40B4-BE49-F238E27FC236}">
                <a16:creationId xmlns:a16="http://schemas.microsoft.com/office/drawing/2014/main" id="{4AA2895C-F910-DF6A-CA8F-8F9B052309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671F61-121C-A1AC-7978-4A78C6745DF4}"/>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1745664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BE94-7DCD-25F8-6703-ACC45E9BD2C9}"/>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AD7DB4-0417-793D-FD4B-5238FB2CEB8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565DB-3E23-8104-167E-B5D7F68E8C7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12A0E9-AABB-AA37-3E05-FD5308CD2A7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F3452-372B-FB31-76B8-737AD58E288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6F8FEB-D2C8-8CA6-8950-439C9B0ADCA8}"/>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8" name="Footer Placeholder 7">
            <a:extLst>
              <a:ext uri="{FF2B5EF4-FFF2-40B4-BE49-F238E27FC236}">
                <a16:creationId xmlns:a16="http://schemas.microsoft.com/office/drawing/2014/main" id="{EBCDABE5-7A59-1BD9-A286-A214BB23E7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D8F1C6-3B37-D99B-D0B3-C1F946FDE97C}"/>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76396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DBA2-30AE-49D6-121E-2462F5C143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E9624C-C9A2-CB70-DF73-3239538D80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13E086-93ED-FEFF-1C8B-E2C143BA8BF3}"/>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5" name="Footer Placeholder 4">
            <a:extLst>
              <a:ext uri="{FF2B5EF4-FFF2-40B4-BE49-F238E27FC236}">
                <a16:creationId xmlns:a16="http://schemas.microsoft.com/office/drawing/2014/main" id="{4948D696-1A21-FB51-388A-984E1044A4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55F1A4-B6AD-6B79-EF38-DEE13C045689}"/>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3347794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1A92-ACAC-2296-C9C1-4DC125A4E9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AF1B73-D07C-5511-2351-AA8AEAD40E4E}"/>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4" name="Footer Placeholder 3">
            <a:extLst>
              <a:ext uri="{FF2B5EF4-FFF2-40B4-BE49-F238E27FC236}">
                <a16:creationId xmlns:a16="http://schemas.microsoft.com/office/drawing/2014/main" id="{887CC796-D63F-BBC8-6C7C-42F0FDDB78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C5D949-6EE8-1CFB-9A7F-CDD5A9FA3EE3}"/>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59770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ECFA4-DB69-C2E3-A255-31D975E58978}"/>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3" name="Footer Placeholder 2">
            <a:extLst>
              <a:ext uri="{FF2B5EF4-FFF2-40B4-BE49-F238E27FC236}">
                <a16:creationId xmlns:a16="http://schemas.microsoft.com/office/drawing/2014/main" id="{97EDD531-A51B-45E3-2915-9E13F65EF2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60A8D6-C60A-5B16-3C58-6732C7BDAAF0}"/>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19690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6A75-C4D6-2F6F-E71A-031571A2B81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B514E3-F010-306C-7904-DBF87E0DE7E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2859AD-71EE-DDF2-B5C9-95BD19DDDDE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3EB010-28B8-A434-B625-3AB19D783767}"/>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6" name="Footer Placeholder 5">
            <a:extLst>
              <a:ext uri="{FF2B5EF4-FFF2-40B4-BE49-F238E27FC236}">
                <a16:creationId xmlns:a16="http://schemas.microsoft.com/office/drawing/2014/main" id="{71D78AA9-B015-9F8F-39E4-C46817916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B6D418-CAA6-679A-F9FB-44E1F82A32DB}"/>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365721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6698-2C3C-9980-3793-9282257097B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4A99A8-0E91-DD90-AEAB-0DF3FB8671A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3318EBB-F1C6-8794-C31E-5408354DF9D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32C453-D92F-8E88-6F70-4EB93A059044}"/>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6" name="Footer Placeholder 5">
            <a:extLst>
              <a:ext uri="{FF2B5EF4-FFF2-40B4-BE49-F238E27FC236}">
                <a16:creationId xmlns:a16="http://schemas.microsoft.com/office/drawing/2014/main" id="{A89B7154-23E8-D005-25AA-3A5B5DAC35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657A85-1993-3753-2FB5-C04E7FCEF058}"/>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004132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C1FD-1D20-8364-CA84-8853AA6E69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3DAC3E-FEA0-5A60-ACE4-AEBF17B02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65133-8005-9C78-CAA8-026E2EA2C3FD}"/>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5" name="Footer Placeholder 4">
            <a:extLst>
              <a:ext uri="{FF2B5EF4-FFF2-40B4-BE49-F238E27FC236}">
                <a16:creationId xmlns:a16="http://schemas.microsoft.com/office/drawing/2014/main" id="{A490E136-A32C-E5A2-2419-040E71B92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9EE73-D2A8-64E3-5373-14BB14213975}"/>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18434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26844-EC98-30A0-E55A-B878FED4770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21C69F-6672-9DD8-8119-D07B6736DEC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8FFE4-A4FD-6FE1-7EC6-05D475898EFB}"/>
              </a:ext>
            </a:extLst>
          </p:cNvPr>
          <p:cNvSpPr>
            <a:spLocks noGrp="1"/>
          </p:cNvSpPr>
          <p:nvPr>
            <p:ph type="dt" sz="half" idx="10"/>
          </p:nvPr>
        </p:nvSpPr>
        <p:spPr/>
        <p:txBody>
          <a:bodyPr/>
          <a:lstStyle/>
          <a:p>
            <a:fld id="{6B6B466F-90E5-4D00-B13C-06F485F72B4F}" type="datetimeFigureOut">
              <a:rPr lang="en-GB" smtClean="0"/>
              <a:t>26/09/2023</a:t>
            </a:fld>
            <a:endParaRPr lang="en-GB"/>
          </a:p>
        </p:txBody>
      </p:sp>
      <p:sp>
        <p:nvSpPr>
          <p:cNvPr id="5" name="Footer Placeholder 4">
            <a:extLst>
              <a:ext uri="{FF2B5EF4-FFF2-40B4-BE49-F238E27FC236}">
                <a16:creationId xmlns:a16="http://schemas.microsoft.com/office/drawing/2014/main" id="{E97E06DE-E915-F6FB-9F21-53A0EA289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255E1A-74EB-13C7-4783-57C3052D0069}"/>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822318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490315" y="740679"/>
            <a:ext cx="8958495" cy="1169861"/>
          </a:xfrm>
          <a:prstGeom prst="rect">
            <a:avLst/>
          </a:prstGeom>
          <a:noFill/>
          <a:ln w="12700">
            <a:noFill/>
          </a:ln>
        </p:spPr>
        <p:txBody>
          <a:bodyPr/>
          <a:lstStyle>
            <a:lvl1pPr>
              <a:defRPr sz="315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31" y="2325765"/>
            <a:ext cx="8958495" cy="646811"/>
          </a:xfrm>
          <a:prstGeom prst="rect">
            <a:avLst/>
          </a:prstGeom>
        </p:spPr>
        <p:txBody>
          <a:bodyPr/>
          <a:lstStyle>
            <a:lvl1pPr marL="342875" indent="-342875">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solidFill>
                  <a:schemeClr val="tx1"/>
                </a:solidFill>
              </a:defRPr>
            </a:lvl2pPr>
            <a:lvl3pPr marL="857186" indent="-171438">
              <a:buClr>
                <a:srgbClr val="005EB8"/>
              </a:buClr>
              <a:buFont typeface="Wingdings" pitchFamily="2" charset="2"/>
              <a:buChar char="§"/>
              <a:defRPr>
                <a:solidFill>
                  <a:schemeClr val="tx1"/>
                </a:solidFill>
              </a:defRPr>
            </a:lvl3pPr>
            <a:lvl4pPr marL="1200060" indent="-171438">
              <a:buClr>
                <a:srgbClr val="005EB8"/>
              </a:buClr>
              <a:buFont typeface="Wingdings" pitchFamily="2" charset="2"/>
              <a:buChar char="§"/>
              <a:defRPr>
                <a:solidFill>
                  <a:schemeClr val="tx1"/>
                </a:solidFill>
              </a:defRPr>
            </a:lvl4pPr>
            <a:lvl5pPr marL="1542935" indent="-171438">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398660361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490315" y="740679"/>
            <a:ext cx="8958495" cy="1169861"/>
          </a:xfrm>
          <a:prstGeom prst="rect">
            <a:avLst/>
          </a:prstGeom>
          <a:noFill/>
          <a:ln w="12700">
            <a:noFill/>
          </a:ln>
        </p:spPr>
        <p:txBody>
          <a:bodyPr/>
          <a:lstStyle>
            <a:lvl1pPr>
              <a:defRPr sz="315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31" y="2325765"/>
            <a:ext cx="8958495" cy="646811"/>
          </a:xfrm>
          <a:prstGeom prst="rect">
            <a:avLst/>
          </a:prstGeom>
        </p:spPr>
        <p:txBody>
          <a:bodyPr/>
          <a:lstStyle>
            <a:lvl1pPr marL="342875" indent="-342875">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solidFill>
                  <a:schemeClr val="tx1"/>
                </a:solidFill>
              </a:defRPr>
            </a:lvl2pPr>
            <a:lvl3pPr marL="857186" indent="-171438">
              <a:buClr>
                <a:srgbClr val="005EB8"/>
              </a:buClr>
              <a:buFont typeface="Wingdings" pitchFamily="2" charset="2"/>
              <a:buChar char="§"/>
              <a:defRPr>
                <a:solidFill>
                  <a:schemeClr val="tx1"/>
                </a:solidFill>
              </a:defRPr>
            </a:lvl3pPr>
            <a:lvl4pPr marL="1200060" indent="-171438">
              <a:buClr>
                <a:srgbClr val="005EB8"/>
              </a:buClr>
              <a:buFont typeface="Wingdings" pitchFamily="2" charset="2"/>
              <a:buChar char="§"/>
              <a:defRPr>
                <a:solidFill>
                  <a:schemeClr val="tx1"/>
                </a:solidFill>
              </a:defRPr>
            </a:lvl4pPr>
            <a:lvl5pPr marL="1542935" indent="-171438">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89823759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490315" y="740679"/>
            <a:ext cx="8958495" cy="1169861"/>
          </a:xfrm>
          <a:prstGeom prst="rect">
            <a:avLst/>
          </a:prstGeom>
          <a:noFill/>
          <a:ln w="12700">
            <a:noFill/>
          </a:ln>
        </p:spPr>
        <p:txBody>
          <a:bodyPr/>
          <a:lstStyle>
            <a:lvl1pPr>
              <a:defRPr sz="315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31" y="2325765"/>
            <a:ext cx="8958495" cy="646811"/>
          </a:xfrm>
          <a:prstGeom prst="rect">
            <a:avLst/>
          </a:prstGeom>
        </p:spPr>
        <p:txBody>
          <a:bodyPr/>
          <a:lstStyle>
            <a:lvl1pPr marL="342875" indent="-342875">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solidFill>
                  <a:schemeClr val="tx1"/>
                </a:solidFill>
              </a:defRPr>
            </a:lvl2pPr>
            <a:lvl3pPr marL="857186" indent="-171438">
              <a:buClr>
                <a:srgbClr val="005EB8"/>
              </a:buClr>
              <a:buFont typeface="Wingdings" pitchFamily="2" charset="2"/>
              <a:buChar char="§"/>
              <a:defRPr>
                <a:solidFill>
                  <a:schemeClr val="tx1"/>
                </a:solidFill>
              </a:defRPr>
            </a:lvl3pPr>
            <a:lvl4pPr marL="1200060" indent="-171438">
              <a:buClr>
                <a:srgbClr val="005EB8"/>
              </a:buClr>
              <a:buFont typeface="Wingdings" pitchFamily="2" charset="2"/>
              <a:buChar char="§"/>
              <a:defRPr>
                <a:solidFill>
                  <a:schemeClr val="tx1"/>
                </a:solidFill>
              </a:defRPr>
            </a:lvl4pPr>
            <a:lvl5pPr marL="1542935" indent="-171438">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2393326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490315" y="740679"/>
            <a:ext cx="8958495" cy="1169861"/>
          </a:xfrm>
          <a:prstGeom prst="rect">
            <a:avLst/>
          </a:prstGeom>
          <a:noFill/>
          <a:ln w="12700">
            <a:noFill/>
          </a:ln>
        </p:spPr>
        <p:txBody>
          <a:bodyPr/>
          <a:lstStyle>
            <a:lvl1pPr>
              <a:defRPr sz="315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31" y="2325765"/>
            <a:ext cx="8958495" cy="646811"/>
          </a:xfrm>
          <a:prstGeom prst="rect">
            <a:avLst/>
          </a:prstGeom>
        </p:spPr>
        <p:txBody>
          <a:bodyPr/>
          <a:lstStyle>
            <a:lvl1pPr marL="342875" indent="-342875">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solidFill>
                  <a:schemeClr val="tx1"/>
                </a:solidFill>
              </a:defRPr>
            </a:lvl2pPr>
            <a:lvl3pPr marL="857186" indent="-171438">
              <a:buClr>
                <a:srgbClr val="005EB8"/>
              </a:buClr>
              <a:buFont typeface="Wingdings" pitchFamily="2" charset="2"/>
              <a:buChar char="§"/>
              <a:defRPr>
                <a:solidFill>
                  <a:schemeClr val="tx1"/>
                </a:solidFill>
              </a:defRPr>
            </a:lvl3pPr>
            <a:lvl4pPr marL="1200060" indent="-171438">
              <a:buClr>
                <a:srgbClr val="005EB8"/>
              </a:buClr>
              <a:buFont typeface="Wingdings" pitchFamily="2" charset="2"/>
              <a:buChar char="§"/>
              <a:defRPr>
                <a:solidFill>
                  <a:schemeClr val="tx1"/>
                </a:solidFill>
              </a:defRPr>
            </a:lvl4pPr>
            <a:lvl5pPr marL="1542935" indent="-171438">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80048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B12D-E837-FF8C-3701-24A9C1BAD7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A71C3A-8726-2378-3136-6BD69EFEEF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19B42A-0736-0F0A-E0EC-E0F0DB4C4B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E6EC0D-CB56-3865-9B41-AA7AFDCE1ECF}"/>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6" name="Footer Placeholder 5">
            <a:extLst>
              <a:ext uri="{FF2B5EF4-FFF2-40B4-BE49-F238E27FC236}">
                <a16:creationId xmlns:a16="http://schemas.microsoft.com/office/drawing/2014/main" id="{5FB63D3E-CB60-8E98-8E27-D3A00D616D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C45B4-9EA1-2FF1-81F1-0D3E0F5732F3}"/>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996385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hasCustomPrompt="1"/>
          </p:nvPr>
        </p:nvSpPr>
        <p:spPr>
          <a:xfrm>
            <a:off x="490315" y="740679"/>
            <a:ext cx="8958495" cy="1169861"/>
          </a:xfrm>
          <a:prstGeom prst="rect">
            <a:avLst/>
          </a:prstGeom>
          <a:noFill/>
          <a:ln w="12700">
            <a:noFill/>
          </a:ln>
        </p:spPr>
        <p:txBody>
          <a:bodyPr/>
          <a:lstStyle>
            <a:lvl1pPr>
              <a:defRPr sz="315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31" y="2325765"/>
            <a:ext cx="8958495" cy="646811"/>
          </a:xfrm>
          <a:prstGeom prst="rect">
            <a:avLst/>
          </a:prstGeom>
        </p:spPr>
        <p:txBody>
          <a:bodyPr/>
          <a:lstStyle>
            <a:lvl1pPr marL="342875" indent="-342875">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solidFill>
                  <a:schemeClr val="tx1"/>
                </a:solidFill>
              </a:defRPr>
            </a:lvl2pPr>
            <a:lvl3pPr marL="857186" indent="-171438">
              <a:buClr>
                <a:srgbClr val="005EB8"/>
              </a:buClr>
              <a:buFont typeface="Wingdings" pitchFamily="2" charset="2"/>
              <a:buChar char="§"/>
              <a:defRPr>
                <a:solidFill>
                  <a:schemeClr val="tx1"/>
                </a:solidFill>
              </a:defRPr>
            </a:lvl3pPr>
            <a:lvl4pPr marL="1200060" indent="-171438">
              <a:buClr>
                <a:srgbClr val="005EB8"/>
              </a:buClr>
              <a:buFont typeface="Wingdings" pitchFamily="2" charset="2"/>
              <a:buChar char="§"/>
              <a:defRPr>
                <a:solidFill>
                  <a:schemeClr val="tx1"/>
                </a:solidFill>
              </a:defRPr>
            </a:lvl4pPr>
            <a:lvl5pPr marL="1542935" indent="-171438">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2218533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257066" y="1525057"/>
            <a:ext cx="7395993"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a:t>Click to edit Master title style</a:t>
            </a:r>
            <a:endParaRPr lang="en-GB"/>
          </a:p>
        </p:txBody>
      </p:sp>
      <p:sp>
        <p:nvSpPr>
          <p:cNvPr id="8" name="Text Placeholder 7"/>
          <p:cNvSpPr>
            <a:spLocks noGrp="1"/>
          </p:cNvSpPr>
          <p:nvPr>
            <p:ph type="body" sz="quarter" idx="10"/>
          </p:nvPr>
        </p:nvSpPr>
        <p:spPr>
          <a:xfrm>
            <a:off x="305515" y="3531147"/>
            <a:ext cx="11445812" cy="3045939"/>
          </a:xfrm>
          <a:prstGeom prst="rect">
            <a:avLst/>
          </a:prstGeom>
        </p:spPr>
        <p:txBody>
          <a:bodyPr/>
          <a:lstStyle>
            <a:lvl1pPr marL="0" indent="0">
              <a:buFontTx/>
              <a:buNone/>
              <a:defRPr sz="1500">
                <a:latin typeface="Arial" pitchFamily="34" charset="0"/>
                <a:cs typeface="Arial" pitchFamily="34" charset="0"/>
              </a:defRPr>
            </a:lvl1pPr>
            <a:lvl2pPr marL="557171" indent="-214298">
              <a:buFont typeface="Wingdings" pitchFamily="2" charset="2"/>
              <a:buChar char="§"/>
              <a:defRPr sz="1500">
                <a:latin typeface="Arial" pitchFamily="34" charset="0"/>
                <a:cs typeface="Arial" pitchFamily="34" charset="0"/>
              </a:defRPr>
            </a:lvl2pPr>
            <a:lvl3pPr marL="857186" indent="-171438">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060" indent="-171438">
              <a:buFont typeface="Wingdings" pitchFamily="2" charset="2"/>
              <a:buChar char="§"/>
              <a:defRPr>
                <a:latin typeface="Arial" pitchFamily="34" charset="0"/>
                <a:cs typeface="Arial" pitchFamily="34" charset="0"/>
              </a:defRPr>
            </a:lvl4pPr>
            <a:lvl5pPr marL="1542935" indent="-171438">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308326" y="2759741"/>
            <a:ext cx="11457697" cy="517793"/>
          </a:xfrm>
          <a:prstGeom prst="rect">
            <a:avLst/>
          </a:prstGeom>
        </p:spPr>
        <p:txBody>
          <a:bodyPr/>
          <a:lstStyle>
            <a:lvl1pPr marL="0" indent="0">
              <a:buFontTx/>
              <a:buNone/>
              <a:defRPr sz="2100">
                <a:solidFill>
                  <a:srgbClr val="A1006B"/>
                </a:solidFill>
                <a:latin typeface="Arial" pitchFamily="34" charset="0"/>
                <a:cs typeface="Arial" pitchFamily="34" charset="0"/>
              </a:defRPr>
            </a:lvl1pPr>
          </a:lstStyle>
          <a:p>
            <a:pPr lvl="0"/>
            <a:r>
              <a:rPr lang="en-US"/>
              <a:t>Click to edit Master text styles</a:t>
            </a:r>
          </a:p>
        </p:txBody>
      </p:sp>
      <p:cxnSp>
        <p:nvCxnSpPr>
          <p:cNvPr id="5" name="Straight Connector 4"/>
          <p:cNvCxnSpPr/>
          <p:nvPr userDrawn="1"/>
        </p:nvCxnSpPr>
        <p:spPr>
          <a:xfrm>
            <a:off x="425988"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3858102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257058" y="1525057"/>
            <a:ext cx="7395993" cy="705863"/>
          </a:xfrm>
          <a:prstGeom prst="rect">
            <a:avLst/>
          </a:prstGeom>
        </p:spPr>
        <p:txBody>
          <a:bodyPr/>
          <a:lstStyle>
            <a:lvl1pPr algn="l">
              <a:defRPr sz="3600" b="1">
                <a:solidFill>
                  <a:srgbClr val="005DB8"/>
                </a:solidFill>
                <a:latin typeface="Arial" pitchFamily="34" charset="0"/>
                <a:cs typeface="Arial" pitchFamily="34" charset="0"/>
              </a:defRPr>
            </a:lvl1pPr>
          </a:lstStyle>
          <a:p>
            <a:r>
              <a:rPr lang="en-GB"/>
              <a:t>Click to edit Master title style</a:t>
            </a:r>
          </a:p>
        </p:txBody>
      </p:sp>
      <p:sp>
        <p:nvSpPr>
          <p:cNvPr id="8" name="Text Placeholder 7"/>
          <p:cNvSpPr>
            <a:spLocks noGrp="1"/>
          </p:cNvSpPr>
          <p:nvPr>
            <p:ph type="body" sz="quarter" idx="10"/>
          </p:nvPr>
        </p:nvSpPr>
        <p:spPr>
          <a:xfrm>
            <a:off x="305514" y="3531135"/>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GB"/>
              <a:t>Click to edit Master text styles</a:t>
            </a:r>
          </a:p>
          <a:p>
            <a:pPr lvl="1"/>
            <a:r>
              <a:rPr lang="en-GB"/>
              <a:t>Second level</a:t>
            </a:r>
          </a:p>
          <a:p>
            <a:pPr lvl="2"/>
            <a:r>
              <a:rPr lang="en-GB"/>
              <a:t>Third level</a:t>
            </a:r>
          </a:p>
        </p:txBody>
      </p:sp>
      <p:sp>
        <p:nvSpPr>
          <p:cNvPr id="10" name="Text Placeholder 9"/>
          <p:cNvSpPr>
            <a:spLocks noGrp="1"/>
          </p:cNvSpPr>
          <p:nvPr>
            <p:ph type="body" sz="quarter" idx="11"/>
          </p:nvPr>
        </p:nvSpPr>
        <p:spPr>
          <a:xfrm>
            <a:off x="308318" y="2759729"/>
            <a:ext cx="11457697" cy="517793"/>
          </a:xfrm>
          <a:prstGeom prst="rect">
            <a:avLst/>
          </a:prstGeom>
        </p:spPr>
        <p:txBody>
          <a:bodyPr/>
          <a:lstStyle>
            <a:lvl1pPr marL="0" indent="0">
              <a:buFontTx/>
              <a:buNone/>
              <a:defRPr sz="2800">
                <a:solidFill>
                  <a:srgbClr val="005DB8"/>
                </a:solidFill>
                <a:latin typeface="Arial" pitchFamily="34" charset="0"/>
                <a:cs typeface="Arial" pitchFamily="34" charset="0"/>
              </a:defRPr>
            </a:lvl1pPr>
          </a:lstStyle>
          <a:p>
            <a:pPr lvl="0"/>
            <a:r>
              <a:rPr lang="en-GB"/>
              <a:t>Click to edit Master text styles</a:t>
            </a:r>
          </a:p>
        </p:txBody>
      </p:sp>
      <p:cxnSp>
        <p:nvCxnSpPr>
          <p:cNvPr id="5" name="Straight Connector 4"/>
          <p:cNvCxnSpPr/>
          <p:nvPr userDrawn="1"/>
        </p:nvCxnSpPr>
        <p:spPr>
          <a:xfrm>
            <a:off x="425987"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739003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F66D59-4C91-5043-A993-0ACF22186602}"/>
              </a:ext>
            </a:extLst>
          </p:cNvPr>
          <p:cNvSpPr/>
          <p:nvPr userDrawn="1"/>
        </p:nvSpPr>
        <p:spPr>
          <a:xfrm>
            <a:off x="0" y="6416675"/>
            <a:ext cx="12192000" cy="441326"/>
          </a:xfrm>
          <a:prstGeom prst="rect">
            <a:avLst/>
          </a:prstGeom>
          <a:solidFill>
            <a:srgbClr val="A1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4" name="Picture 3">
            <a:extLst>
              <a:ext uri="{FF2B5EF4-FFF2-40B4-BE49-F238E27FC236}">
                <a16:creationId xmlns:a16="http://schemas.microsoft.com/office/drawing/2014/main" id="{2B275A3D-596B-3B4E-B003-97C4E51448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136744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5DDF-D7E7-131F-5387-B13303D81F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1785B6-F23B-F7BF-CC71-FCE5EEC3FB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172AFA-B5A2-2E33-7B7E-62636EFC45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AF1437-40E8-9E1A-313A-2813671F4F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FDE87-A9F1-9BC5-3567-9BA8DEB97D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D540FA-8F83-034D-546C-768DA689185C}"/>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8" name="Footer Placeholder 7">
            <a:extLst>
              <a:ext uri="{FF2B5EF4-FFF2-40B4-BE49-F238E27FC236}">
                <a16:creationId xmlns:a16="http://schemas.microsoft.com/office/drawing/2014/main" id="{C70946E5-E581-7E40-2C05-3FBD80FDBE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D9E0F2-2B69-916F-9B40-508CF877D0F4}"/>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68236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6E9C-4525-BD29-09BE-614A77E6A5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93590C-666E-F939-A764-0D51306A58F4}"/>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4" name="Footer Placeholder 3">
            <a:extLst>
              <a:ext uri="{FF2B5EF4-FFF2-40B4-BE49-F238E27FC236}">
                <a16:creationId xmlns:a16="http://schemas.microsoft.com/office/drawing/2014/main" id="{17888501-E2C0-ED96-C24A-BE4346917C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FC8338-8616-74F1-FBA3-51221B9E4731}"/>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222945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FDB16-407E-315A-4B31-49067217A9B4}"/>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3" name="Footer Placeholder 2">
            <a:extLst>
              <a:ext uri="{FF2B5EF4-FFF2-40B4-BE49-F238E27FC236}">
                <a16:creationId xmlns:a16="http://schemas.microsoft.com/office/drawing/2014/main" id="{734AC954-1071-FD4E-EB56-DE54F52EFD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7F247F-B4C6-9B88-5C65-9D3BF13F2CA2}"/>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96792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1472-EDEF-4425-EA77-5251631E5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D8F-B152-F7AE-4658-21F3D2832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EA0D5-9AD7-03C6-E30E-D8559D3A2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B6AD4-D5BE-6826-3318-E1E34E58FB2C}"/>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6" name="Footer Placeholder 5">
            <a:extLst>
              <a:ext uri="{FF2B5EF4-FFF2-40B4-BE49-F238E27FC236}">
                <a16:creationId xmlns:a16="http://schemas.microsoft.com/office/drawing/2014/main" id="{54D4D210-3511-1094-588B-30DF81ACCB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2CD448-54F4-FE33-95D3-B20263346B4D}"/>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57967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7F85-7D11-C65B-F755-12EA56A8A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EB52FF-1FAB-E0FB-BE35-007912C66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05E254-CB3C-D871-8A51-1246C1651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A2050-8AC0-EE58-FEAB-65517A1E5B31}"/>
              </a:ext>
            </a:extLst>
          </p:cNvPr>
          <p:cNvSpPr>
            <a:spLocks noGrp="1"/>
          </p:cNvSpPr>
          <p:nvPr>
            <p:ph type="dt" sz="half" idx="10"/>
          </p:nvPr>
        </p:nvSpPr>
        <p:spPr/>
        <p:txBody>
          <a:bodyPr/>
          <a:lstStyle/>
          <a:p>
            <a:fld id="{D0A2146F-7384-4968-BE1E-1DCD9796DE49}" type="datetimeFigureOut">
              <a:rPr lang="en-GB" smtClean="0"/>
              <a:t>26/09/2023</a:t>
            </a:fld>
            <a:endParaRPr lang="en-GB"/>
          </a:p>
        </p:txBody>
      </p:sp>
      <p:sp>
        <p:nvSpPr>
          <p:cNvPr id="6" name="Footer Placeholder 5">
            <a:extLst>
              <a:ext uri="{FF2B5EF4-FFF2-40B4-BE49-F238E27FC236}">
                <a16:creationId xmlns:a16="http://schemas.microsoft.com/office/drawing/2014/main" id="{CAF1DDA0-8EFB-319E-1FD4-AF450A90D5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01CCAF-1E75-CFDD-80BD-E37D5946B4F4}"/>
              </a:ext>
            </a:extLst>
          </p:cNvPr>
          <p:cNvSpPr>
            <a:spLocks noGrp="1"/>
          </p:cNvSpPr>
          <p:nvPr>
            <p:ph type="sldNum" sz="quarter" idx="12"/>
          </p:nvPr>
        </p:nvSpPr>
        <p:spPr/>
        <p:txBody>
          <a:bodyPr/>
          <a:lstStyle/>
          <a:p>
            <a:fld id="{2CC2C259-74C9-48B0-9045-BC05B7CCBF30}" type="slidenum">
              <a:rPr lang="en-GB" smtClean="0"/>
              <a:t>‹#›</a:t>
            </a:fld>
            <a:endParaRPr lang="en-GB"/>
          </a:p>
        </p:txBody>
      </p:sp>
    </p:spTree>
    <p:extLst>
      <p:ext uri="{BB962C8B-B14F-4D97-AF65-F5344CB8AC3E}">
        <p14:creationId xmlns:p14="http://schemas.microsoft.com/office/powerpoint/2010/main" val="391213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6.jp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1.jpe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C0D7F-24E0-E751-D1D3-2C6BEF0B2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B9B1E2-53AB-4DB1-8926-44C487DE1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29ACEA-7E68-BCEF-42CB-AE01A4BE58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2146F-7384-4968-BE1E-1DCD9796DE49}" type="datetimeFigureOut">
              <a:rPr lang="en-GB" smtClean="0"/>
              <a:t>26/09/2023</a:t>
            </a:fld>
            <a:endParaRPr lang="en-GB"/>
          </a:p>
        </p:txBody>
      </p:sp>
      <p:sp>
        <p:nvSpPr>
          <p:cNvPr id="5" name="Footer Placeholder 4">
            <a:extLst>
              <a:ext uri="{FF2B5EF4-FFF2-40B4-BE49-F238E27FC236}">
                <a16:creationId xmlns:a16="http://schemas.microsoft.com/office/drawing/2014/main" id="{1D42A7CF-9B6A-D3E8-470C-F07B84BC0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CDA93E-2124-6DC4-863F-772D1F94F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2C259-74C9-48B0-9045-BC05B7CCBF30}" type="slidenum">
              <a:rPr lang="en-GB" smtClean="0"/>
              <a:t>‹#›</a:t>
            </a:fld>
            <a:endParaRPr lang="en-GB"/>
          </a:p>
        </p:txBody>
      </p:sp>
    </p:spTree>
    <p:extLst>
      <p:ext uri="{BB962C8B-B14F-4D97-AF65-F5344CB8AC3E}">
        <p14:creationId xmlns:p14="http://schemas.microsoft.com/office/powerpoint/2010/main" val="208178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1" y="6705600"/>
            <a:ext cx="615951"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3282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12400" y="0"/>
            <a:ext cx="18796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1" y="6705600"/>
            <a:ext cx="615951"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042926834"/>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26477" y="0"/>
            <a:ext cx="1865523" cy="1399142"/>
          </a:xfrm>
          <a:prstGeom prst="rect">
            <a:avLst/>
          </a:prstGeom>
        </p:spPr>
      </p:pic>
    </p:spTree>
    <p:extLst>
      <p:ext uri="{BB962C8B-B14F-4D97-AF65-F5344CB8AC3E}">
        <p14:creationId xmlns:p14="http://schemas.microsoft.com/office/powerpoint/2010/main" val="35957113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2F287-3A8A-E615-EA9A-428791F88FF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45108A-263F-E4EA-8AE3-F1AE39A6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1ED17-19E2-D577-E998-9ADD5844C6C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B466F-90E5-4D00-B13C-06F485F72B4F}" type="datetimeFigureOut">
              <a:rPr lang="en-GB" smtClean="0"/>
              <a:t>26/09/2023</a:t>
            </a:fld>
            <a:endParaRPr lang="en-GB"/>
          </a:p>
        </p:txBody>
      </p:sp>
      <p:sp>
        <p:nvSpPr>
          <p:cNvPr id="5" name="Footer Placeholder 4">
            <a:extLst>
              <a:ext uri="{FF2B5EF4-FFF2-40B4-BE49-F238E27FC236}">
                <a16:creationId xmlns:a16="http://schemas.microsoft.com/office/drawing/2014/main" id="{F99E9E2C-393D-0BCE-0AAC-CE9B20F57EC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7616D4-3021-1B7D-C831-8DD1284C2B9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C8CE52-950D-4BD6-AEF0-0C6B2ED692BB}" type="slidenum">
              <a:rPr lang="en-GB" smtClean="0"/>
              <a:t>‹#›</a:t>
            </a:fld>
            <a:endParaRPr lang="en-GB"/>
          </a:p>
        </p:txBody>
      </p:sp>
    </p:spTree>
    <p:extLst>
      <p:ext uri="{BB962C8B-B14F-4D97-AF65-F5344CB8AC3E}">
        <p14:creationId xmlns:p14="http://schemas.microsoft.com/office/powerpoint/2010/main" val="9288997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
        <p:nvSpPr>
          <p:cNvPr id="3" name="TextBox 2">
            <a:extLst>
              <a:ext uri="{FF2B5EF4-FFF2-40B4-BE49-F238E27FC236}">
                <a16:creationId xmlns:a16="http://schemas.microsoft.com/office/drawing/2014/main" id="{F0A68A4B-85FD-E975-ED07-6183A6314704}"/>
              </a:ext>
            </a:extLst>
          </p:cNvPr>
          <p:cNvSpPr txBox="1"/>
          <p:nvPr>
            <p:extLst>
              <p:ext uri="{1162E1C5-73C7-4A58-AE30-91384D911F3F}">
                <p184:classification xmlns:p184="http://schemas.microsoft.com/office/powerpoint/2018/4/main" val="ftr"/>
              </p:ext>
            </p:extLst>
          </p:nvPr>
        </p:nvSpPr>
        <p:spPr>
          <a:xfrm>
            <a:off x="1" y="6705600"/>
            <a:ext cx="615951"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3099491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6" r:id="rId6"/>
    <p:sldLayoutId id="2147483697" r:id="rId7"/>
    <p:sldLayoutId id="2147483698" r:id="rId8"/>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160">
          <p15:clr>
            <a:srgbClr val="F26B43"/>
          </p15:clr>
        </p15:guide>
        <p15:guide id="3" pos="221">
          <p15:clr>
            <a:srgbClr val="F26B43"/>
          </p15:clr>
        </p15:guide>
        <p15:guide id="4" pos="4099">
          <p15:clr>
            <a:srgbClr val="F26B43"/>
          </p15:clr>
        </p15:guide>
        <p15:guide id="5" orient="horz" pos="4042">
          <p15:clr>
            <a:srgbClr val="F26B43"/>
          </p15:clr>
        </p15:guide>
        <p15:guide id="6" orient="horz" pos="2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hyperlink" Target="https://www.skillsforcare.org.uk/culturetoolk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ipsos.uk/ASCworkfor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events.skillsforcare.org.uk/skillsforcare/1706/home" TargetMode="External"/><Relationship Id="rId5" Type="http://schemas.openxmlformats.org/officeDocument/2006/relationships/hyperlink" Target="https://www.skillsforcare.org.uk/Support-for-leaders-and-managers/Good-and-outstanding-care/Inspection-toolkit.aspx" TargetMode="External"/><Relationship Id="rId4" Type="http://schemas.openxmlformats.org/officeDocument/2006/relationships/hyperlink" Target="https://www.nhsbsa.nhs.uk/nhs-and-social-care-coronavirus-life-assurance-scheme-2020-engla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sfca.re/3qf1HQ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atthew.Errington@skillsforcare.org.uk"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killsforcare.org.uk/Support-for-leaders-and-managers/Support-for-registered-managers/Registered-manager-webinars/Recruitment-and-retention.aspx#Preparingforthewinterpressuresahead"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s://www.skillsforcare.org.uk/Support-for-leaders-and-managers/Good-and-outstanding-care/eLearning.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on-toolkit.aspx"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4.emf"/><Relationship Id="rId4" Type="http://schemas.openxmlformats.org/officeDocument/2006/relationships/hyperlink" Target="http://www.skillsforcare.org.uk/Support-for-leaders-and-managers/Good-and-outstanding-care/Inspection-toolkit.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www.gov.uk/government/consultations/oliver-mcgowan-draft-code-of-practi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hyperlink" Target="https://asc-wds.skillsforcare.org.uk/logi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killsforcare.org.uk/IntroductoryModulesForManagers"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www.skillsforcare.org.uk/CulturallyAppropriateCar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killsforcare.org.uk/Developing-your-workforce/Care-topics/Supporting-personal-relationships/Supporting-personal-relationships.aspx"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6570-4FB5-09F5-0010-B6C82C7F1605}"/>
              </a:ext>
            </a:extLst>
          </p:cNvPr>
          <p:cNvSpPr>
            <a:spLocks noGrp="1"/>
          </p:cNvSpPr>
          <p:nvPr>
            <p:ph type="ctrTitle"/>
          </p:nvPr>
        </p:nvSpPr>
        <p:spPr/>
        <p:txBody>
          <a:bodyPr/>
          <a:lstStyle/>
          <a:p>
            <a:r>
              <a:rPr lang="en-US" dirty="0"/>
              <a:t>Lancashire Residential RMN</a:t>
            </a:r>
            <a:endParaRPr lang="en-GB" dirty="0"/>
          </a:p>
        </p:txBody>
      </p:sp>
      <p:sp>
        <p:nvSpPr>
          <p:cNvPr id="3" name="Subtitle 2">
            <a:extLst>
              <a:ext uri="{FF2B5EF4-FFF2-40B4-BE49-F238E27FC236}">
                <a16:creationId xmlns:a16="http://schemas.microsoft.com/office/drawing/2014/main" id="{05DB093C-6912-532D-D53A-15BC0FED0EDE}"/>
              </a:ext>
            </a:extLst>
          </p:cNvPr>
          <p:cNvSpPr>
            <a:spLocks noGrp="1"/>
          </p:cNvSpPr>
          <p:nvPr>
            <p:ph type="subTitle" idx="1"/>
          </p:nvPr>
        </p:nvSpPr>
        <p:spPr/>
        <p:txBody>
          <a:bodyPr>
            <a:normAutofit lnSpcReduction="10000"/>
          </a:bodyPr>
          <a:lstStyle/>
          <a:p>
            <a:r>
              <a:rPr lang="en-US" dirty="0"/>
              <a:t>26</a:t>
            </a:r>
            <a:r>
              <a:rPr lang="en-US" baseline="30000" dirty="0"/>
              <a:t>th</a:t>
            </a:r>
            <a:r>
              <a:rPr lang="en-US" dirty="0"/>
              <a:t> September 2023</a:t>
            </a:r>
          </a:p>
          <a:p>
            <a:r>
              <a:rPr lang="en-US" dirty="0"/>
              <a:t>Matthew Errington</a:t>
            </a:r>
          </a:p>
          <a:p>
            <a:r>
              <a:rPr lang="en-US" dirty="0"/>
              <a:t>07909 997401</a:t>
            </a:r>
          </a:p>
          <a:p>
            <a:r>
              <a:rPr lang="en-US" dirty="0"/>
              <a:t>Matthew.Errington@skillsforcare.org.uk</a:t>
            </a:r>
            <a:endParaRPr lang="en-GB" dirty="0"/>
          </a:p>
        </p:txBody>
      </p:sp>
    </p:spTree>
    <p:extLst>
      <p:ext uri="{BB962C8B-B14F-4D97-AF65-F5344CB8AC3E}">
        <p14:creationId xmlns:p14="http://schemas.microsoft.com/office/powerpoint/2010/main" val="239291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650" y="1531475"/>
            <a:ext cx="8620701" cy="705863"/>
          </a:xfrm>
        </p:spPr>
        <p:txBody>
          <a:bodyPr/>
          <a:lstStyle/>
          <a:p>
            <a:r>
              <a:rPr lang="en-GB" dirty="0"/>
              <a:t>Priorities – Employer QA Leads</a:t>
            </a:r>
          </a:p>
        </p:txBody>
      </p:sp>
      <p:sp>
        <p:nvSpPr>
          <p:cNvPr id="3" name="TextBox 2">
            <a:extLst>
              <a:ext uri="{FF2B5EF4-FFF2-40B4-BE49-F238E27FC236}">
                <a16:creationId xmlns:a16="http://schemas.microsoft.com/office/drawing/2014/main" id="{C0A68111-46A7-D605-B6B1-51C22743B16F}"/>
              </a:ext>
            </a:extLst>
          </p:cNvPr>
          <p:cNvSpPr txBox="1"/>
          <p:nvPr/>
        </p:nvSpPr>
        <p:spPr>
          <a:xfrm>
            <a:off x="1981201" y="2496065"/>
            <a:ext cx="7500551" cy="2862322"/>
          </a:xfrm>
          <a:prstGeom prst="rect">
            <a:avLst/>
          </a:prstGeom>
          <a:noFill/>
        </p:spPr>
        <p:txBody>
          <a:bodyPr wrap="square" rtlCol="0">
            <a:spAutoFit/>
          </a:bodyPr>
          <a:lstStyle/>
          <a:p>
            <a:endParaRPr lang="en-US" dirty="0"/>
          </a:p>
          <a:p>
            <a:r>
              <a:rPr lang="en-US" u="sng" dirty="0"/>
              <a:t>What do we want them to know?</a:t>
            </a:r>
          </a:p>
          <a:p>
            <a:pPr marL="285750" indent="-285750">
              <a:buFont typeface="Arial" panose="020B0604020202020204" pitchFamily="34" charset="0"/>
              <a:buChar char="•"/>
            </a:pPr>
            <a:r>
              <a:rPr lang="en-US" dirty="0"/>
              <a:t>How to prepare for inspection and best practice</a:t>
            </a:r>
          </a:p>
          <a:p>
            <a:pPr marL="285750" indent="-285750">
              <a:buFont typeface="Arial" panose="020B0604020202020204" pitchFamily="34" charset="0"/>
              <a:buChar char="•"/>
            </a:pPr>
            <a:r>
              <a:rPr lang="en-US" dirty="0"/>
              <a:t>VLE CQC inspection WDF</a:t>
            </a:r>
          </a:p>
          <a:p>
            <a:pPr marL="285750" indent="-285750">
              <a:buFont typeface="Arial" panose="020B0604020202020204" pitchFamily="34" charset="0"/>
              <a:buChar char="•"/>
            </a:pPr>
            <a:r>
              <a:rPr lang="en-US" dirty="0"/>
              <a:t>CQC good and outstanding resources – toolkit</a:t>
            </a:r>
          </a:p>
          <a:p>
            <a:pPr marL="285750" indent="-285750">
              <a:buFont typeface="Arial" panose="020B0604020202020204" pitchFamily="34" charset="0"/>
              <a:buChar char="•"/>
            </a:pPr>
            <a:r>
              <a:rPr lang="en-US" dirty="0"/>
              <a:t>Updates on reform</a:t>
            </a:r>
          </a:p>
          <a:p>
            <a:pPr marL="285750" indent="-285750">
              <a:buFont typeface="Arial" panose="020B0604020202020204" pitchFamily="34" charset="0"/>
              <a:buChar char="•"/>
            </a:pPr>
            <a:r>
              <a:rPr lang="en-US" dirty="0"/>
              <a:t>Linking in to local improvement projects where applicable</a:t>
            </a:r>
          </a:p>
          <a:p>
            <a:pPr marL="285750" indent="-285750">
              <a:buFont typeface="Arial" panose="020B0604020202020204" pitchFamily="34" charset="0"/>
              <a:buChar char="•"/>
            </a:pPr>
            <a:r>
              <a:rPr lang="en-US" dirty="0"/>
              <a:t>Promotion of Leadership support offer</a:t>
            </a:r>
          </a:p>
          <a:p>
            <a:pPr marL="285750" indent="-285750">
              <a:buFont typeface="Arial" panose="020B0604020202020204" pitchFamily="34" charset="0"/>
              <a:buChar char="•"/>
            </a:pPr>
            <a:r>
              <a:rPr lang="en-US" dirty="0"/>
              <a:t>Updates and support on new CQC assessment framework</a:t>
            </a:r>
          </a:p>
          <a:p>
            <a:pPr marL="285750" indent="-285750">
              <a:buFont typeface="Arial" panose="020B0604020202020204" pitchFamily="34" charset="0"/>
              <a:buChar char="•"/>
            </a:pPr>
            <a:r>
              <a:rPr lang="en-US" dirty="0"/>
              <a:t>Promotion / awareness of broader </a:t>
            </a:r>
            <a:r>
              <a:rPr lang="en-US" dirty="0" err="1"/>
              <a:t>SfC</a:t>
            </a:r>
            <a:r>
              <a:rPr lang="en-US" dirty="0"/>
              <a:t> support offer</a:t>
            </a:r>
            <a:endParaRPr lang="en-GB" dirty="0"/>
          </a:p>
        </p:txBody>
      </p:sp>
    </p:spTree>
    <p:extLst>
      <p:ext uri="{BB962C8B-B14F-4D97-AF65-F5344CB8AC3E}">
        <p14:creationId xmlns:p14="http://schemas.microsoft.com/office/powerpoint/2010/main" val="398292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3297244" y="531992"/>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latin typeface="Arial" panose="020B0604020202020204"/>
              </a:rPr>
              <a:t>NEW: A positive culture toolkit for adult social care</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1816747" y="1783680"/>
            <a:ext cx="8687967" cy="9707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Workplace culture is the character and personality of your workplace. It’s what makes your workplace unique, special and individual. </a:t>
            </a:r>
            <a:endParaRPr lang="en-GB" sz="2200" b="1" dirty="0">
              <a:solidFill>
                <a:srgbClr val="0070C0"/>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524000"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1816747" y="2890158"/>
            <a:ext cx="6059067" cy="3452933"/>
          </a:xfrm>
          <a:prstGeom prst="rect">
            <a:avLst/>
          </a:prstGeom>
          <a:noFill/>
        </p:spPr>
        <p:txBody>
          <a:bodyPr wrap="square" rtlCol="0">
            <a:spAutoFit/>
          </a:bodyPr>
          <a:lstStyle/>
          <a:p>
            <a:pPr defTabSz="457200">
              <a:lnSpc>
                <a:spcPct val="115000"/>
              </a:lnSpc>
              <a:spcAft>
                <a:spcPts val="800"/>
              </a:spcAft>
            </a:pPr>
            <a:r>
              <a:rPr lang="en-GB" sz="2000" dirty="0">
                <a:solidFill>
                  <a:prstClr val="black"/>
                </a:solidFill>
                <a:latin typeface="Arial" panose="020B0604020202020204"/>
              </a:rPr>
              <a:t>Using this toolkit will support you at different stages of your culture journey to establish, maintain and improve your workplace culture so that it’s inclusive, compassionate and collaborative.</a:t>
            </a:r>
          </a:p>
          <a:p>
            <a:pPr defTabSz="457200">
              <a:lnSpc>
                <a:spcPct val="115000"/>
              </a:lnSpc>
              <a:spcAft>
                <a:spcPts val="800"/>
              </a:spcAft>
            </a:pPr>
            <a:r>
              <a:rPr lang="en-GB" sz="2000" dirty="0">
                <a:solidFill>
                  <a:prstClr val="black"/>
                </a:solidFill>
                <a:latin typeface="Arial" panose="020B0604020202020204"/>
              </a:rPr>
              <a:t>It’s for anyone responsible for the culture, management and leadership in adult social care workplaces of all sizes.</a:t>
            </a:r>
          </a:p>
          <a:p>
            <a:pPr defTabSz="457200">
              <a:lnSpc>
                <a:spcPct val="115000"/>
              </a:lnSpc>
              <a:spcAft>
                <a:spcPts val="800"/>
              </a:spcAft>
            </a:pPr>
            <a:r>
              <a:rPr lang="en-GB" sz="2000" b="1" dirty="0">
                <a:solidFill>
                  <a:prstClr val="black"/>
                </a:solidFill>
                <a:latin typeface="Arial" panose="020B0604020202020204"/>
              </a:rPr>
              <a:t>Download the toolkit: </a:t>
            </a:r>
            <a:r>
              <a:rPr lang="en-GB" sz="2000" b="1" dirty="0">
                <a:solidFill>
                  <a:prstClr val="black"/>
                </a:solidFill>
                <a:latin typeface="Arial" panose="020B0604020202020204"/>
                <a:hlinkClick r:id="rId4"/>
              </a:rPr>
              <a:t>www.skillsforcare.org.uk/culturetoolkit</a:t>
            </a:r>
            <a:endParaRPr lang="en-GB" sz="2000" b="1" dirty="0">
              <a:solidFill>
                <a:prstClr val="black"/>
              </a:solidFill>
              <a:latin typeface="Arial" panose="020B0604020202020204"/>
            </a:endParaRPr>
          </a:p>
        </p:txBody>
      </p:sp>
      <p:pic>
        <p:nvPicPr>
          <p:cNvPr id="6" name="Picture 5">
            <a:hlinkClick r:id="rId4"/>
            <a:extLst>
              <a:ext uri="{FF2B5EF4-FFF2-40B4-BE49-F238E27FC236}">
                <a16:creationId xmlns:a16="http://schemas.microsoft.com/office/drawing/2014/main" id="{FBABBD9E-2EFA-3E9B-DD41-F84C2846B37C}"/>
              </a:ext>
            </a:extLst>
          </p:cNvPr>
          <p:cNvPicPr>
            <a:picLocks noChangeAspect="1"/>
          </p:cNvPicPr>
          <p:nvPr/>
        </p:nvPicPr>
        <p:blipFill>
          <a:blip r:embed="rId5"/>
          <a:stretch>
            <a:fillRect/>
          </a:stretch>
        </p:blipFill>
        <p:spPr>
          <a:xfrm>
            <a:off x="8022772" y="2890157"/>
            <a:ext cx="2352481" cy="3244590"/>
          </a:xfrm>
          <a:prstGeom prst="rect">
            <a:avLst/>
          </a:prstGeom>
        </p:spPr>
      </p:pic>
    </p:spTree>
    <p:extLst>
      <p:ext uri="{BB962C8B-B14F-4D97-AF65-F5344CB8AC3E}">
        <p14:creationId xmlns:p14="http://schemas.microsoft.com/office/powerpoint/2010/main" val="46573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3332973" y="502761"/>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latin typeface="Arial" panose="020B0604020202020204"/>
              </a:rPr>
              <a:t>Adult social care workforce survey</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1816747" y="1889923"/>
            <a:ext cx="8687967" cy="771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Tell the Government what is needed to make social care a better place to work.</a:t>
            </a: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524000"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1816747" y="2661558"/>
            <a:ext cx="8687967" cy="3979679"/>
          </a:xfrm>
          <a:prstGeom prst="rect">
            <a:avLst/>
          </a:prstGeom>
          <a:noFill/>
        </p:spPr>
        <p:txBody>
          <a:bodyPr wrap="square" rtlCol="0">
            <a:spAutoFit/>
          </a:bodyPr>
          <a:lstStyle/>
          <a:p>
            <a:pPr defTabSz="457200">
              <a:lnSpc>
                <a:spcPct val="115000"/>
              </a:lnSpc>
              <a:spcAft>
                <a:spcPts val="800"/>
              </a:spcAft>
            </a:pPr>
            <a:r>
              <a:rPr lang="en-GB" dirty="0">
                <a:solidFill>
                  <a:prstClr val="black"/>
                </a:solidFill>
                <a:latin typeface="Arial" panose="020B0604020202020204"/>
              </a:rPr>
              <a:t>The Government has launched the first major national survey of all care workers in all care roles and settings in adult social care in England.</a:t>
            </a:r>
          </a:p>
          <a:p>
            <a:pPr defTabSz="457200">
              <a:lnSpc>
                <a:spcPct val="115000"/>
              </a:lnSpc>
              <a:spcAft>
                <a:spcPts val="800"/>
              </a:spcAft>
            </a:pPr>
            <a:r>
              <a:rPr lang="en-GB" dirty="0">
                <a:solidFill>
                  <a:prstClr val="black"/>
                </a:solidFill>
                <a:latin typeface="Arial" panose="020B0604020202020204"/>
              </a:rPr>
              <a:t>The findings will be used to shape Government thinking on how they should support everyone working in social care to ensure those working in care roles in the sector get the resources, recognition and development necessary to provide the best quality of care and excel in their careers.</a:t>
            </a:r>
          </a:p>
          <a:p>
            <a:pPr defTabSz="457200">
              <a:lnSpc>
                <a:spcPct val="115000"/>
              </a:lnSpc>
              <a:spcAft>
                <a:spcPts val="800"/>
              </a:spcAft>
            </a:pPr>
            <a:r>
              <a:rPr lang="en-GB" dirty="0">
                <a:solidFill>
                  <a:prstClr val="black"/>
                </a:solidFill>
                <a:latin typeface="Arial" panose="020B0604020202020204"/>
              </a:rPr>
              <a:t>Please share the survey link with your frontline staff and encourage them to respond. The survey will take no more than 20 minutes to complete, and responses are collected anonymously</a:t>
            </a:r>
          </a:p>
          <a:p>
            <a:pPr algn="ctr" defTabSz="457200">
              <a:lnSpc>
                <a:spcPct val="115000"/>
              </a:lnSpc>
              <a:spcAft>
                <a:spcPts val="800"/>
              </a:spcAft>
            </a:pPr>
            <a:r>
              <a:rPr lang="en-GB" sz="2000" b="1" dirty="0">
                <a:solidFill>
                  <a:prstClr val="black"/>
                </a:solidFill>
                <a:latin typeface="Arial" panose="020B0604020202020204"/>
              </a:rPr>
              <a:t>Survey link: </a:t>
            </a:r>
            <a:r>
              <a:rPr lang="en-GB" sz="2000" b="1" dirty="0">
                <a:solidFill>
                  <a:prstClr val="black"/>
                </a:solidFill>
                <a:latin typeface="Arial" panose="020B0604020202020204"/>
                <a:hlinkClick r:id="rId4"/>
              </a:rPr>
              <a:t>https://ipsos.uk/ASCworkforce  </a:t>
            </a:r>
            <a:endParaRPr lang="en-GB" sz="2000" b="1" dirty="0">
              <a:solidFill>
                <a:prstClr val="black"/>
              </a:solidFill>
              <a:latin typeface="Arial" panose="020B0604020202020204"/>
            </a:endParaRPr>
          </a:p>
          <a:p>
            <a:pPr defTabSz="457200">
              <a:lnSpc>
                <a:spcPct val="115000"/>
              </a:lnSpc>
              <a:spcAft>
                <a:spcPts val="800"/>
              </a:spcAft>
            </a:pPr>
            <a:endParaRPr lang="en-GB" dirty="0">
              <a:solidFill>
                <a:prstClr val="black"/>
              </a:solidFill>
              <a:latin typeface="Arial" panose="020B0604020202020204"/>
            </a:endParaRPr>
          </a:p>
        </p:txBody>
      </p:sp>
    </p:spTree>
    <p:extLst>
      <p:ext uri="{BB962C8B-B14F-4D97-AF65-F5344CB8AC3E}">
        <p14:creationId xmlns:p14="http://schemas.microsoft.com/office/powerpoint/2010/main" val="111207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3098027" y="404789"/>
            <a:ext cx="5995947"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latin typeface="Arial" panose="020B0604020202020204"/>
              </a:rPr>
              <a:t>Get ready for the CQC Single Assessment Framework</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1816747" y="1889923"/>
            <a:ext cx="8687967" cy="9220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The CQC has announced they will commence the roll out of the Single Assessment Framework from November 2023 for adult social care providers.</a:t>
            </a:r>
            <a:endParaRPr lang="en-GB" sz="2200" b="1" dirty="0">
              <a:solidFill>
                <a:srgbClr val="0070C0"/>
              </a:solidFill>
              <a:latin typeface="Arial" panose="020B0604020202020204" pitchFamily="34" charset="0"/>
              <a:cs typeface="Times New Roman" panose="02020603050405020304" pitchFamily="18" charset="0"/>
            </a:endParaRPr>
          </a:p>
          <a:p>
            <a:pPr marL="0" indent="0">
              <a:buNone/>
            </a:pPr>
            <a:endParaRPr lang="en-GB" sz="2200" b="1" dirty="0">
              <a:solidFill>
                <a:srgbClr val="0070C0"/>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524000" y="0"/>
            <a:ext cx="1678482" cy="1678482"/>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1818340" y="2879016"/>
            <a:ext cx="8555319" cy="4111895"/>
          </a:xfrm>
          <a:prstGeom prst="rect">
            <a:avLst/>
          </a:prstGeom>
          <a:noFill/>
        </p:spPr>
        <p:txBody>
          <a:bodyPr wrap="square" rtlCol="0">
            <a:spAutoFit/>
          </a:bodyPr>
          <a:lstStyle/>
          <a:p>
            <a:pPr defTabSz="457200">
              <a:lnSpc>
                <a:spcPct val="115000"/>
              </a:lnSpc>
              <a:spcAft>
                <a:spcPts val="800"/>
              </a:spcAft>
            </a:pPr>
            <a:r>
              <a:rPr lang="en-GB" sz="2000" dirty="0">
                <a:solidFill>
                  <a:prstClr val="black"/>
                </a:solidFill>
                <a:latin typeface="Arial" panose="020B0604020202020204"/>
              </a:rPr>
              <a:t>Ensure your service is prepared by exploring recommendations, practical examples and resources covering the 34 new Quality Statements in our </a:t>
            </a:r>
            <a:r>
              <a:rPr lang="en-GB" sz="2000" dirty="0">
                <a:solidFill>
                  <a:prstClr val="black"/>
                </a:solidFill>
                <a:latin typeface="Arial" panose="020B0604020202020204"/>
                <a:hlinkClick r:id="rId5"/>
              </a:rPr>
              <a:t>inspection toolkit.</a:t>
            </a:r>
            <a:endParaRPr lang="en-GB" sz="2000" dirty="0">
              <a:solidFill>
                <a:prstClr val="black"/>
              </a:solidFill>
              <a:latin typeface="Arial" panose="020B0604020202020204"/>
            </a:endParaRPr>
          </a:p>
          <a:p>
            <a:pPr defTabSz="457200">
              <a:lnSpc>
                <a:spcPct val="115000"/>
              </a:lnSpc>
              <a:spcAft>
                <a:spcPts val="800"/>
              </a:spcAft>
            </a:pPr>
            <a:endParaRPr lang="en-GB" sz="800" dirty="0">
              <a:solidFill>
                <a:prstClr val="black"/>
              </a:solidFill>
              <a:latin typeface="Arial" panose="020B0604020202020204"/>
            </a:endParaRPr>
          </a:p>
          <a:p>
            <a:pPr defTabSz="457200">
              <a:lnSpc>
                <a:spcPct val="115000"/>
              </a:lnSpc>
              <a:spcAft>
                <a:spcPts val="800"/>
              </a:spcAft>
            </a:pPr>
            <a:r>
              <a:rPr lang="en-GB" sz="2200" b="1" dirty="0">
                <a:solidFill>
                  <a:prstClr val="black"/>
                </a:solidFill>
                <a:latin typeface="Arial" panose="020B0604020202020204"/>
              </a:rPr>
              <a:t>Being prepared for CQC inspection seminar</a:t>
            </a:r>
          </a:p>
          <a:p>
            <a:pPr defTabSz="457200"/>
            <a:r>
              <a:rPr lang="en-GB" sz="2000" b="1" dirty="0">
                <a:solidFill>
                  <a:srgbClr val="0070C0"/>
                </a:solidFill>
                <a:latin typeface="Arial" panose="020B0604020202020204" pitchFamily="34" charset="0"/>
                <a:ea typeface="Times New Roman" panose="02020603050405020304" pitchFamily="18" charset="0"/>
              </a:rPr>
              <a:t>Thursday 9 November 2023 | 10:00 – 15:30 | Zoom</a:t>
            </a:r>
          </a:p>
          <a:p>
            <a:pPr defTabSz="457200"/>
            <a:r>
              <a:rPr lang="en-GB" sz="2000" dirty="0">
                <a:solidFill>
                  <a:prstClr val="black"/>
                </a:solidFill>
                <a:latin typeface="Arial" panose="020B0604020202020204" pitchFamily="34" charset="0"/>
                <a:ea typeface="Calibri" panose="020F0502020204030204" pitchFamily="34" charset="0"/>
              </a:rPr>
              <a:t>An interactive seminar for services who want to understand the practical ways prepare for CQC inspection and evidence the quality care your service is providing. </a:t>
            </a:r>
          </a:p>
          <a:p>
            <a:pPr defTabSz="457200"/>
            <a:r>
              <a:rPr lang="en-GB" sz="2000" b="1" dirty="0">
                <a:solidFill>
                  <a:prstClr val="black"/>
                </a:solidFill>
                <a:latin typeface="Arial" panose="020B0604020202020204" pitchFamily="34" charset="0"/>
                <a:ea typeface="Calibri" panose="020F0502020204030204" pitchFamily="34" charset="0"/>
                <a:hlinkClick r:id="rId6"/>
              </a:rPr>
              <a:t>Register now</a:t>
            </a:r>
            <a:endParaRPr lang="en-GB" sz="2000" b="1" dirty="0">
              <a:solidFill>
                <a:prstClr val="black"/>
              </a:solidFill>
              <a:latin typeface="Arial" panose="020B0604020202020204" pitchFamily="34" charset="0"/>
              <a:ea typeface="Calibri" panose="020F0502020204030204" pitchFamily="34" charset="0"/>
            </a:endParaRPr>
          </a:p>
          <a:p>
            <a:pPr defTabSz="457200"/>
            <a:endParaRPr lang="en-GB" sz="2000" b="1" dirty="0">
              <a:solidFill>
                <a:prstClr val="black"/>
              </a:solidFill>
              <a:latin typeface="Arial" panose="020B0604020202020204" pitchFamily="34" charset="0"/>
              <a:ea typeface="Calibri" panose="020F0502020204030204" pitchFamily="34" charset="0"/>
            </a:endParaRPr>
          </a:p>
          <a:p>
            <a:pPr defTabSz="457200"/>
            <a:endParaRPr lang="en-GB" sz="2000" dirty="0">
              <a:solidFill>
                <a:prstClr val="black"/>
              </a:solidFill>
              <a:latin typeface="Arial" panose="020B0604020202020204"/>
            </a:endParaRPr>
          </a:p>
        </p:txBody>
      </p:sp>
      <p:cxnSp>
        <p:nvCxnSpPr>
          <p:cNvPr id="9" name="Straight Connector 8">
            <a:extLst>
              <a:ext uri="{FF2B5EF4-FFF2-40B4-BE49-F238E27FC236}">
                <a16:creationId xmlns:a16="http://schemas.microsoft.com/office/drawing/2014/main" id="{26EC2346-550E-21C7-BA20-94B75C97121E}"/>
              </a:ext>
            </a:extLst>
          </p:cNvPr>
          <p:cNvCxnSpPr/>
          <p:nvPr/>
        </p:nvCxnSpPr>
        <p:spPr>
          <a:xfrm>
            <a:off x="1816746" y="4180114"/>
            <a:ext cx="855691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93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83A8F-5F1C-4D9B-8C94-EAD8A1A668CE}"/>
              </a:ext>
            </a:extLst>
          </p:cNvPr>
          <p:cNvPicPr>
            <a:picLocks noChangeAspect="1"/>
          </p:cNvPicPr>
          <p:nvPr/>
        </p:nvPicPr>
        <p:blipFill>
          <a:blip r:embed="rId3"/>
          <a:stretch>
            <a:fillRect/>
          </a:stretch>
        </p:blipFill>
        <p:spPr>
          <a:xfrm>
            <a:off x="1524000" y="0"/>
            <a:ext cx="1578008" cy="1578008"/>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1737762" y="1709131"/>
            <a:ext cx="8930239" cy="1446550"/>
          </a:xfrm>
          <a:prstGeom prst="rect">
            <a:avLst/>
          </a:prstGeom>
        </p:spPr>
        <p:txBody>
          <a:bodyPr wrap="square">
            <a:spAutoFit/>
          </a:bodyPr>
          <a:lstStyle/>
          <a:p>
            <a:pPr defTabSz="457200"/>
            <a:r>
              <a:rPr lang="en-GB" sz="2200" b="1" spc="15" dirty="0">
                <a:solidFill>
                  <a:srgbClr val="005EB8"/>
                </a:solidFill>
                <a:latin typeface="Arial" panose="020B0604020202020204" pitchFamily="34" charset="0"/>
                <a:ea typeface="Times New Roman" panose="02020603050405020304" pitchFamily="18" charset="0"/>
              </a:rPr>
              <a:t>Are you a manager or aspiring manager from Black and Asian minority groups who has the desire and drive to progress in your career but are facing blockages and resistance preventing you from doing so? </a:t>
            </a:r>
            <a:endParaRPr lang="en-GB" sz="2200" b="1" dirty="0">
              <a:solidFill>
                <a:srgbClr val="005EB8"/>
              </a:solidFill>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3272648" y="284036"/>
            <a:ext cx="5223653" cy="121235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latin typeface="Arial" panose="020B0604020202020204"/>
              </a:rPr>
              <a:t>Moving up registrations open</a:t>
            </a:r>
          </a:p>
        </p:txBody>
      </p:sp>
      <p:sp>
        <p:nvSpPr>
          <p:cNvPr id="5" name="TextBox 4">
            <a:hlinkClick r:id="rId4"/>
            <a:extLst>
              <a:ext uri="{FF2B5EF4-FFF2-40B4-BE49-F238E27FC236}">
                <a16:creationId xmlns:a16="http://schemas.microsoft.com/office/drawing/2014/main" id="{E09F7321-2034-48EC-8754-B882BD773FAA}"/>
              </a:ext>
            </a:extLst>
          </p:cNvPr>
          <p:cNvSpPr txBox="1"/>
          <p:nvPr/>
        </p:nvSpPr>
        <p:spPr>
          <a:xfrm>
            <a:off x="1756205" y="3274742"/>
            <a:ext cx="8625715" cy="2646878"/>
          </a:xfrm>
          <a:prstGeom prst="rect">
            <a:avLst/>
          </a:prstGeom>
          <a:noFill/>
        </p:spPr>
        <p:txBody>
          <a:bodyPr wrap="square" rtlCol="0">
            <a:spAutoFit/>
          </a:bodyPr>
          <a:lstStyle/>
          <a:p>
            <a:pPr defTabSz="457200"/>
            <a:r>
              <a:rPr lang="en-GB" sz="2000" dirty="0">
                <a:solidFill>
                  <a:prstClr val="black"/>
                </a:solidFill>
                <a:latin typeface="Arial" panose="020B0604020202020204" pitchFamily="34" charset="0"/>
                <a:ea typeface="Calibri" panose="020F0502020204030204" pitchFamily="34" charset="0"/>
              </a:rPr>
              <a:t>If so, our Moving Up programme is for you.</a:t>
            </a:r>
          </a:p>
          <a:p>
            <a:pPr defTabSz="457200"/>
            <a:endParaRPr lang="en-GB" sz="800" dirty="0">
              <a:solidFill>
                <a:prstClr val="black"/>
              </a:solidFill>
              <a:latin typeface="Arial" panose="020B0604020202020204" pitchFamily="34" charset="0"/>
              <a:ea typeface="Calibri" panose="020F0502020204030204" pitchFamily="34" charset="0"/>
            </a:endParaRPr>
          </a:p>
          <a:p>
            <a:pPr defTabSz="457200"/>
            <a:r>
              <a:rPr lang="en-GB" sz="2000" dirty="0">
                <a:solidFill>
                  <a:prstClr val="black"/>
                </a:solidFill>
                <a:latin typeface="Arial" panose="020B0604020202020204" pitchFamily="34" charset="0"/>
                <a:ea typeface="Calibri" panose="020F0502020204030204" pitchFamily="34" charset="0"/>
              </a:rPr>
              <a:t>The programme aims to give you an increased understanding of who you are, your strengths and weaknesses and a variety of techniques to help overcome any personal challenges. </a:t>
            </a:r>
          </a:p>
          <a:p>
            <a:pPr defTabSz="457200"/>
            <a:endParaRPr lang="en-GB" sz="800" dirty="0">
              <a:solidFill>
                <a:prstClr val="black"/>
              </a:solidFill>
              <a:latin typeface="Arial" panose="020B0604020202020204" pitchFamily="34" charset="0"/>
              <a:ea typeface="Calibri" panose="020F0502020204030204" pitchFamily="34" charset="0"/>
            </a:endParaRPr>
          </a:p>
          <a:p>
            <a:pPr defTabSz="457200"/>
            <a:r>
              <a:rPr lang="en-GB" sz="2000" dirty="0">
                <a:solidFill>
                  <a:prstClr val="black"/>
                </a:solidFill>
                <a:latin typeface="Arial" panose="020B0604020202020204" pitchFamily="34" charset="0"/>
                <a:ea typeface="Calibri" panose="020F0502020204030204" pitchFamily="34" charset="0"/>
              </a:rPr>
              <a:t>It will focus on increasing confidence and self-belief, to allow growth and progression to where you want to be in your career.</a:t>
            </a:r>
            <a:endParaRPr lang="en-GB" sz="8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defTabSz="457200"/>
            <a:endParaRPr lang="en-GB" sz="800" dirty="0">
              <a:solidFill>
                <a:prstClr val="black"/>
              </a:solidFill>
              <a:latin typeface="Arial" panose="020B0604020202020204"/>
            </a:endParaRPr>
          </a:p>
          <a:p>
            <a:pPr algn="ctr" defTabSz="457200"/>
            <a:r>
              <a:rPr lang="en-GB" sz="2200" b="1" u="sng" dirty="0">
                <a:solidFill>
                  <a:srgbClr val="0070C0"/>
                </a:solidFill>
                <a:latin typeface="Arial" panose="020B0604020202020204"/>
                <a:hlinkClick r:id="rId4"/>
              </a:rPr>
              <a:t>Find out more about the programme</a:t>
            </a:r>
            <a:endParaRPr lang="en-GB" sz="2200" b="1" u="sng" dirty="0">
              <a:solidFill>
                <a:srgbClr val="0070C0"/>
              </a:solidFill>
              <a:latin typeface="Arial" panose="020B0604020202020204"/>
            </a:endParaRPr>
          </a:p>
        </p:txBody>
      </p:sp>
    </p:spTree>
    <p:extLst>
      <p:ext uri="{BB962C8B-B14F-4D97-AF65-F5344CB8AC3E}">
        <p14:creationId xmlns:p14="http://schemas.microsoft.com/office/powerpoint/2010/main" val="375739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4D38-4672-492D-AC25-8BD55CD09814}"/>
              </a:ext>
            </a:extLst>
          </p:cNvPr>
          <p:cNvSpPr>
            <a:spLocks noGrp="1"/>
          </p:cNvSpPr>
          <p:nvPr>
            <p:ph type="title"/>
          </p:nvPr>
        </p:nvSpPr>
        <p:spPr>
          <a:xfrm>
            <a:off x="1716792" y="1372657"/>
            <a:ext cx="8370440" cy="705863"/>
          </a:xfrm>
        </p:spPr>
        <p:txBody>
          <a:bodyPr/>
          <a:lstStyle/>
          <a:p>
            <a:r>
              <a:rPr lang="en-GB" dirty="0"/>
              <a:t>Deputy / Aspiring Managers network</a:t>
            </a:r>
          </a:p>
        </p:txBody>
      </p:sp>
      <p:sp>
        <p:nvSpPr>
          <p:cNvPr id="3" name="Text Placeholder 2">
            <a:extLst>
              <a:ext uri="{FF2B5EF4-FFF2-40B4-BE49-F238E27FC236}">
                <a16:creationId xmlns:a16="http://schemas.microsoft.com/office/drawing/2014/main" id="{DDD70969-0CFB-4023-B704-8D64919B876C}"/>
              </a:ext>
            </a:extLst>
          </p:cNvPr>
          <p:cNvSpPr>
            <a:spLocks noGrp="1"/>
          </p:cNvSpPr>
          <p:nvPr>
            <p:ph type="body" sz="quarter" idx="10"/>
          </p:nvPr>
        </p:nvSpPr>
        <p:spPr>
          <a:xfrm>
            <a:off x="1803821" y="2078519"/>
            <a:ext cx="8584359" cy="4528178"/>
          </a:xfrm>
        </p:spPr>
        <p:txBody>
          <a:bodyPr/>
          <a:lstStyle/>
          <a:p>
            <a:endParaRPr lang="en-GB" dirty="0"/>
          </a:p>
          <a:p>
            <a:r>
              <a:rPr lang="en-GB" dirty="0"/>
              <a:t>Lancashire &amp; Cumbria ICS Aspiring Managers network</a:t>
            </a:r>
          </a:p>
          <a:p>
            <a:r>
              <a:rPr lang="en-GB" dirty="0"/>
              <a:t>22</a:t>
            </a:r>
            <a:r>
              <a:rPr lang="en-GB" baseline="30000" dirty="0"/>
              <a:t>nd</a:t>
            </a:r>
            <a:r>
              <a:rPr lang="en-GB" dirty="0"/>
              <a:t> November 2023 – 2pm-3.30pm</a:t>
            </a:r>
          </a:p>
          <a:p>
            <a:r>
              <a:rPr lang="en-GB" dirty="0"/>
              <a:t>Virtual on MS Teams</a:t>
            </a:r>
          </a:p>
          <a:p>
            <a:r>
              <a:rPr lang="en-GB" dirty="0"/>
              <a:t>To book a place email – </a:t>
            </a:r>
            <a:r>
              <a:rPr lang="en-GB" dirty="0">
                <a:hlinkClick r:id="rId3"/>
              </a:rPr>
              <a:t>matthew.Errington@skillsforcare.org.uk</a:t>
            </a:r>
            <a:endParaRPr lang="en-GB" dirty="0"/>
          </a:p>
          <a:p>
            <a:endParaRPr lang="en-GB" dirty="0"/>
          </a:p>
          <a:p>
            <a:r>
              <a:rPr lang="en-GB" dirty="0"/>
              <a:t>Topics so far;</a:t>
            </a:r>
          </a:p>
          <a:p>
            <a:r>
              <a:rPr lang="en-GB" dirty="0"/>
              <a:t>Health and Wellbeing</a:t>
            </a:r>
          </a:p>
          <a:p>
            <a:r>
              <a:rPr lang="en-GB" dirty="0"/>
              <a:t>Launch of network – overview of Skills for Care</a:t>
            </a:r>
          </a:p>
          <a:p>
            <a:r>
              <a:rPr lang="en-GB" dirty="0"/>
              <a:t>Themed on Managing conflict</a:t>
            </a:r>
          </a:p>
          <a:p>
            <a:endParaRPr lang="en-GB" dirty="0"/>
          </a:p>
          <a:p>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344005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714132" y="1567594"/>
            <a:ext cx="8953868" cy="349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Wednesday 29 November 2023 | 10:30 – 12:30</a:t>
            </a:r>
          </a:p>
          <a:p>
            <a:pPr marL="0" indent="0">
              <a:buNone/>
            </a:pPr>
            <a:endParaRPr lang="en-GB" sz="24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0" name="Title 2">
            <a:extLst>
              <a:ext uri="{FF2B5EF4-FFF2-40B4-BE49-F238E27FC236}">
                <a16:creationId xmlns:a16="http://schemas.microsoft.com/office/drawing/2014/main" id="{0AF284D0-58C0-4967-A071-EE23F84F5E50}"/>
              </a:ext>
            </a:extLst>
          </p:cNvPr>
          <p:cNvSpPr txBox="1">
            <a:spLocks/>
          </p:cNvSpPr>
          <p:nvPr/>
        </p:nvSpPr>
        <p:spPr>
          <a:xfrm>
            <a:off x="1714132" y="331017"/>
            <a:ext cx="7451639"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latin typeface="Arial" panose="020B0604020202020204"/>
              </a:rPr>
              <a:t>Save-the-date…Nominated individual national event</a:t>
            </a:r>
          </a:p>
        </p:txBody>
      </p:sp>
      <p:sp>
        <p:nvSpPr>
          <p:cNvPr id="13" name="TextBox 12">
            <a:hlinkClick r:id="rId3"/>
            <a:extLst>
              <a:ext uri="{FF2B5EF4-FFF2-40B4-BE49-F238E27FC236}">
                <a16:creationId xmlns:a16="http://schemas.microsoft.com/office/drawing/2014/main" id="{D4CDFBA9-EA62-5AC4-C54A-F2163D6406D0}"/>
              </a:ext>
            </a:extLst>
          </p:cNvPr>
          <p:cNvSpPr txBox="1"/>
          <p:nvPr/>
        </p:nvSpPr>
        <p:spPr>
          <a:xfrm>
            <a:off x="1767472" y="2227772"/>
            <a:ext cx="8847188" cy="4362989"/>
          </a:xfrm>
          <a:prstGeom prst="rect">
            <a:avLst/>
          </a:prstGeom>
          <a:noFill/>
        </p:spPr>
        <p:txBody>
          <a:bodyPr wrap="square">
            <a:spAutoFit/>
          </a:bodyPr>
          <a:lstStyle/>
          <a:p>
            <a:pPr defTabSz="457200"/>
            <a:r>
              <a:rPr lang="en-GB"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third nominated individual event will be taking place later this year in November…booking details coming soon.</a:t>
            </a:r>
          </a:p>
          <a:p>
            <a:pPr defTabSz="457200"/>
            <a:endPar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457200"/>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In the meantime, you can view the previous event where the CQC provided an update on its new single assessment framework and its new role and powers to assess local authorities and Integrated Care Systems (ICSs). </a:t>
            </a:r>
          </a:p>
          <a:p>
            <a:pPr defTabSz="457200"/>
            <a:endPar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457200"/>
            <a:endParaRPr lang="en-GB" sz="2000" b="1" dirty="0">
              <a:solidFill>
                <a:srgbClr val="212529"/>
              </a:solidFill>
              <a:latin typeface="Arial" panose="020B0604020202020204"/>
            </a:endParaRPr>
          </a:p>
          <a:p>
            <a:pPr defTabSz="457200"/>
            <a:r>
              <a:rPr lang="en-GB" sz="2000" b="1" dirty="0">
                <a:solidFill>
                  <a:srgbClr val="212529"/>
                </a:solidFill>
                <a:latin typeface="Arial" panose="020B0604020202020204"/>
                <a:hlinkClick r:id="" action="ppaction://noaction"/>
              </a:rPr>
              <a:t>Take a look at the recording of the </a:t>
            </a:r>
          </a:p>
          <a:p>
            <a:pPr defTabSz="457200"/>
            <a:r>
              <a:rPr lang="en-GB" sz="2000" b="1" dirty="0">
                <a:solidFill>
                  <a:srgbClr val="212529"/>
                </a:solidFill>
                <a:latin typeface="Arial" panose="020B0604020202020204"/>
                <a:hlinkClick r:id="" action="ppaction://noaction"/>
              </a:rPr>
              <a:t>event </a:t>
            </a:r>
            <a:endParaRPr lang="en-GB" sz="2000" b="1" dirty="0">
              <a:solidFill>
                <a:srgbClr val="212529"/>
              </a:solidFill>
              <a:latin typeface="Arial" panose="020B0604020202020204"/>
            </a:endParaRPr>
          </a:p>
          <a:p>
            <a:pPr defTabSz="457200"/>
            <a:endParaRPr lang="en-GB" sz="2000" b="1" dirty="0">
              <a:solidFill>
                <a:srgbClr val="212529"/>
              </a:solidFill>
              <a:latin typeface="Arial" panose="020B0604020202020204"/>
            </a:endParaRPr>
          </a:p>
          <a:p>
            <a:pPr defTabSz="457200"/>
            <a:endParaRPr lang="en-GB" sz="2000" b="1" dirty="0">
              <a:solidFill>
                <a:srgbClr val="212529"/>
              </a:solidFill>
              <a:latin typeface="Arial" panose="020B0604020202020204"/>
            </a:endParaRPr>
          </a:p>
          <a:p>
            <a:pPr defTabSz="457200">
              <a:buClr>
                <a:srgbClr val="E87722"/>
              </a:buClr>
              <a:defRPr/>
            </a:pPr>
            <a:endParaRPr lang="en-GB" sz="800" dirty="0">
              <a:solidFill>
                <a:srgbClr val="000000"/>
              </a:solidFill>
              <a:latin typeface="Arial" panose="020B0604020202020204"/>
            </a:endParaRPr>
          </a:p>
          <a:p>
            <a:pPr defTabSz="457200">
              <a:buClr>
                <a:srgbClr val="E87722"/>
              </a:buClr>
              <a:defRPr/>
            </a:pPr>
            <a:endParaRPr lang="en-GB" sz="8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defTabSz="457200">
              <a:lnSpc>
                <a:spcPct val="150000"/>
              </a:lnSpc>
            </a:pPr>
            <a:endPar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FD14E5CA-DCFB-FD1F-B5D0-3DA302EEE27F}"/>
              </a:ext>
            </a:extLst>
          </p:cNvPr>
          <p:cNvPicPr>
            <a:picLocks noChangeAspect="1"/>
          </p:cNvPicPr>
          <p:nvPr/>
        </p:nvPicPr>
        <p:blipFill>
          <a:blip r:embed="rId4"/>
          <a:stretch>
            <a:fillRect/>
          </a:stretch>
        </p:blipFill>
        <p:spPr>
          <a:xfrm>
            <a:off x="6545766" y="4422478"/>
            <a:ext cx="3878763" cy="1735856"/>
          </a:xfrm>
          <a:prstGeom prst="rect">
            <a:avLst/>
          </a:prstGeom>
        </p:spPr>
      </p:pic>
    </p:spTree>
    <p:extLst>
      <p:ext uri="{BB962C8B-B14F-4D97-AF65-F5344CB8AC3E}">
        <p14:creationId xmlns:p14="http://schemas.microsoft.com/office/powerpoint/2010/main" val="402510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83A8F-5F1C-4D9B-8C94-EAD8A1A668CE}"/>
              </a:ext>
            </a:extLst>
          </p:cNvPr>
          <p:cNvPicPr>
            <a:picLocks noChangeAspect="1"/>
          </p:cNvPicPr>
          <p:nvPr/>
        </p:nvPicPr>
        <p:blipFill>
          <a:blip r:embed="rId3"/>
          <a:stretch>
            <a:fillRect/>
          </a:stretch>
        </p:blipFill>
        <p:spPr>
          <a:xfrm>
            <a:off x="7503994" y="2817127"/>
            <a:ext cx="1487606" cy="1487606"/>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1737762" y="1709131"/>
            <a:ext cx="8930239" cy="1107996"/>
          </a:xfrm>
          <a:prstGeom prst="rect">
            <a:avLst/>
          </a:prstGeom>
        </p:spPr>
        <p:txBody>
          <a:bodyPr wrap="square">
            <a:spAutoFit/>
          </a:bodyPr>
          <a:lstStyle/>
          <a:p>
            <a:pPr defTabSz="457200"/>
            <a:r>
              <a:rPr lang="en-GB" sz="2200" b="1" spc="15" dirty="0">
                <a:solidFill>
                  <a:srgbClr val="005EB8"/>
                </a:solidFill>
                <a:latin typeface="Arial" panose="020B0604020202020204" pitchFamily="34" charset="0"/>
                <a:ea typeface="Times New Roman" panose="02020603050405020304" pitchFamily="18" charset="0"/>
              </a:rPr>
              <a:t>We’ve launched a range of eLearning modules to help you understand the CQC inspection process, what is expected of your service and how you can best evidence these expectations</a:t>
            </a:r>
            <a:endParaRPr lang="en-GB" sz="2200" b="1" dirty="0">
              <a:solidFill>
                <a:srgbClr val="005EB8"/>
              </a:solidFill>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737761" y="462653"/>
            <a:ext cx="7050314" cy="121235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latin typeface="Arial" panose="020B0604020202020204"/>
              </a:rPr>
              <a:t>Good and Outstanding care learning modules</a:t>
            </a:r>
          </a:p>
        </p:txBody>
      </p:sp>
      <p:sp>
        <p:nvSpPr>
          <p:cNvPr id="5" name="TextBox 4">
            <a:hlinkClick r:id="rId4"/>
            <a:extLst>
              <a:ext uri="{FF2B5EF4-FFF2-40B4-BE49-F238E27FC236}">
                <a16:creationId xmlns:a16="http://schemas.microsoft.com/office/drawing/2014/main" id="{E09F7321-2034-48EC-8754-B882BD773FAA}"/>
              </a:ext>
            </a:extLst>
          </p:cNvPr>
          <p:cNvSpPr txBox="1"/>
          <p:nvPr/>
        </p:nvSpPr>
        <p:spPr>
          <a:xfrm>
            <a:off x="1737486" y="2854699"/>
            <a:ext cx="8625715" cy="3447098"/>
          </a:xfrm>
          <a:prstGeom prst="rect">
            <a:avLst/>
          </a:prstGeom>
          <a:noFill/>
        </p:spPr>
        <p:txBody>
          <a:bodyPr wrap="square" rtlCol="0">
            <a:spAutoFit/>
          </a:bodyPr>
          <a:lstStyle/>
          <a:p>
            <a:pPr defTabSz="457200"/>
            <a:r>
              <a:rPr lang="en-GB" sz="2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one-hour modules include:</a:t>
            </a:r>
          </a:p>
          <a:p>
            <a:pPr marL="285750" indent="-285750" defTabSz="457200">
              <a:buClr>
                <a:srgbClr val="E87722"/>
              </a:buClr>
              <a:buFont typeface="Wingdings" panose="05000000000000000000" pitchFamily="2" charset="2"/>
              <a:buChar char="§"/>
              <a:defRPr/>
            </a:pPr>
            <a:r>
              <a:rPr lang="en-GB" sz="2000" dirty="0">
                <a:solidFill>
                  <a:prstClr val="black"/>
                </a:solidFill>
                <a:latin typeface="Arial" panose="020B0604020202020204" pitchFamily="34" charset="0"/>
                <a:ea typeface="Calibri" panose="020F0502020204030204" pitchFamily="34" charset="0"/>
              </a:rPr>
              <a:t>Being prepared for CQC inspection</a:t>
            </a:r>
          </a:p>
          <a:p>
            <a:pPr marL="285750" indent="-285750" defTabSz="457200">
              <a:buClr>
                <a:srgbClr val="E87722"/>
              </a:buClr>
              <a:buFont typeface="Wingdings" panose="05000000000000000000" pitchFamily="2" charset="2"/>
              <a:buChar char="§"/>
              <a:defRPr/>
            </a:pPr>
            <a:r>
              <a:rPr lang="en-GB" sz="2000" dirty="0">
                <a:solidFill>
                  <a:prstClr val="black"/>
                </a:solidFill>
                <a:latin typeface="Arial" panose="020B0604020202020204" pitchFamily="34" charset="0"/>
                <a:ea typeface="Calibri" panose="020F0502020204030204" pitchFamily="34" charset="0"/>
              </a:rPr>
              <a:t>Improving your CQC rating</a:t>
            </a:r>
          </a:p>
          <a:p>
            <a:pPr marL="285750" indent="-285750" defTabSz="457200">
              <a:buClr>
                <a:srgbClr val="E87722"/>
              </a:buClr>
              <a:buFont typeface="Wingdings" panose="05000000000000000000" pitchFamily="2" charset="2"/>
              <a:buChar char="§"/>
              <a:defRPr/>
            </a:pPr>
            <a:r>
              <a:rPr lang="en-GB" sz="2000" dirty="0">
                <a:solidFill>
                  <a:prstClr val="black"/>
                </a:solidFill>
                <a:latin typeface="Arial" panose="020B0604020202020204" pitchFamily="34" charset="0"/>
                <a:ea typeface="Calibri" panose="020F0502020204030204" pitchFamily="34" charset="0"/>
              </a:rPr>
              <a:t>Delivering Outstanding care.</a:t>
            </a:r>
          </a:p>
          <a:p>
            <a:pPr marL="285750" indent="-285750" defTabSz="457200">
              <a:buClr>
                <a:srgbClr val="E87722"/>
              </a:buClr>
              <a:buFont typeface="Wingdings" panose="05000000000000000000" pitchFamily="2" charset="2"/>
              <a:buChar char="§"/>
              <a:defRPr/>
            </a:pPr>
            <a:endParaRPr lang="en-GB" sz="2000" dirty="0">
              <a:solidFill>
                <a:prstClr val="black"/>
              </a:solidFill>
              <a:latin typeface="Arial" panose="020B0604020202020204" pitchFamily="34" charset="0"/>
              <a:ea typeface="Calibri" panose="020F0502020204030204" pitchFamily="34" charset="0"/>
            </a:endParaRPr>
          </a:p>
          <a:p>
            <a:pPr defTabSz="457200">
              <a:buClr>
                <a:srgbClr val="E87722"/>
              </a:buClr>
              <a:defRPr/>
            </a:pPr>
            <a:r>
              <a:rPr lang="en-GB" sz="2000" spc="15" dirty="0">
                <a:solidFill>
                  <a:srgbClr val="212529"/>
                </a:solidFill>
                <a:latin typeface="Arial" panose="020B0604020202020204" pitchFamily="34" charset="0"/>
                <a:ea typeface="Times New Roman" panose="02020603050405020304" pitchFamily="18" charset="0"/>
                <a:cs typeface="Arial" panose="020B0604020202020204" pitchFamily="34" charset="0"/>
              </a:rPr>
              <a:t>Anyone involved in CQC inspection can use the modules and will be awarded a certificate to evidence their completion. </a:t>
            </a:r>
          </a:p>
          <a:p>
            <a:pPr defTabSz="457200">
              <a:buClr>
                <a:srgbClr val="E87722"/>
              </a:buClr>
              <a:defRPr/>
            </a:pPr>
            <a:endParaRPr lang="en-GB" sz="800" spc="15" dirty="0">
              <a:solidFill>
                <a:srgbClr val="212529"/>
              </a:solidFill>
              <a:latin typeface="Arial" panose="020B0604020202020204" pitchFamily="34" charset="0"/>
              <a:ea typeface="Calibri" panose="020F0502020204030204" pitchFamily="34" charset="0"/>
              <a:cs typeface="Arial" panose="020B0604020202020204" pitchFamily="34" charset="0"/>
            </a:endParaRPr>
          </a:p>
          <a:p>
            <a:pPr defTabSz="457200">
              <a:buClr>
                <a:srgbClr val="E87722"/>
              </a:buClr>
              <a:defRPr/>
            </a:pPr>
            <a:r>
              <a:rPr lang="en-GB" sz="2000" b="1" spc="15" dirty="0">
                <a:solidFill>
                  <a:srgbClr val="000000"/>
                </a:solidFill>
                <a:latin typeface="Arial" panose="020B0604020202020204" pitchFamily="34" charset="0"/>
                <a:ea typeface="Calibri" panose="020F0502020204030204" pitchFamily="34" charset="0"/>
                <a:cs typeface="Arial" panose="020B0604020202020204" pitchFamily="34" charset="0"/>
              </a:rPr>
              <a:t>Modules cost £15 – e</a:t>
            </a:r>
            <a:r>
              <a:rPr lang="en-GB" sz="2000" b="1" dirty="0">
                <a:solidFill>
                  <a:srgbClr val="000000"/>
                </a:solidFill>
                <a:latin typeface="Helvetica Neue"/>
              </a:rPr>
              <a:t>mployers can claim £50 per participant from the Workforce Development Fund.</a:t>
            </a:r>
          </a:p>
          <a:p>
            <a:pPr defTabSz="457200"/>
            <a:endParaRPr lang="en-GB" sz="800" dirty="0">
              <a:solidFill>
                <a:srgbClr val="000000"/>
              </a:solidFill>
              <a:latin typeface="Arial" panose="020B0604020202020204"/>
            </a:endParaRPr>
          </a:p>
          <a:p>
            <a:pPr algn="ctr" defTabSz="457200"/>
            <a:r>
              <a:rPr lang="en-GB" sz="2200" b="1" u="sng" dirty="0">
                <a:solidFill>
                  <a:srgbClr val="0070C0"/>
                </a:solidFill>
                <a:latin typeface="Arial" panose="020B0604020202020204"/>
                <a:hlinkClick r:id="rId4"/>
              </a:rPr>
              <a:t>Find out more</a:t>
            </a:r>
            <a:endParaRPr lang="en-GB" sz="2200" b="1" u="sng" dirty="0">
              <a:solidFill>
                <a:srgbClr val="0070C0"/>
              </a:solidFill>
              <a:latin typeface="Arial" panose="020B0604020202020204"/>
            </a:endParaRPr>
          </a:p>
        </p:txBody>
      </p:sp>
    </p:spTree>
    <p:extLst>
      <p:ext uri="{BB962C8B-B14F-4D97-AF65-F5344CB8AC3E}">
        <p14:creationId xmlns:p14="http://schemas.microsoft.com/office/powerpoint/2010/main" val="194913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A7C052F-9355-41F9-A414-9ECDB82D3EE0}"/>
              </a:ext>
            </a:extLst>
          </p:cNvPr>
          <p:cNvSpPr/>
          <p:nvPr/>
        </p:nvSpPr>
        <p:spPr>
          <a:xfrm>
            <a:off x="1767106" y="1814529"/>
            <a:ext cx="8657789" cy="4585871"/>
          </a:xfrm>
          <a:prstGeom prst="rect">
            <a:avLst/>
          </a:prstGeom>
        </p:spPr>
        <p:txBody>
          <a:bodyPr wrap="square">
            <a:spAutoFit/>
          </a:bodyPr>
          <a:lstStyle/>
          <a:p>
            <a:pPr defTabSz="457200">
              <a:buClr>
                <a:srgbClr val="E87722"/>
              </a:buClr>
              <a:defRPr/>
            </a:pPr>
            <a:r>
              <a:rPr lang="en-GB" sz="2000" b="1" dirty="0">
                <a:solidFill>
                  <a:srgbClr val="005EB8"/>
                </a:solidFill>
                <a:latin typeface="Arial" panose="020B0604020202020204" pitchFamily="34" charset="0"/>
                <a:ea typeface="Times New Roman" panose="02020603050405020304" pitchFamily="18" charset="0"/>
              </a:rPr>
              <a:t>Later in 2023, the Care Quality Commission (CQC) will be updating their inspection process to utilise the ‘single assessment framework’. </a:t>
            </a:r>
          </a:p>
          <a:p>
            <a:pPr defTabSz="457200">
              <a:buClr>
                <a:srgbClr val="E87722"/>
              </a:buClr>
              <a:defRPr/>
            </a:pPr>
            <a:endParaRPr lang="en-GB" sz="800" dirty="0">
              <a:solidFill>
                <a:srgbClr val="000000"/>
              </a:solidFill>
              <a:latin typeface="Arial" panose="020B0604020202020204" pitchFamily="34" charset="0"/>
              <a:ea typeface="Calibri" panose="020F0502020204030204" pitchFamily="34" charset="0"/>
            </a:endParaRPr>
          </a:p>
          <a:p>
            <a:pPr defTabSz="457200">
              <a:buClr>
                <a:srgbClr val="E87722"/>
              </a:buClr>
              <a:defRPr/>
            </a:pPr>
            <a:r>
              <a:rPr lang="en-GB" sz="2000" b="1" dirty="0">
                <a:solidFill>
                  <a:srgbClr val="000000"/>
                </a:solidFill>
                <a:latin typeface="Arial" panose="020B0604020202020204" pitchFamily="34" charset="0"/>
                <a:ea typeface="Calibri" panose="020F0502020204030204" pitchFamily="34" charset="0"/>
              </a:rPr>
              <a:t>We’ve created an updated version of our inspection toolkit to support you in understanding these changes and preparing for your next inspection. </a:t>
            </a:r>
          </a:p>
          <a:p>
            <a:pPr defTabSz="457200">
              <a:buClr>
                <a:srgbClr val="E87722"/>
              </a:buClr>
              <a:defRPr/>
            </a:pPr>
            <a:endParaRPr lang="en-GB" sz="800" dirty="0">
              <a:solidFill>
                <a:srgbClr val="000000"/>
              </a:solidFill>
              <a:latin typeface="Arial" panose="020B0604020202020204" pitchFamily="34" charset="0"/>
              <a:ea typeface="Calibri" panose="020F0502020204030204" pitchFamily="34" charset="0"/>
            </a:endParaRPr>
          </a:p>
          <a:p>
            <a:pPr defTabSz="457200">
              <a:buClr>
                <a:srgbClr val="E87722"/>
              </a:buClr>
              <a:defRPr/>
            </a:pPr>
            <a:r>
              <a:rPr lang="en-GB" sz="2000" dirty="0">
                <a:solidFill>
                  <a:srgbClr val="000000"/>
                </a:solidFill>
                <a:latin typeface="Arial" panose="020B0604020202020204" pitchFamily="34" charset="0"/>
                <a:ea typeface="Calibri" panose="020F0502020204030204" pitchFamily="34" charset="0"/>
              </a:rPr>
              <a:t>The toolkit based around the current framework will continue to be available alongside this until the changes are brought in by the CQC.</a:t>
            </a:r>
          </a:p>
          <a:p>
            <a:pPr defTabSz="457200">
              <a:buClr>
                <a:srgbClr val="E87722"/>
              </a:buClr>
              <a:defRPr/>
            </a:pPr>
            <a:endParaRPr lang="en-GB" sz="800" dirty="0">
              <a:solidFill>
                <a:srgbClr val="000000"/>
              </a:solidFill>
              <a:latin typeface="Arial" panose="020B0604020202020204" pitchFamily="34" charset="0"/>
              <a:ea typeface="Calibri" panose="020F0502020204030204" pitchFamily="34" charset="0"/>
            </a:endParaRPr>
          </a:p>
          <a:p>
            <a:pPr defTabSz="457200">
              <a:buClr>
                <a:srgbClr val="E87722"/>
              </a:buClr>
              <a:defRPr/>
            </a:pPr>
            <a:r>
              <a:rPr lang="en-GB" sz="2000" dirty="0">
                <a:solidFill>
                  <a:srgbClr val="000000"/>
                </a:solidFill>
                <a:latin typeface="Arial" panose="020B0604020202020204" pitchFamily="34" charset="0"/>
                <a:ea typeface="Calibri" panose="020F0502020204030204" pitchFamily="34" charset="0"/>
              </a:rPr>
              <a:t>Understanding what Good and Outstanding care looks like can help you achieve success in your inspections and ensure you are continuously providing high quality care.</a:t>
            </a:r>
          </a:p>
          <a:p>
            <a:pPr defTabSz="457200">
              <a:buClr>
                <a:srgbClr val="E87722"/>
              </a:buClr>
              <a:defRPr/>
            </a:pPr>
            <a:endParaRPr lang="en-GB" sz="8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defTabSz="457200">
              <a:buClr>
                <a:srgbClr val="E87722"/>
              </a:buClr>
              <a:defRPr/>
            </a:pPr>
            <a:r>
              <a:rPr lang="en-GB" sz="2000"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hlinkClick r:id="rId4"/>
              </a:rPr>
              <a:t>www.skillsforcare.org.uk/Support-for-leaders-and-managers/Good-and-outstanding-care/Inspection-toolkit.aspx</a:t>
            </a:r>
            <a:endParaRPr lang="en-GB" sz="2000"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endParaRPr>
          </a:p>
          <a:p>
            <a:pPr algn="ctr" defTabSz="457200">
              <a:buClr>
                <a:srgbClr val="E87722"/>
              </a:buClr>
              <a:defRPr/>
            </a:pPr>
            <a:endParaRPr lang="en-GB" sz="2000" dirty="0">
              <a:solidFill>
                <a:srgbClr val="000000"/>
              </a:solidFill>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3441695" y="359444"/>
            <a:ext cx="5308609" cy="1088464"/>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latin typeface="Arial" panose="020B0604020202020204"/>
              </a:rPr>
              <a:t>Updated Good and Outstanding toolkit</a:t>
            </a:r>
          </a:p>
        </p:txBody>
      </p:sp>
      <p:pic>
        <p:nvPicPr>
          <p:cNvPr id="5" name="Picture 4">
            <a:extLst>
              <a:ext uri="{FF2B5EF4-FFF2-40B4-BE49-F238E27FC236}">
                <a16:creationId xmlns:a16="http://schemas.microsoft.com/office/drawing/2014/main" id="{60E8FAD9-F520-D193-3913-561AF81E8E84}"/>
              </a:ext>
            </a:extLst>
          </p:cNvPr>
          <p:cNvPicPr>
            <a:picLocks noChangeAspect="1"/>
          </p:cNvPicPr>
          <p:nvPr/>
        </p:nvPicPr>
        <p:blipFill>
          <a:blip r:embed="rId5"/>
          <a:stretch>
            <a:fillRect/>
          </a:stretch>
        </p:blipFill>
        <p:spPr>
          <a:xfrm>
            <a:off x="1727194" y="0"/>
            <a:ext cx="1714500" cy="1714500"/>
          </a:xfrm>
          <a:prstGeom prst="rect">
            <a:avLst/>
          </a:prstGeom>
        </p:spPr>
      </p:pic>
    </p:spTree>
    <p:extLst>
      <p:ext uri="{BB962C8B-B14F-4D97-AF65-F5344CB8AC3E}">
        <p14:creationId xmlns:p14="http://schemas.microsoft.com/office/powerpoint/2010/main" val="392174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3297244" y="440874"/>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latin typeface="Arial" panose="020B0604020202020204"/>
              </a:rPr>
              <a:t>Oliver McGowan draft code of practice</a:t>
            </a: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524000"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1883070" y="1773245"/>
            <a:ext cx="8555319" cy="4663521"/>
          </a:xfrm>
          <a:prstGeom prst="rect">
            <a:avLst/>
          </a:prstGeom>
          <a:noFill/>
        </p:spPr>
        <p:txBody>
          <a:bodyPr wrap="square" rtlCol="0">
            <a:spAutoFit/>
          </a:bodyPr>
          <a:lstStyle/>
          <a:p>
            <a:pPr defTabSz="457200">
              <a:lnSpc>
                <a:spcPct val="115000"/>
              </a:lnSpc>
            </a:pPr>
            <a:r>
              <a:rPr lang="en-GB" sz="2000" spc="15" dirty="0">
                <a:solidFill>
                  <a:srgbClr val="212529"/>
                </a:solidFill>
                <a:latin typeface="Arial" panose="020B0604020202020204"/>
                <a:ea typeface="Calibri" panose="020F0502020204030204" pitchFamily="34" charset="0"/>
              </a:rPr>
              <a:t>The draft Oliver McGowan Mandatory Training on Learning Disability and Autism code of practice outlines how health and care providers who are registered with the Care Quality Commission (CQC) can meet the legislative requirement introduced by the Health and Care Act 2022 to ensure staff receive training on learning disability and autism, appropriate to their role. </a:t>
            </a:r>
          </a:p>
          <a:p>
            <a:pPr defTabSz="457200">
              <a:lnSpc>
                <a:spcPct val="115000"/>
              </a:lnSpc>
            </a:pPr>
            <a:endParaRPr lang="en-GB" sz="2000" dirty="0">
              <a:solidFill>
                <a:prstClr val="black"/>
              </a:solidFill>
              <a:latin typeface="Arial" panose="020B0604020202020204"/>
              <a:ea typeface="Calibri" panose="020F0502020204030204" pitchFamily="34" charset="0"/>
            </a:endParaRPr>
          </a:p>
          <a:p>
            <a:pPr defTabSz="457200">
              <a:lnSpc>
                <a:spcPct val="115000"/>
              </a:lnSpc>
            </a:pPr>
            <a:r>
              <a:rPr lang="en-GB" sz="2000" spc="15" dirty="0">
                <a:solidFill>
                  <a:srgbClr val="212529"/>
                </a:solidFill>
                <a:latin typeface="Arial" panose="020B0604020202020204"/>
                <a:ea typeface="Calibri" panose="020F0502020204030204" pitchFamily="34" charset="0"/>
              </a:rPr>
              <a:t>The public consultation on the draft code of practice will run for 12 weeks and closes on Tuesday 19 September 2023. Following this, the government will consider all consultation responses to inform any final changes to the draft code of practice.</a:t>
            </a:r>
          </a:p>
          <a:p>
            <a:pPr defTabSz="457200">
              <a:lnSpc>
                <a:spcPct val="115000"/>
              </a:lnSpc>
            </a:pPr>
            <a:endParaRPr lang="en-GB" sz="2000" spc="15" dirty="0">
              <a:solidFill>
                <a:srgbClr val="212529"/>
              </a:solidFill>
              <a:latin typeface="Arial" panose="020B0604020202020204"/>
              <a:ea typeface="Calibri" panose="020F0502020204030204" pitchFamily="34" charset="0"/>
            </a:endParaRPr>
          </a:p>
          <a:p>
            <a:pPr defTabSz="457200">
              <a:lnSpc>
                <a:spcPct val="115000"/>
              </a:lnSpc>
            </a:pPr>
            <a:r>
              <a:rPr lang="en-GB" sz="2000" b="1" spc="15" dirty="0">
                <a:solidFill>
                  <a:srgbClr val="212529"/>
                </a:solidFill>
                <a:latin typeface="Arial" panose="020B0604020202020204"/>
                <a:ea typeface="Calibri" panose="020F0502020204030204" pitchFamily="34" charset="0"/>
                <a:hlinkClick r:id="rId4"/>
              </a:rPr>
              <a:t>Find out more and respond to the public consultation</a:t>
            </a:r>
            <a:endParaRPr lang="en-GB" sz="2000" b="1" dirty="0">
              <a:solidFill>
                <a:prstClr val="black"/>
              </a:solidFill>
              <a:latin typeface="Arial" panose="020B0604020202020204"/>
              <a:ea typeface="Calibri" panose="020F0502020204030204" pitchFamily="34" charset="0"/>
            </a:endParaRPr>
          </a:p>
        </p:txBody>
      </p:sp>
    </p:spTree>
    <p:extLst>
      <p:ext uri="{BB962C8B-B14F-4D97-AF65-F5344CB8AC3E}">
        <p14:creationId xmlns:p14="http://schemas.microsoft.com/office/powerpoint/2010/main" val="197718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3D39552-6AF8-4011-B053-BED856F2EA0A}"/>
              </a:ext>
            </a:extLst>
          </p:cNvPr>
          <p:cNvSpPr>
            <a:spLocks noGrp="1"/>
          </p:cNvSpPr>
          <p:nvPr>
            <p:ph type="title"/>
          </p:nvPr>
        </p:nvSpPr>
        <p:spPr>
          <a:xfrm>
            <a:off x="2280140" y="987775"/>
            <a:ext cx="7631723" cy="833882"/>
          </a:xfrm>
        </p:spPr>
        <p:txBody>
          <a:bodyPr vert="horz" lIns="68580" tIns="34290" rIns="68580" bIns="34290" rtlCol="0" anchor="ctr">
            <a:normAutofit/>
          </a:bodyPr>
          <a:lstStyle/>
          <a:p>
            <a:pPr algn="ctr"/>
            <a:r>
              <a:rPr lang="en-US" sz="2775"/>
              <a:t>North West Regional ASC-WDS completion</a:t>
            </a:r>
            <a:br>
              <a:rPr lang="en-US" sz="2775"/>
            </a:br>
            <a:r>
              <a:rPr lang="en-US" sz="2775"/>
              <a:t>Lancashire and South Cumbria ICS</a:t>
            </a:r>
          </a:p>
        </p:txBody>
      </p:sp>
      <p:graphicFrame>
        <p:nvGraphicFramePr>
          <p:cNvPr id="4" name="Table 3">
            <a:extLst>
              <a:ext uri="{FF2B5EF4-FFF2-40B4-BE49-F238E27FC236}">
                <a16:creationId xmlns:a16="http://schemas.microsoft.com/office/drawing/2014/main" id="{594F4428-E65E-D3ED-1C93-E42B48780056}"/>
              </a:ext>
            </a:extLst>
          </p:cNvPr>
          <p:cNvGraphicFramePr>
            <a:graphicFrameLocks noGrp="1"/>
          </p:cNvGraphicFramePr>
          <p:nvPr>
            <p:extLst>
              <p:ext uri="{D42A27DB-BD31-4B8C-83A1-F6EECF244321}">
                <p14:modId xmlns:p14="http://schemas.microsoft.com/office/powerpoint/2010/main" val="3825134260"/>
              </p:ext>
            </p:extLst>
          </p:nvPr>
        </p:nvGraphicFramePr>
        <p:xfrm>
          <a:off x="1887382" y="2939857"/>
          <a:ext cx="8414951" cy="1942695"/>
        </p:xfrm>
        <a:graphic>
          <a:graphicData uri="http://schemas.openxmlformats.org/drawingml/2006/table">
            <a:tbl>
              <a:tblPr firstRow="1" bandRow="1">
                <a:tableStyleId>{5C22544A-7EE6-4342-B048-85BDC9FD1C3A}</a:tableStyleId>
              </a:tblPr>
              <a:tblGrid>
                <a:gridCol w="1529671">
                  <a:extLst>
                    <a:ext uri="{9D8B030D-6E8A-4147-A177-3AD203B41FA5}">
                      <a16:colId xmlns:a16="http://schemas.microsoft.com/office/drawing/2014/main" val="39355303"/>
                    </a:ext>
                  </a:extLst>
                </a:gridCol>
                <a:gridCol w="1485648">
                  <a:extLst>
                    <a:ext uri="{9D8B030D-6E8A-4147-A177-3AD203B41FA5}">
                      <a16:colId xmlns:a16="http://schemas.microsoft.com/office/drawing/2014/main" val="782709284"/>
                    </a:ext>
                  </a:extLst>
                </a:gridCol>
                <a:gridCol w="1371186">
                  <a:extLst>
                    <a:ext uri="{9D8B030D-6E8A-4147-A177-3AD203B41FA5}">
                      <a16:colId xmlns:a16="http://schemas.microsoft.com/office/drawing/2014/main" val="3362992694"/>
                    </a:ext>
                  </a:extLst>
                </a:gridCol>
                <a:gridCol w="1344773">
                  <a:extLst>
                    <a:ext uri="{9D8B030D-6E8A-4147-A177-3AD203B41FA5}">
                      <a16:colId xmlns:a16="http://schemas.microsoft.com/office/drawing/2014/main" val="2535567290"/>
                    </a:ext>
                  </a:extLst>
                </a:gridCol>
                <a:gridCol w="1064939">
                  <a:extLst>
                    <a:ext uri="{9D8B030D-6E8A-4147-A177-3AD203B41FA5}">
                      <a16:colId xmlns:a16="http://schemas.microsoft.com/office/drawing/2014/main" val="462993227"/>
                    </a:ext>
                  </a:extLst>
                </a:gridCol>
                <a:gridCol w="1618734">
                  <a:extLst>
                    <a:ext uri="{9D8B030D-6E8A-4147-A177-3AD203B41FA5}">
                      <a16:colId xmlns:a16="http://schemas.microsoft.com/office/drawing/2014/main" val="59777318"/>
                    </a:ext>
                  </a:extLst>
                </a:gridCol>
              </a:tblGrid>
              <a:tr h="1597938">
                <a:tc>
                  <a:txBody>
                    <a:bodyPr/>
                    <a:lstStyle/>
                    <a:p>
                      <a:pPr algn="ctr" fontAlgn="ctr"/>
                      <a:r>
                        <a:rPr lang="en-GB" sz="1900" u="none" strike="noStrike" dirty="0">
                          <a:effectLst/>
                        </a:rPr>
                        <a:t>ASC-WDS Completion</a:t>
                      </a:r>
                      <a:endParaRPr lang="en-GB" sz="1900" b="1" i="0" u="none" strike="noStrike" dirty="0">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Lancashire</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Blackburn</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Blackpool</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Cumbria</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US" sz="1900" u="none" strike="noStrike">
                          <a:effectLst/>
                        </a:rPr>
                        <a:t>Lancashire and South Cumbria ICS</a:t>
                      </a:r>
                      <a:endParaRPr lang="en-US" sz="1900" b="1" i="0" u="none" strike="noStrike">
                        <a:solidFill>
                          <a:srgbClr val="FFFFFF"/>
                        </a:solidFill>
                        <a:effectLst/>
                        <a:latin typeface="Arial" panose="020B0604020202020204" pitchFamily="34" charset="0"/>
                      </a:endParaRPr>
                    </a:p>
                  </a:txBody>
                  <a:tcPr marL="11003" marR="11003" marT="11003" marB="0" anchor="ctr"/>
                </a:tc>
                <a:extLst>
                  <a:ext uri="{0D108BD9-81ED-4DB2-BD59-A6C34878D82A}">
                    <a16:rowId xmlns:a16="http://schemas.microsoft.com/office/drawing/2014/main" val="3450508899"/>
                  </a:ext>
                </a:extLst>
              </a:tr>
              <a:tr h="344757">
                <a:tc>
                  <a:txBody>
                    <a:bodyPr/>
                    <a:lstStyle/>
                    <a:p>
                      <a:pPr algn="r" fontAlgn="b"/>
                      <a:r>
                        <a:rPr lang="en-GB" sz="1900" u="none" strike="noStrike" dirty="0">
                          <a:effectLst/>
                        </a:rPr>
                        <a:t>Aug-23</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50.4%</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59.4%</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69.7%</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58.8%</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59.57%</a:t>
                      </a:r>
                      <a:endParaRPr lang="en-GB" sz="1900" b="0" i="0" u="none" strike="noStrike" dirty="0">
                        <a:solidFill>
                          <a:srgbClr val="000000"/>
                        </a:solidFill>
                        <a:effectLst/>
                        <a:latin typeface="Calibri" panose="020F0502020204030204" pitchFamily="34" charset="0"/>
                      </a:endParaRPr>
                    </a:p>
                  </a:txBody>
                  <a:tcPr marL="11003" marR="11003" marT="11003" marB="0" anchor="b"/>
                </a:tc>
                <a:extLst>
                  <a:ext uri="{0D108BD9-81ED-4DB2-BD59-A6C34878D82A}">
                    <a16:rowId xmlns:a16="http://schemas.microsoft.com/office/drawing/2014/main" val="3538173272"/>
                  </a:ext>
                </a:extLst>
              </a:tr>
            </a:tbl>
          </a:graphicData>
        </a:graphic>
      </p:graphicFrame>
      <p:sp>
        <p:nvSpPr>
          <p:cNvPr id="5" name="TextBox 4">
            <a:extLst>
              <a:ext uri="{FF2B5EF4-FFF2-40B4-BE49-F238E27FC236}">
                <a16:creationId xmlns:a16="http://schemas.microsoft.com/office/drawing/2014/main" id="{69CD9629-BF00-6592-FE52-3B5BF167B1B3}"/>
              </a:ext>
            </a:extLst>
          </p:cNvPr>
          <p:cNvSpPr txBox="1"/>
          <p:nvPr/>
        </p:nvSpPr>
        <p:spPr>
          <a:xfrm>
            <a:off x="3046857" y="5631418"/>
            <a:ext cx="6096000" cy="369332"/>
          </a:xfrm>
          <a:prstGeom prst="rect">
            <a:avLst/>
          </a:prstGeom>
          <a:noFill/>
        </p:spPr>
        <p:txBody>
          <a:bodyPr wrap="square">
            <a:spAutoFit/>
          </a:bodyPr>
          <a:lstStyle/>
          <a:p>
            <a:r>
              <a:rPr lang="en-GB" dirty="0"/>
              <a:t>https://asc-wds.skillsforcare.org.uk/registration/create-account</a:t>
            </a:r>
          </a:p>
        </p:txBody>
      </p:sp>
    </p:spTree>
    <p:extLst>
      <p:ext uri="{BB962C8B-B14F-4D97-AF65-F5344CB8AC3E}">
        <p14:creationId xmlns:p14="http://schemas.microsoft.com/office/powerpoint/2010/main" val="329365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3202482" y="440873"/>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latin typeface="Arial" panose="020B0604020202020204"/>
              </a:rPr>
              <a:t>Oliver McGowan mandatory training records</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1816747" y="1799169"/>
            <a:ext cx="8558506" cy="806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5EB8"/>
                </a:solidFill>
                <a:latin typeface="Arial" panose="020B0604020202020204" pitchFamily="34" charset="0"/>
                <a:ea typeface="Calibri" panose="020F0502020204030204" pitchFamily="34" charset="0"/>
              </a:rPr>
              <a:t>Use ASC-WDS to keep track of your Oliver McGowan Mandatory Training records.</a:t>
            </a:r>
            <a:endParaRPr lang="en-GB" sz="2400" b="1" dirty="0">
              <a:solidFill>
                <a:srgbClr val="005EB8"/>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524000"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1816748" y="2586718"/>
            <a:ext cx="8555319" cy="3407087"/>
          </a:xfrm>
          <a:prstGeom prst="rect">
            <a:avLst/>
          </a:prstGeom>
          <a:noFill/>
        </p:spPr>
        <p:txBody>
          <a:bodyPr wrap="square" rtlCol="0">
            <a:spAutoFit/>
          </a:bodyPr>
          <a:lstStyle/>
          <a:p>
            <a:pPr defTabSz="457200">
              <a:lnSpc>
                <a:spcPct val="115000"/>
              </a:lnSpc>
              <a:spcAft>
                <a:spcPts val="800"/>
              </a:spcAf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You can now record Oliver McGowan Mandatory Training on Learning Disability and Autism </a:t>
            </a: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in the Adult Social Care Workforce Data Set (ASC-WDS). </a:t>
            </a:r>
          </a:p>
          <a:p>
            <a:pPr defTabSz="457200">
              <a:lnSpc>
                <a:spcPct val="115000"/>
              </a:lnSpc>
              <a:spcAft>
                <a:spcPts val="800"/>
              </a:spcAft>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This is a simple way to record and track which staff have completed the training. Having this information stored in one place can save you time and help you to evidence completion of the training during inspections. </a:t>
            </a:r>
          </a:p>
          <a:p>
            <a:pPr defTabSz="457200">
              <a:buClr>
                <a:srgbClr val="E87722"/>
              </a:buClr>
              <a:defRPr/>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457200">
              <a:lnSpc>
                <a:spcPct val="115000"/>
              </a:lnSpc>
              <a:spcAft>
                <a:spcPts val="800"/>
              </a:spcAft>
            </a:pPr>
            <a:r>
              <a:rPr lang="en-GB" sz="2000" b="1" u="sng" dirty="0">
                <a:solidFill>
                  <a:srgbClr val="4472C4"/>
                </a:solidFill>
                <a:latin typeface="Arial" panose="020B0604020202020204" pitchFamily="34" charset="0"/>
                <a:ea typeface="Calibri" panose="020F0502020204030204" pitchFamily="34" charset="0"/>
                <a:cs typeface="Times New Roman" panose="02020603050405020304" pitchFamily="18" charset="0"/>
              </a:rPr>
              <a:t>Create or login into your account</a:t>
            </a:r>
          </a:p>
          <a:p>
            <a:pPr defTabSz="457200"/>
            <a:endParaRPr lang="en-GB" dirty="0">
              <a:solidFill>
                <a:srgbClr val="000000"/>
              </a:solidFill>
              <a:latin typeface="Arial" panose="020B0604020202020204"/>
            </a:endParaRPr>
          </a:p>
        </p:txBody>
      </p:sp>
      <p:pic>
        <p:nvPicPr>
          <p:cNvPr id="2" name="Picture 1">
            <a:extLst>
              <a:ext uri="{FF2B5EF4-FFF2-40B4-BE49-F238E27FC236}">
                <a16:creationId xmlns:a16="http://schemas.microsoft.com/office/drawing/2014/main" id="{D5F22BB2-708F-DBB2-83C5-97E36B71E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1472" y="4800600"/>
            <a:ext cx="1616529" cy="1616529"/>
          </a:xfrm>
          <a:prstGeom prst="rect">
            <a:avLst/>
          </a:prstGeom>
        </p:spPr>
      </p:pic>
    </p:spTree>
    <p:extLst>
      <p:ext uri="{BB962C8B-B14F-4D97-AF65-F5344CB8AC3E}">
        <p14:creationId xmlns:p14="http://schemas.microsoft.com/office/powerpoint/2010/main" val="258071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3178501" y="207634"/>
            <a:ext cx="6036257" cy="126078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a:defRPr/>
            </a:pPr>
            <a:r>
              <a:rPr lang="en-GB" sz="4000" dirty="0">
                <a:latin typeface="Arial" panose="020B0604020202020204"/>
              </a:rPr>
              <a:t>Introductory modules for managers</a:t>
            </a:r>
          </a:p>
        </p:txBody>
      </p:sp>
      <p:sp>
        <p:nvSpPr>
          <p:cNvPr id="9" name="Text Placeholder 3"/>
          <p:cNvSpPr txBox="1">
            <a:spLocks/>
          </p:cNvSpPr>
          <p:nvPr/>
        </p:nvSpPr>
        <p:spPr>
          <a:xfrm>
            <a:off x="1969738" y="1556882"/>
            <a:ext cx="7493960" cy="731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b="1" dirty="0">
                <a:solidFill>
                  <a:srgbClr val="0070C0"/>
                </a:solidFill>
                <a:latin typeface="Arial" panose="020B0604020202020204"/>
              </a:rPr>
              <a:t>11 eLearning modules to develop skills in leadership, succession planning and developing future talent</a:t>
            </a:r>
          </a:p>
        </p:txBody>
      </p:sp>
      <p:sp>
        <p:nvSpPr>
          <p:cNvPr id="7" name="Rectangle 6">
            <a:extLst>
              <a:ext uri="{FF2B5EF4-FFF2-40B4-BE49-F238E27FC236}">
                <a16:creationId xmlns:a16="http://schemas.microsoft.com/office/drawing/2014/main" id="{5DC304D3-6B46-4C92-9EEA-BEACBE654659}"/>
              </a:ext>
            </a:extLst>
          </p:cNvPr>
          <p:cNvSpPr/>
          <p:nvPr/>
        </p:nvSpPr>
        <p:spPr>
          <a:xfrm>
            <a:off x="1969739" y="2756917"/>
            <a:ext cx="4280039" cy="2308324"/>
          </a:xfrm>
          <a:prstGeom prst="rect">
            <a:avLst/>
          </a:prstGeom>
        </p:spPr>
        <p:txBody>
          <a:bodyPr wrap="square">
            <a:spAutoFit/>
          </a:bodyPr>
          <a:lstStyle/>
          <a:p>
            <a:pPr marL="285750" indent="-285750" defTabSz="457200">
              <a:buClr>
                <a:srgbClr val="E87722"/>
              </a:buClr>
              <a:buFont typeface="Wingdings" panose="05000000000000000000" pitchFamily="2" charset="2"/>
              <a:buChar char="§"/>
              <a:defRPr/>
            </a:pPr>
            <a:r>
              <a:rPr lang="en-GB" dirty="0">
                <a:solidFill>
                  <a:srgbClr val="000000"/>
                </a:solidFill>
                <a:latin typeface="Arial" panose="020B0604020202020204"/>
              </a:rPr>
              <a:t>Leading and managing in adult social care</a:t>
            </a:r>
          </a:p>
          <a:p>
            <a:pPr marL="285750" indent="-285750" defTabSz="457200">
              <a:buClr>
                <a:srgbClr val="E87722"/>
              </a:buClr>
              <a:buFont typeface="Wingdings" panose="05000000000000000000" pitchFamily="2" charset="2"/>
              <a:buChar char="§"/>
              <a:defRPr/>
            </a:pPr>
            <a:r>
              <a:rPr lang="en-GB" dirty="0">
                <a:solidFill>
                  <a:srgbClr val="000000"/>
                </a:solidFill>
                <a:latin typeface="Arial" panose="020B0604020202020204"/>
              </a:rPr>
              <a:t>Supporting and developing teams</a:t>
            </a:r>
          </a:p>
          <a:p>
            <a:pPr marL="285750" indent="-285750" defTabSz="457200">
              <a:buClr>
                <a:srgbClr val="E87722"/>
              </a:buClr>
              <a:buFont typeface="Wingdings" panose="05000000000000000000" pitchFamily="2" charset="2"/>
              <a:buChar char="§"/>
              <a:defRPr/>
            </a:pPr>
            <a:r>
              <a:rPr lang="en-GB" dirty="0">
                <a:solidFill>
                  <a:srgbClr val="000000"/>
                </a:solidFill>
                <a:latin typeface="Arial" panose="020B0604020202020204"/>
              </a:rPr>
              <a:t>Regulation and governance</a:t>
            </a:r>
          </a:p>
          <a:p>
            <a:pPr marL="285750" indent="-285750" defTabSz="457200">
              <a:buClr>
                <a:srgbClr val="E87722"/>
              </a:buClr>
              <a:buFont typeface="Wingdings" panose="05000000000000000000" pitchFamily="2" charset="2"/>
              <a:buChar char="§"/>
              <a:defRPr/>
            </a:pPr>
            <a:r>
              <a:rPr lang="en-GB" dirty="0">
                <a:solidFill>
                  <a:srgbClr val="000000"/>
                </a:solidFill>
                <a:latin typeface="Arial" panose="020B0604020202020204"/>
              </a:rPr>
              <a:t>Effective communication</a:t>
            </a:r>
          </a:p>
          <a:p>
            <a:pPr marL="285750" indent="-285750" defTabSz="457200">
              <a:buClr>
                <a:srgbClr val="E87722"/>
              </a:buClr>
              <a:buFont typeface="Wingdings" panose="05000000000000000000" pitchFamily="2" charset="2"/>
              <a:buChar char="§"/>
              <a:defRPr/>
            </a:pPr>
            <a:r>
              <a:rPr lang="en-GB" dirty="0">
                <a:solidFill>
                  <a:srgbClr val="000000"/>
                </a:solidFill>
                <a:latin typeface="Arial" panose="020B0604020202020204"/>
              </a:rPr>
              <a:t>Working with partners</a:t>
            </a:r>
          </a:p>
          <a:p>
            <a:pPr marL="285750" indent="-285750" defTabSz="457200">
              <a:buClr>
                <a:srgbClr val="E87722"/>
              </a:buClr>
              <a:buFont typeface="Wingdings" panose="05000000000000000000" pitchFamily="2" charset="2"/>
              <a:buChar char="§"/>
              <a:defRPr/>
            </a:pPr>
            <a:r>
              <a:rPr lang="en-GB" dirty="0">
                <a:solidFill>
                  <a:srgbClr val="000000"/>
                </a:solidFill>
                <a:latin typeface="Arial" panose="020B0604020202020204"/>
              </a:rPr>
              <a:t>Leading a person-centred service</a:t>
            </a:r>
          </a:p>
          <a:p>
            <a:pPr defTabSz="457200">
              <a:buClr>
                <a:srgbClr val="E87722"/>
              </a:buClr>
              <a:defRPr/>
            </a:pPr>
            <a:endParaRPr lang="en-GB" dirty="0">
              <a:solidFill>
                <a:srgbClr val="000000"/>
              </a:solidFill>
              <a:latin typeface="Arial" panose="020B0604020202020204"/>
            </a:endParaRPr>
          </a:p>
        </p:txBody>
      </p:sp>
      <p:sp>
        <p:nvSpPr>
          <p:cNvPr id="8" name="Rectangle 7">
            <a:extLst>
              <a:ext uri="{FF2B5EF4-FFF2-40B4-BE49-F238E27FC236}">
                <a16:creationId xmlns:a16="http://schemas.microsoft.com/office/drawing/2014/main" id="{47EE3ABB-E6CC-4942-8EBE-C5F1FF795BE4}"/>
              </a:ext>
            </a:extLst>
          </p:cNvPr>
          <p:cNvSpPr/>
          <p:nvPr/>
        </p:nvSpPr>
        <p:spPr>
          <a:xfrm>
            <a:off x="6388270" y="2698809"/>
            <a:ext cx="4143140" cy="2031325"/>
          </a:xfrm>
          <a:prstGeom prst="rect">
            <a:avLst/>
          </a:prstGeom>
        </p:spPr>
        <p:txBody>
          <a:bodyPr wrap="square">
            <a:spAutoFit/>
          </a:bodyPr>
          <a:lstStyle/>
          <a:p>
            <a:pPr marL="285750" indent="-285750" defTabSz="457200">
              <a:buClr>
                <a:srgbClr val="E87722"/>
              </a:buClr>
              <a:buFont typeface="Wingdings" panose="05000000000000000000" pitchFamily="2" charset="2"/>
              <a:buChar char="§"/>
              <a:defRPr/>
            </a:pPr>
            <a:r>
              <a:rPr lang="en-GB" dirty="0">
                <a:solidFill>
                  <a:srgbClr val="212529"/>
                </a:solidFill>
                <a:latin typeface="Arial" panose="020B0604020202020204"/>
              </a:rPr>
              <a:t>Safeguarding and mental capacity</a:t>
            </a:r>
          </a:p>
          <a:p>
            <a:pPr marL="285750" indent="-285750" defTabSz="457200">
              <a:buClr>
                <a:srgbClr val="E87722"/>
              </a:buClr>
              <a:buFont typeface="Wingdings" panose="05000000000000000000" pitchFamily="2" charset="2"/>
              <a:buChar char="§"/>
              <a:defRPr/>
            </a:pPr>
            <a:r>
              <a:rPr lang="en-GB" dirty="0">
                <a:solidFill>
                  <a:srgbClr val="212529"/>
                </a:solidFill>
                <a:latin typeface="Arial" panose="020B0604020202020204"/>
              </a:rPr>
              <a:t>Making decisions</a:t>
            </a:r>
          </a:p>
          <a:p>
            <a:pPr marL="285750" indent="-285750" defTabSz="457200">
              <a:buClr>
                <a:srgbClr val="E87722"/>
              </a:buClr>
              <a:buFont typeface="Wingdings" panose="05000000000000000000" pitchFamily="2" charset="2"/>
              <a:buChar char="§"/>
              <a:defRPr/>
            </a:pPr>
            <a:r>
              <a:rPr lang="en-GB" dirty="0">
                <a:solidFill>
                  <a:srgbClr val="212529"/>
                </a:solidFill>
                <a:latin typeface="Arial" panose="020B0604020202020204"/>
              </a:rPr>
              <a:t>Managing resources</a:t>
            </a:r>
          </a:p>
          <a:p>
            <a:pPr marL="285750" indent="-285750" defTabSz="457200">
              <a:buClr>
                <a:srgbClr val="E87722"/>
              </a:buClr>
              <a:buFont typeface="Wingdings" panose="05000000000000000000" pitchFamily="2" charset="2"/>
              <a:buChar char="§"/>
              <a:defRPr/>
            </a:pPr>
            <a:r>
              <a:rPr lang="en-GB" dirty="0">
                <a:solidFill>
                  <a:srgbClr val="212529"/>
                </a:solidFill>
                <a:latin typeface="Arial" panose="020B0604020202020204"/>
              </a:rPr>
              <a:t>Learning and innovating</a:t>
            </a:r>
          </a:p>
          <a:p>
            <a:pPr marL="285750" indent="-285750" defTabSz="457200">
              <a:buClr>
                <a:srgbClr val="E87722"/>
              </a:buClr>
              <a:buFont typeface="Wingdings" panose="05000000000000000000" pitchFamily="2" charset="2"/>
              <a:buChar char="§"/>
              <a:defRPr/>
            </a:pPr>
            <a:r>
              <a:rPr lang="en-GB" dirty="0">
                <a:solidFill>
                  <a:srgbClr val="212529"/>
                </a:solidFill>
                <a:latin typeface="Arial" panose="020B0604020202020204"/>
              </a:rPr>
              <a:t>Personal development and wellbeing</a:t>
            </a:r>
          </a:p>
          <a:p>
            <a:pPr marL="285750" indent="-285750" defTabSz="457200">
              <a:buClr>
                <a:srgbClr val="E87722"/>
              </a:buClr>
              <a:buFont typeface="Wingdings" panose="05000000000000000000" pitchFamily="2" charset="2"/>
              <a:buChar char="§"/>
              <a:defRPr/>
            </a:pPr>
            <a:endParaRPr lang="en-GB" dirty="0">
              <a:solidFill>
                <a:srgbClr val="000000"/>
              </a:solidFill>
              <a:latin typeface="Arial" panose="020B0604020202020204"/>
            </a:endParaRPr>
          </a:p>
        </p:txBody>
      </p:sp>
      <p:sp>
        <p:nvSpPr>
          <p:cNvPr id="5" name="Rectangle 4">
            <a:extLst>
              <a:ext uri="{FF2B5EF4-FFF2-40B4-BE49-F238E27FC236}">
                <a16:creationId xmlns:a16="http://schemas.microsoft.com/office/drawing/2014/main" id="{BC4CA5B0-00BC-4723-927D-81AE8C18EDD8}"/>
              </a:ext>
            </a:extLst>
          </p:cNvPr>
          <p:cNvSpPr/>
          <p:nvPr/>
        </p:nvSpPr>
        <p:spPr>
          <a:xfrm>
            <a:off x="2006617" y="4950848"/>
            <a:ext cx="7457081" cy="1600438"/>
          </a:xfrm>
          <a:prstGeom prst="rect">
            <a:avLst/>
          </a:prstGeom>
        </p:spPr>
        <p:txBody>
          <a:bodyPr wrap="square">
            <a:spAutoFit/>
          </a:bodyPr>
          <a:lstStyle/>
          <a:p>
            <a:pPr defTabSz="457200">
              <a:defRPr/>
            </a:pPr>
            <a:r>
              <a:rPr lang="en-GB" sz="2000" b="1" dirty="0">
                <a:solidFill>
                  <a:srgbClr val="000000"/>
                </a:solidFill>
                <a:latin typeface="Helvetica Neue"/>
              </a:rPr>
              <a:t>Employers can claim £50 per completed module from the Workforce Development Fund</a:t>
            </a:r>
          </a:p>
          <a:p>
            <a:pPr defTabSz="457200">
              <a:defRPr/>
            </a:pPr>
            <a:endParaRPr lang="en-GB" sz="2000" dirty="0">
              <a:solidFill>
                <a:srgbClr val="4D4D4D"/>
              </a:solidFill>
              <a:latin typeface="Helvetica Neue"/>
            </a:endParaRPr>
          </a:p>
          <a:p>
            <a:pPr algn="ctr" defTabSz="457200">
              <a:defRPr/>
            </a:pPr>
            <a:r>
              <a:rPr lang="en-GB" sz="2000" b="1" dirty="0">
                <a:solidFill>
                  <a:srgbClr val="4D4D4D"/>
                </a:solidFill>
                <a:latin typeface="Helvetica Neue"/>
                <a:hlinkClick r:id="rId3"/>
              </a:rPr>
              <a:t>www.skillsforcare.org.uk</a:t>
            </a:r>
            <a:r>
              <a:rPr lang="en-GB" sz="2000" b="1" dirty="0">
                <a:solidFill>
                  <a:srgbClr val="000000"/>
                </a:solidFill>
                <a:latin typeface="Arial" panose="020B0604020202020204"/>
                <a:hlinkClick r:id="rId3"/>
              </a:rPr>
              <a:t>/IntroductoryModulesForManagers</a:t>
            </a:r>
            <a:endParaRPr lang="en-GB" sz="2000" b="1" dirty="0">
              <a:solidFill>
                <a:srgbClr val="000000"/>
              </a:solidFill>
              <a:latin typeface="Arial" panose="020B0604020202020204"/>
            </a:endParaRPr>
          </a:p>
          <a:p>
            <a:pPr defTabSz="457200">
              <a:defRPr/>
            </a:pPr>
            <a:endParaRPr lang="en-GB" dirty="0">
              <a:solidFill>
                <a:srgbClr val="000000"/>
              </a:solidFill>
              <a:latin typeface="Arial" panose="020B0604020202020204"/>
            </a:endParaRPr>
          </a:p>
        </p:txBody>
      </p:sp>
      <p:pic>
        <p:nvPicPr>
          <p:cNvPr id="10" name="Picture 9">
            <a:extLst>
              <a:ext uri="{FF2B5EF4-FFF2-40B4-BE49-F238E27FC236}">
                <a16:creationId xmlns:a16="http://schemas.microsoft.com/office/drawing/2014/main" id="{1D9B8095-643A-4428-AD9B-8135FF668A42}"/>
              </a:ext>
            </a:extLst>
          </p:cNvPr>
          <p:cNvPicPr>
            <a:picLocks noChangeAspect="1"/>
          </p:cNvPicPr>
          <p:nvPr/>
        </p:nvPicPr>
        <p:blipFill>
          <a:blip r:embed="rId4"/>
          <a:stretch>
            <a:fillRect/>
          </a:stretch>
        </p:blipFill>
        <p:spPr>
          <a:xfrm>
            <a:off x="1626000" y="0"/>
            <a:ext cx="1468414" cy="1468414"/>
          </a:xfrm>
          <a:prstGeom prst="rect">
            <a:avLst/>
          </a:prstGeom>
        </p:spPr>
      </p:pic>
    </p:spTree>
    <p:extLst>
      <p:ext uri="{BB962C8B-B14F-4D97-AF65-F5344CB8AC3E}">
        <p14:creationId xmlns:p14="http://schemas.microsoft.com/office/powerpoint/2010/main" val="26241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035FCB4-AB5E-4472-B85F-A210B5F04E33}"/>
              </a:ext>
            </a:extLst>
          </p:cNvPr>
          <p:cNvSpPr txBox="1">
            <a:spLocks/>
          </p:cNvSpPr>
          <p:nvPr/>
        </p:nvSpPr>
        <p:spPr>
          <a:xfrm>
            <a:off x="1872343" y="358758"/>
            <a:ext cx="6814457" cy="1104216"/>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800" dirty="0">
                <a:latin typeface="Arial" panose="020B0604020202020204"/>
              </a:rPr>
              <a:t>New resources to support culturally appropriate care</a:t>
            </a:r>
          </a:p>
        </p:txBody>
      </p:sp>
      <p:sp>
        <p:nvSpPr>
          <p:cNvPr id="2" name="Text Placeholder 3">
            <a:extLst>
              <a:ext uri="{FF2B5EF4-FFF2-40B4-BE49-F238E27FC236}">
                <a16:creationId xmlns:a16="http://schemas.microsoft.com/office/drawing/2014/main" id="{D7937FB0-0B5F-5F44-DCB2-D8F81BDE6375}"/>
              </a:ext>
            </a:extLst>
          </p:cNvPr>
          <p:cNvSpPr txBox="1">
            <a:spLocks/>
          </p:cNvSpPr>
          <p:nvPr/>
        </p:nvSpPr>
        <p:spPr>
          <a:xfrm>
            <a:off x="1819935" y="1839543"/>
            <a:ext cx="8786170" cy="84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400" b="1" dirty="0">
                <a:solidFill>
                  <a:srgbClr val="005EB8"/>
                </a:solidFill>
                <a:latin typeface="Arial" panose="020B0604020202020204" pitchFamily="34" charset="0"/>
                <a:cs typeface="Arial" panose="020B0604020202020204" pitchFamily="34" charset="0"/>
              </a:rPr>
              <a:t>These resources have been produced to help you </a:t>
            </a:r>
            <a:r>
              <a:rPr lang="en-GB" sz="2400" b="1" dirty="0">
                <a:solidFill>
                  <a:srgbClr val="005EB8"/>
                </a:solidFill>
                <a:latin typeface="Arial" panose="020B0604020202020204" pitchFamily="34" charset="0"/>
                <a:ea typeface="Calibri" panose="020F0502020204030204" pitchFamily="34" charset="0"/>
              </a:rPr>
              <a:t>have a clearer understanding of culturally appropriate care and what that may mean to individuals you support</a:t>
            </a:r>
            <a:r>
              <a:rPr lang="en-GB" sz="2200" b="1" dirty="0">
                <a:solidFill>
                  <a:srgbClr val="005EB8"/>
                </a:solidFill>
                <a:latin typeface="Arial" panose="020B0604020202020204" pitchFamily="34" charset="0"/>
                <a:ea typeface="Calibri" panose="020F0502020204030204" pitchFamily="34" charset="0"/>
              </a:rPr>
              <a:t>.</a:t>
            </a:r>
          </a:p>
          <a:p>
            <a:pPr marL="0" indent="0">
              <a:lnSpc>
                <a:spcPct val="107000"/>
              </a:lnSpc>
              <a:spcAft>
                <a:spcPts val="800"/>
              </a:spcAft>
              <a:buNone/>
            </a:pPr>
            <a:endParaRPr lang="en-GB" sz="2200" b="1" dirty="0">
              <a:solidFill>
                <a:srgbClr val="005EB8"/>
              </a:solidFill>
              <a:latin typeface="Arial" panose="020B0604020202020204"/>
            </a:endParaRPr>
          </a:p>
        </p:txBody>
      </p:sp>
      <p:sp>
        <p:nvSpPr>
          <p:cNvPr id="5" name="TextBox 4">
            <a:extLst>
              <a:ext uri="{FF2B5EF4-FFF2-40B4-BE49-F238E27FC236}">
                <a16:creationId xmlns:a16="http://schemas.microsoft.com/office/drawing/2014/main" id="{7B35E9E0-232C-6E5B-0410-C9C554FA58D7}"/>
              </a:ext>
            </a:extLst>
          </p:cNvPr>
          <p:cNvSpPr txBox="1"/>
          <p:nvPr/>
        </p:nvSpPr>
        <p:spPr>
          <a:xfrm>
            <a:off x="1819935" y="3285259"/>
            <a:ext cx="6276316" cy="2554545"/>
          </a:xfrm>
          <a:prstGeom prst="rect">
            <a:avLst/>
          </a:prstGeom>
          <a:noFill/>
        </p:spPr>
        <p:txBody>
          <a:bodyPr wrap="square">
            <a:spAutoFit/>
          </a:bodyPr>
          <a:lstStyle/>
          <a:p>
            <a:pPr marL="285750" indent="-285750" defTabSz="457200">
              <a:buClr>
                <a:srgbClr val="E87722"/>
              </a:buClr>
              <a:buFont typeface="Wingdings" panose="05000000000000000000" pitchFamily="2" charset="2"/>
              <a:buChar char="§"/>
              <a:defRPr/>
            </a:pPr>
            <a:r>
              <a:rPr lang="en-GB" sz="2000" dirty="0">
                <a:solidFill>
                  <a:srgbClr val="000000"/>
                </a:solidFill>
                <a:latin typeface="Arial" panose="020B0604020202020204" pitchFamily="34" charset="0"/>
                <a:ea typeface="Calibri" panose="020F0502020204030204" pitchFamily="34" charset="0"/>
              </a:rPr>
              <a:t>The ‘Culturally appropriate care guide’ covers a broad range of topics that will help you to learn about and be sensitive to people’s cultural identity or heritage. </a:t>
            </a:r>
          </a:p>
          <a:p>
            <a:pPr defTabSz="457200">
              <a:buClr>
                <a:srgbClr val="E87722"/>
              </a:buClr>
              <a:defRPr/>
            </a:pPr>
            <a:endParaRPr lang="en-GB" sz="2000" dirty="0">
              <a:solidFill>
                <a:srgbClr val="000000"/>
              </a:solidFill>
              <a:latin typeface="Arial" panose="020B0604020202020204" pitchFamily="34" charset="0"/>
              <a:ea typeface="Calibri" panose="020F0502020204030204" pitchFamily="34" charset="0"/>
            </a:endParaRPr>
          </a:p>
          <a:p>
            <a:pPr marL="285750" indent="-285750" defTabSz="457200">
              <a:buClr>
                <a:srgbClr val="E87722"/>
              </a:buClr>
              <a:buFont typeface="Wingdings" panose="05000000000000000000" pitchFamily="2" charset="2"/>
              <a:buChar char="§"/>
              <a:defRPr/>
            </a:pPr>
            <a:r>
              <a:rPr lang="en-GB" sz="2000" dirty="0">
                <a:solidFill>
                  <a:srgbClr val="000000"/>
                </a:solidFill>
                <a:latin typeface="Arial" panose="020B0604020202020204" pitchFamily="34" charset="0"/>
                <a:ea typeface="Calibri" panose="020F0502020204030204" pitchFamily="34" charset="0"/>
              </a:rPr>
              <a:t>Use the supporting training resources to implement the learning from the guide at your service.</a:t>
            </a:r>
          </a:p>
          <a:p>
            <a:pPr marL="285750" indent="-285750" defTabSz="457200">
              <a:buClr>
                <a:srgbClr val="E87722"/>
              </a:buClr>
              <a:buFont typeface="Wingdings" panose="05000000000000000000" pitchFamily="2" charset="2"/>
              <a:buChar char="§"/>
              <a:defRPr/>
            </a:pPr>
            <a:endParaRPr lang="en-GB" sz="2000" dirty="0">
              <a:solidFill>
                <a:prstClr val="black"/>
              </a:solidFill>
              <a:latin typeface="Arial" panose="020B0604020202020204"/>
            </a:endParaRPr>
          </a:p>
        </p:txBody>
      </p:sp>
      <p:pic>
        <p:nvPicPr>
          <p:cNvPr id="8" name="Picture 7">
            <a:extLst>
              <a:ext uri="{FF2B5EF4-FFF2-40B4-BE49-F238E27FC236}">
                <a16:creationId xmlns:a16="http://schemas.microsoft.com/office/drawing/2014/main" id="{03466FB7-F1D1-58E5-5D4C-07BE27106658}"/>
              </a:ext>
            </a:extLst>
          </p:cNvPr>
          <p:cNvPicPr>
            <a:picLocks noChangeAspect="1"/>
          </p:cNvPicPr>
          <p:nvPr/>
        </p:nvPicPr>
        <p:blipFill>
          <a:blip r:embed="rId3"/>
          <a:stretch>
            <a:fillRect/>
          </a:stretch>
        </p:blipFill>
        <p:spPr>
          <a:xfrm>
            <a:off x="8499913" y="3085032"/>
            <a:ext cx="1872152" cy="2647222"/>
          </a:xfrm>
          <a:prstGeom prst="rect">
            <a:avLst/>
          </a:prstGeom>
        </p:spPr>
      </p:pic>
      <p:sp>
        <p:nvSpPr>
          <p:cNvPr id="10" name="Text Placeholder 3">
            <a:extLst>
              <a:ext uri="{FF2B5EF4-FFF2-40B4-BE49-F238E27FC236}">
                <a16:creationId xmlns:a16="http://schemas.microsoft.com/office/drawing/2014/main" id="{7D5C1A2B-2BE4-8375-AA0C-40108442E576}"/>
              </a:ext>
            </a:extLst>
          </p:cNvPr>
          <p:cNvSpPr txBox="1">
            <a:spLocks/>
          </p:cNvSpPr>
          <p:nvPr/>
        </p:nvSpPr>
        <p:spPr>
          <a:xfrm>
            <a:off x="2331668" y="5767406"/>
            <a:ext cx="8336333" cy="7318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5DB8"/>
                </a:solidFill>
                <a:latin typeface="Arial" panose="020B0604020202020204" pitchFamily="34" charset="0"/>
                <a:cs typeface="Arial" panose="020B0604020202020204" pitchFamily="34" charset="0"/>
                <a:hlinkClick r:id="rId4"/>
              </a:rPr>
              <a:t>www.skillsforcare.org.uk/CulturallyAppropriateCare</a:t>
            </a:r>
            <a:r>
              <a:rPr lang="en-GB" sz="2400" b="1" dirty="0">
                <a:solidFill>
                  <a:srgbClr val="005DB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7393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C052F-9355-41F9-A414-9ECDB82D3EE0}"/>
              </a:ext>
            </a:extLst>
          </p:cNvPr>
          <p:cNvSpPr/>
          <p:nvPr/>
        </p:nvSpPr>
        <p:spPr>
          <a:xfrm>
            <a:off x="1737762" y="1709131"/>
            <a:ext cx="8716754" cy="1107996"/>
          </a:xfrm>
          <a:prstGeom prst="rect">
            <a:avLst/>
          </a:prstGeom>
        </p:spPr>
        <p:txBody>
          <a:bodyPr wrap="square">
            <a:spAutoFit/>
          </a:bodyPr>
          <a:lstStyle/>
          <a:p>
            <a:pPr defTabSz="457200"/>
            <a:r>
              <a:rPr lang="en-GB" sz="2200" b="1" spc="15" dirty="0">
                <a:solidFill>
                  <a:srgbClr val="005EB8"/>
                </a:solidFill>
                <a:latin typeface="Arial" panose="020B0604020202020204" pitchFamily="34" charset="0"/>
                <a:ea typeface="Times New Roman" panose="02020603050405020304" pitchFamily="18" charset="0"/>
              </a:rPr>
              <a:t>We have launched a new package of training materials to help develop the skills and knowledge needed to support people who draw on services with personal relationships.</a:t>
            </a:r>
            <a:endParaRPr lang="en-GB" sz="2200" b="1" dirty="0">
              <a:solidFill>
                <a:srgbClr val="005EB8"/>
              </a:solidFill>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737761" y="462653"/>
            <a:ext cx="7050314" cy="121235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latin typeface="Arial" panose="020B0604020202020204"/>
              </a:rPr>
              <a:t>New training resources to help support personal relationships </a:t>
            </a:r>
          </a:p>
        </p:txBody>
      </p:sp>
      <p:sp>
        <p:nvSpPr>
          <p:cNvPr id="5" name="TextBox 4">
            <a:hlinkClick r:id="rId3"/>
            <a:extLst>
              <a:ext uri="{FF2B5EF4-FFF2-40B4-BE49-F238E27FC236}">
                <a16:creationId xmlns:a16="http://schemas.microsoft.com/office/drawing/2014/main" id="{E09F7321-2034-48EC-8754-B882BD773FAA}"/>
              </a:ext>
            </a:extLst>
          </p:cNvPr>
          <p:cNvSpPr txBox="1"/>
          <p:nvPr/>
        </p:nvSpPr>
        <p:spPr>
          <a:xfrm>
            <a:off x="1737762" y="2895477"/>
            <a:ext cx="4829294" cy="3354765"/>
          </a:xfrm>
          <a:prstGeom prst="rect">
            <a:avLst/>
          </a:prstGeom>
          <a:noFill/>
        </p:spPr>
        <p:txBody>
          <a:bodyPr wrap="square" rtlCol="0">
            <a:spAutoFit/>
          </a:bodyPr>
          <a:lstStyle/>
          <a:p>
            <a:pPr defTabSz="457200"/>
            <a:r>
              <a:rPr lang="en-GB" dirty="0">
                <a:solidFill>
                  <a:prstClr val="black"/>
                </a:solidFill>
                <a:latin typeface="Arial" panose="020B0604020202020204" pitchFamily="34" charset="0"/>
                <a:ea typeface="Calibri" panose="020F0502020204030204" pitchFamily="34" charset="0"/>
                <a:cs typeface="Times New Roman" panose="02020603050405020304" pitchFamily="18" charset="0"/>
              </a:rPr>
              <a:t>The trainer materials include PowerPoint slides which are supported by a training facilitator guide, lesson plan and learner handouts and worksheets. </a:t>
            </a:r>
          </a:p>
          <a:p>
            <a:pPr defTabSz="457200"/>
            <a:endParaRPr lang="en-GB" dirty="0">
              <a:solidFill>
                <a:prstClr val="black"/>
              </a:solidFill>
              <a:latin typeface="Arial" panose="020B0604020202020204" pitchFamily="34" charset="0"/>
              <a:ea typeface="Calibri" panose="020F0502020204030204" pitchFamily="34" charset="0"/>
            </a:endParaRPr>
          </a:p>
          <a:p>
            <a:pPr defTabSz="457200">
              <a:buClr>
                <a:srgbClr val="E87722"/>
              </a:buClr>
              <a:defRPr/>
            </a:pPr>
            <a:r>
              <a:rPr lang="en-GB" dirty="0">
                <a:solidFill>
                  <a:srgbClr val="000000"/>
                </a:solidFill>
                <a:latin typeface="Arial" panose="020B0604020202020204" pitchFamily="34" charset="0"/>
              </a:rPr>
              <a:t>They compliment our ‘Supporting personal relationships guide’ and are focused on enabling social care providers to offer support in a way that respects peoples’ choices and values whilst keeping them safe.  </a:t>
            </a:r>
          </a:p>
          <a:p>
            <a:pPr defTabSz="457200">
              <a:buClr>
                <a:srgbClr val="E87722"/>
              </a:buClr>
              <a:defRPr/>
            </a:pPr>
            <a:endParaRPr lang="en-GB" sz="1200" spc="15"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defTabSz="457200"/>
            <a:r>
              <a:rPr lang="en-GB" sz="2000" b="1" u="sng" dirty="0">
                <a:solidFill>
                  <a:srgbClr val="0563C1"/>
                </a:solidFill>
                <a:latin typeface="Arial" panose="020B0604020202020204" pitchFamily="34" charset="0"/>
                <a:ea typeface="Calibri" panose="020F0502020204030204" pitchFamily="34" charset="0"/>
                <a:hlinkClick r:id="rId3"/>
              </a:rPr>
              <a:t>Find out more</a:t>
            </a:r>
            <a:endParaRPr lang="en-GB" sz="2000" b="1" dirty="0">
              <a:solidFill>
                <a:prstClr val="black"/>
              </a:solidFill>
              <a:latin typeface="Calibri" panose="020F0502020204030204" pitchFamily="34" charset="0"/>
              <a:ea typeface="Calibri" panose="020F0502020204030204" pitchFamily="34" charset="0"/>
            </a:endParaRPr>
          </a:p>
        </p:txBody>
      </p:sp>
      <p:pic>
        <p:nvPicPr>
          <p:cNvPr id="1026" name="Picture 2">
            <a:extLst>
              <a:ext uri="{FF2B5EF4-FFF2-40B4-BE49-F238E27FC236}">
                <a16:creationId xmlns:a16="http://schemas.microsoft.com/office/drawing/2014/main" id="{3445FEC1-A7FD-F1F7-32FA-4B8A07654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745" y="3316147"/>
            <a:ext cx="3762772" cy="211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035FCB4-AB5E-4472-B85F-A210B5F04E33}"/>
              </a:ext>
            </a:extLst>
          </p:cNvPr>
          <p:cNvSpPr txBox="1">
            <a:spLocks/>
          </p:cNvSpPr>
          <p:nvPr/>
        </p:nvSpPr>
        <p:spPr>
          <a:xfrm>
            <a:off x="1737761" y="462653"/>
            <a:ext cx="7050314" cy="121235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latin typeface="Arial" panose="020B0604020202020204"/>
              </a:rPr>
              <a:t>Links for Delegated health tasks / digital skills framework</a:t>
            </a:r>
          </a:p>
        </p:txBody>
      </p:sp>
      <p:sp>
        <p:nvSpPr>
          <p:cNvPr id="4" name="TextBox 3">
            <a:extLst>
              <a:ext uri="{FF2B5EF4-FFF2-40B4-BE49-F238E27FC236}">
                <a16:creationId xmlns:a16="http://schemas.microsoft.com/office/drawing/2014/main" id="{3CEEC9A7-BE87-00E8-7C0F-65EFD79B0257}"/>
              </a:ext>
            </a:extLst>
          </p:cNvPr>
          <p:cNvSpPr txBox="1"/>
          <p:nvPr/>
        </p:nvSpPr>
        <p:spPr>
          <a:xfrm>
            <a:off x="2653975" y="2100560"/>
            <a:ext cx="6134100" cy="923330"/>
          </a:xfrm>
          <a:prstGeom prst="rect">
            <a:avLst/>
          </a:prstGeom>
          <a:noFill/>
        </p:spPr>
        <p:txBody>
          <a:bodyPr wrap="square">
            <a:spAutoFit/>
          </a:bodyPr>
          <a:lstStyle/>
          <a:p>
            <a:r>
              <a:rPr lang="en-GB" dirty="0"/>
              <a:t>https://www.skillsforcare.org.uk/Support-for-leaders-and-managers/Managing-a-service/Delegated-healthcare-activities/Delegated-healthcare-activities.aspx</a:t>
            </a:r>
          </a:p>
        </p:txBody>
      </p:sp>
      <p:sp>
        <p:nvSpPr>
          <p:cNvPr id="7" name="TextBox 6">
            <a:extLst>
              <a:ext uri="{FF2B5EF4-FFF2-40B4-BE49-F238E27FC236}">
                <a16:creationId xmlns:a16="http://schemas.microsoft.com/office/drawing/2014/main" id="{A8F435FD-3A54-5D18-1750-265274992E14}"/>
              </a:ext>
            </a:extLst>
          </p:cNvPr>
          <p:cNvSpPr txBox="1"/>
          <p:nvPr/>
        </p:nvSpPr>
        <p:spPr>
          <a:xfrm>
            <a:off x="2653975" y="3557885"/>
            <a:ext cx="6134100" cy="923330"/>
          </a:xfrm>
          <a:prstGeom prst="rect">
            <a:avLst/>
          </a:prstGeom>
          <a:noFill/>
        </p:spPr>
        <p:txBody>
          <a:bodyPr wrap="square">
            <a:spAutoFit/>
          </a:bodyPr>
          <a:lstStyle/>
          <a:p>
            <a:r>
              <a:rPr lang="en-GB" dirty="0"/>
              <a:t>https://www.skillsforcare.org.uk/Support-for-leaders-and-managers/Managing-a-service/Digital-technology-and-social-care/Digital-Skills-Framework.aspx</a:t>
            </a:r>
          </a:p>
        </p:txBody>
      </p:sp>
    </p:spTree>
    <p:extLst>
      <p:ext uri="{BB962C8B-B14F-4D97-AF65-F5344CB8AC3E}">
        <p14:creationId xmlns:p14="http://schemas.microsoft.com/office/powerpoint/2010/main" val="334270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650" y="3076069"/>
            <a:ext cx="8620701" cy="705863"/>
          </a:xfrm>
        </p:spPr>
        <p:txBody>
          <a:bodyPr/>
          <a:lstStyle/>
          <a:p>
            <a:r>
              <a:rPr lang="en-GB" dirty="0"/>
              <a:t>Priorities – Increasing take up of Workforce development funding</a:t>
            </a:r>
          </a:p>
        </p:txBody>
      </p:sp>
    </p:spTree>
    <p:extLst>
      <p:ext uri="{BB962C8B-B14F-4D97-AF65-F5344CB8AC3E}">
        <p14:creationId xmlns:p14="http://schemas.microsoft.com/office/powerpoint/2010/main" val="34212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A0F74-12FD-F02B-E19D-698648FEB953}"/>
              </a:ext>
            </a:extLst>
          </p:cNvPr>
          <p:cNvSpPr>
            <a:spLocks noGrp="1"/>
          </p:cNvSpPr>
          <p:nvPr>
            <p:ph type="title"/>
          </p:nvPr>
        </p:nvSpPr>
        <p:spPr/>
        <p:txBody>
          <a:bodyPr/>
          <a:lstStyle/>
          <a:p>
            <a:r>
              <a:rPr lang="en-US" dirty="0"/>
              <a:t>2022 / 2023 Take Up</a:t>
            </a:r>
            <a:endParaRPr lang="en-GB" dirty="0"/>
          </a:p>
        </p:txBody>
      </p:sp>
      <p:graphicFrame>
        <p:nvGraphicFramePr>
          <p:cNvPr id="5" name="Table 4">
            <a:extLst>
              <a:ext uri="{FF2B5EF4-FFF2-40B4-BE49-F238E27FC236}">
                <a16:creationId xmlns:a16="http://schemas.microsoft.com/office/drawing/2014/main" id="{3489CD99-74F7-BAEE-431F-47697FCA2D14}"/>
              </a:ext>
            </a:extLst>
          </p:cNvPr>
          <p:cNvGraphicFramePr>
            <a:graphicFrameLocks noGrp="1"/>
          </p:cNvGraphicFramePr>
          <p:nvPr>
            <p:extLst>
              <p:ext uri="{D42A27DB-BD31-4B8C-83A1-F6EECF244321}">
                <p14:modId xmlns:p14="http://schemas.microsoft.com/office/powerpoint/2010/main" val="194535126"/>
              </p:ext>
            </p:extLst>
          </p:nvPr>
        </p:nvGraphicFramePr>
        <p:xfrm>
          <a:off x="1956487" y="2676525"/>
          <a:ext cx="8143103" cy="3192932"/>
        </p:xfrm>
        <a:graphic>
          <a:graphicData uri="http://schemas.openxmlformats.org/drawingml/2006/table">
            <a:tbl>
              <a:tblPr>
                <a:tableStyleId>{5C22544A-7EE6-4342-B048-85BDC9FD1C3A}</a:tableStyleId>
              </a:tblPr>
              <a:tblGrid>
                <a:gridCol w="1475748">
                  <a:extLst>
                    <a:ext uri="{9D8B030D-6E8A-4147-A177-3AD203B41FA5}">
                      <a16:colId xmlns:a16="http://schemas.microsoft.com/office/drawing/2014/main" val="2515144776"/>
                    </a:ext>
                  </a:extLst>
                </a:gridCol>
                <a:gridCol w="1171738">
                  <a:extLst>
                    <a:ext uri="{9D8B030D-6E8A-4147-A177-3AD203B41FA5}">
                      <a16:colId xmlns:a16="http://schemas.microsoft.com/office/drawing/2014/main" val="3630916459"/>
                    </a:ext>
                  </a:extLst>
                </a:gridCol>
                <a:gridCol w="726148">
                  <a:extLst>
                    <a:ext uri="{9D8B030D-6E8A-4147-A177-3AD203B41FA5}">
                      <a16:colId xmlns:a16="http://schemas.microsoft.com/office/drawing/2014/main" val="3923036833"/>
                    </a:ext>
                  </a:extLst>
                </a:gridCol>
                <a:gridCol w="1270758">
                  <a:extLst>
                    <a:ext uri="{9D8B030D-6E8A-4147-A177-3AD203B41FA5}">
                      <a16:colId xmlns:a16="http://schemas.microsoft.com/office/drawing/2014/main" val="2991325633"/>
                    </a:ext>
                  </a:extLst>
                </a:gridCol>
                <a:gridCol w="1320269">
                  <a:extLst>
                    <a:ext uri="{9D8B030D-6E8A-4147-A177-3AD203B41FA5}">
                      <a16:colId xmlns:a16="http://schemas.microsoft.com/office/drawing/2014/main" val="3821813727"/>
                    </a:ext>
                  </a:extLst>
                </a:gridCol>
                <a:gridCol w="990201">
                  <a:extLst>
                    <a:ext uri="{9D8B030D-6E8A-4147-A177-3AD203B41FA5}">
                      <a16:colId xmlns:a16="http://schemas.microsoft.com/office/drawing/2014/main" val="746463944"/>
                    </a:ext>
                  </a:extLst>
                </a:gridCol>
                <a:gridCol w="1188241">
                  <a:extLst>
                    <a:ext uri="{9D8B030D-6E8A-4147-A177-3AD203B41FA5}">
                      <a16:colId xmlns:a16="http://schemas.microsoft.com/office/drawing/2014/main" val="138089038"/>
                    </a:ext>
                  </a:extLst>
                </a:gridCol>
              </a:tblGrid>
              <a:tr h="1239452">
                <a:tc>
                  <a:txBody>
                    <a:bodyPr/>
                    <a:lstStyle/>
                    <a:p>
                      <a:pPr algn="l" fontAlgn="ctr"/>
                      <a:r>
                        <a:rPr lang="en-GB" sz="1400" u="none" strike="noStrike" dirty="0">
                          <a:effectLst/>
                        </a:rPr>
                        <a:t>LA in NW Region</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GB" sz="1400" u="none" strike="noStrike" dirty="0">
                          <a:effectLst/>
                        </a:rPr>
                        <a:t>Number of claiming organisations</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a:effectLst/>
                        </a:rPr>
                        <a:t>%</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dirty="0">
                          <a:effectLst/>
                        </a:rPr>
                        <a:t>Number of CQC establishments</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a:effectLst/>
                        </a:rPr>
                        <a:t>% Take up by LA</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a:effectLst/>
                        </a:rPr>
                        <a:t>Number of Claims</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400" u="none" strike="noStrike" dirty="0">
                          <a:effectLst/>
                        </a:rPr>
                        <a:t>Sum of Claims</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86728178"/>
                  </a:ext>
                </a:extLst>
              </a:tr>
              <a:tr h="390696">
                <a:tc>
                  <a:txBody>
                    <a:bodyPr/>
                    <a:lstStyle/>
                    <a:p>
                      <a:pPr algn="l" fontAlgn="b"/>
                      <a:r>
                        <a:rPr lang="en-GB" sz="1400" b="0" u="none" strike="noStrike" dirty="0">
                          <a:effectLst/>
                        </a:rPr>
                        <a:t>Blackburn</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b="0" u="none" strike="noStrike" dirty="0">
                          <a:effectLst/>
                        </a:rPr>
                        <a:t>6</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b="0" u="none" strike="noStrike" dirty="0">
                          <a:effectLst/>
                        </a:rPr>
                        <a:t>2%</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b="0" u="none" strike="noStrike" dirty="0">
                          <a:effectLst/>
                        </a:rPr>
                        <a:t>61</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b="0" u="none" strike="noStrike" dirty="0">
                          <a:effectLst/>
                          <a:highlight>
                            <a:srgbClr val="FFFF00"/>
                          </a:highlight>
                        </a:rPr>
                        <a:t>9.83%</a:t>
                      </a:r>
                      <a:endParaRPr lang="en-GB" sz="1400" b="0" i="0" u="none" strike="noStrike" dirty="0">
                        <a:solidFill>
                          <a:srgbClr val="000000"/>
                        </a:solidFill>
                        <a:effectLst/>
                        <a:highlight>
                          <a:srgbClr val="FFFF00"/>
                        </a:highlight>
                        <a:latin typeface="Calibri" panose="020F0502020204030204" pitchFamily="34" charset="0"/>
                      </a:endParaRPr>
                    </a:p>
                  </a:txBody>
                  <a:tcPr marL="6350" marR="6350" marT="6350" marB="0" anchor="b"/>
                </a:tc>
                <a:tc>
                  <a:txBody>
                    <a:bodyPr/>
                    <a:lstStyle/>
                    <a:p>
                      <a:pPr algn="r" fontAlgn="b"/>
                      <a:r>
                        <a:rPr lang="en-GB" sz="1400" b="0" u="none" strike="noStrike" dirty="0">
                          <a:effectLst/>
                        </a:rPr>
                        <a:t>20</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b="0" u="none" strike="noStrike" dirty="0">
                          <a:effectLst/>
                        </a:rPr>
                        <a:t>£4,850</a:t>
                      </a:r>
                      <a:endParaRPr lang="en-GB"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59113794"/>
                  </a:ext>
                </a:extLst>
              </a:tr>
              <a:tr h="390696">
                <a:tc>
                  <a:txBody>
                    <a:bodyPr/>
                    <a:lstStyle/>
                    <a:p>
                      <a:pPr algn="l" fontAlgn="b"/>
                      <a:r>
                        <a:rPr lang="en-GB" sz="1800" b="1" u="none" strike="noStrike" dirty="0">
                          <a:effectLst/>
                        </a:rPr>
                        <a:t>Blackpool</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rPr>
                        <a:t>6</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a:effectLst/>
                        </a:rPr>
                        <a:t>2%</a:t>
                      </a:r>
                      <a:endParaRPr lang="en-GB" sz="18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a:effectLst/>
                        </a:rPr>
                        <a:t>96</a:t>
                      </a:r>
                      <a:endParaRPr lang="en-GB" sz="18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highlight>
                            <a:srgbClr val="FFFF00"/>
                          </a:highlight>
                        </a:rPr>
                        <a:t>6.25%</a:t>
                      </a:r>
                      <a:endParaRPr lang="en-GB" sz="1800" b="1" i="0" u="none" strike="noStrike" dirty="0">
                        <a:solidFill>
                          <a:srgbClr val="000000"/>
                        </a:solidFill>
                        <a:effectLst/>
                        <a:highlight>
                          <a:srgbClr val="FFFF00"/>
                        </a:highlight>
                        <a:latin typeface="Calibri" panose="020F0502020204030204" pitchFamily="34" charset="0"/>
                      </a:endParaRPr>
                    </a:p>
                  </a:txBody>
                  <a:tcPr marL="6350" marR="6350" marT="6350" marB="0" anchor="b"/>
                </a:tc>
                <a:tc>
                  <a:txBody>
                    <a:bodyPr/>
                    <a:lstStyle/>
                    <a:p>
                      <a:pPr algn="r" fontAlgn="b"/>
                      <a:r>
                        <a:rPr lang="en-GB" sz="1800" b="1" u="none" strike="noStrike" dirty="0">
                          <a:effectLst/>
                        </a:rPr>
                        <a:t>83</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rPr>
                        <a:t>£12,960</a:t>
                      </a:r>
                      <a:endParaRPr lang="en-GB"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71818302"/>
                  </a:ext>
                </a:extLst>
              </a:tr>
              <a:tr h="390696">
                <a:tc>
                  <a:txBody>
                    <a:bodyPr/>
                    <a:lstStyle/>
                    <a:p>
                      <a:pPr algn="l" fontAlgn="b"/>
                      <a:r>
                        <a:rPr lang="en-GB" sz="1400" u="none" strike="noStrike">
                          <a:effectLst/>
                        </a:rPr>
                        <a:t>Cumbria</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dirty="0">
                          <a:effectLst/>
                        </a:rPr>
                        <a:t>24</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dirty="0">
                          <a:effectLst/>
                        </a:rPr>
                        <a:t>8%</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dirty="0">
                          <a:effectLst/>
                        </a:rPr>
                        <a:t>223</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b="1" u="none" strike="noStrike" dirty="0">
                          <a:effectLst/>
                          <a:highlight>
                            <a:srgbClr val="FFFF00"/>
                          </a:highlight>
                        </a:rPr>
                        <a:t>10.76%</a:t>
                      </a:r>
                      <a:endParaRPr lang="en-GB" sz="1400" b="1" i="0" u="none" strike="noStrike" dirty="0">
                        <a:solidFill>
                          <a:srgbClr val="000000"/>
                        </a:solidFill>
                        <a:effectLst/>
                        <a:highlight>
                          <a:srgbClr val="FFFF00"/>
                        </a:highlight>
                        <a:latin typeface="Calibri" panose="020F0502020204030204" pitchFamily="34" charset="0"/>
                      </a:endParaRPr>
                    </a:p>
                  </a:txBody>
                  <a:tcPr marL="6350" marR="6350" marT="6350" marB="0" anchor="b"/>
                </a:tc>
                <a:tc>
                  <a:txBody>
                    <a:bodyPr/>
                    <a:lstStyle/>
                    <a:p>
                      <a:pPr algn="r" fontAlgn="b"/>
                      <a:r>
                        <a:rPr lang="en-GB" sz="1400" u="none" strike="noStrike">
                          <a:effectLst/>
                        </a:rPr>
                        <a:t>114</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a:effectLst/>
                        </a:rPr>
                        <a:t>£31,400</a:t>
                      </a:r>
                      <a:endParaRPr lang="en-GB"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30092290"/>
                  </a:ext>
                </a:extLst>
              </a:tr>
              <a:tr h="390696">
                <a:tc>
                  <a:txBody>
                    <a:bodyPr/>
                    <a:lstStyle/>
                    <a:p>
                      <a:pPr algn="l" fontAlgn="b"/>
                      <a:r>
                        <a:rPr lang="en-GB" sz="1800" b="1" u="none" strike="noStrike" dirty="0">
                          <a:effectLst/>
                        </a:rPr>
                        <a:t>Lancashire</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rPr>
                        <a:t>55</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rPr>
                        <a:t>18%</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rPr>
                        <a:t>649</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highlight>
                            <a:srgbClr val="FFFF00"/>
                          </a:highlight>
                        </a:rPr>
                        <a:t>8.47%</a:t>
                      </a:r>
                      <a:endParaRPr lang="en-GB" sz="1800" b="1" i="0" u="none" strike="noStrike" dirty="0">
                        <a:solidFill>
                          <a:srgbClr val="000000"/>
                        </a:solidFill>
                        <a:effectLst/>
                        <a:highlight>
                          <a:srgbClr val="FFFF00"/>
                        </a:highlight>
                        <a:latin typeface="Calibri" panose="020F0502020204030204" pitchFamily="34" charset="0"/>
                      </a:endParaRPr>
                    </a:p>
                  </a:txBody>
                  <a:tcPr marL="6350" marR="6350" marT="6350" marB="0" anchor="b"/>
                </a:tc>
                <a:tc>
                  <a:txBody>
                    <a:bodyPr/>
                    <a:lstStyle/>
                    <a:p>
                      <a:pPr algn="r" fontAlgn="b"/>
                      <a:r>
                        <a:rPr lang="en-GB" sz="1800" b="1" u="none" strike="noStrike" dirty="0">
                          <a:effectLst/>
                        </a:rPr>
                        <a:t>426</a:t>
                      </a:r>
                      <a:endParaRPr lang="en-GB"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rPr>
                        <a:t>£138,520</a:t>
                      </a:r>
                      <a:endParaRPr lang="en-GB"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48303263"/>
                  </a:ext>
                </a:extLst>
              </a:tr>
              <a:tr h="390696">
                <a:tc>
                  <a:txBody>
                    <a:bodyPr/>
                    <a:lstStyle/>
                    <a:p>
                      <a:pPr algn="l" fontAlgn="b"/>
                      <a:r>
                        <a:rPr lang="en-GB" sz="1400" u="none" strike="noStrike">
                          <a:effectLst/>
                        </a:rPr>
                        <a:t>Total</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dirty="0">
                          <a:effectLst/>
                        </a:rPr>
                        <a:t>91</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dirty="0">
                          <a:effectLst/>
                        </a:rPr>
                        <a:t>8%</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a:effectLst/>
                        </a:rPr>
                        <a:t>1029</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dirty="0">
                          <a:effectLst/>
                        </a:rPr>
                        <a:t>8.83%</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400" u="none" strike="noStrike" dirty="0">
                          <a:effectLst/>
                        </a:rPr>
                        <a:t>643</a:t>
                      </a:r>
                      <a:endParaRPr lang="en-GB"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1" u="none" strike="noStrike" dirty="0">
                          <a:effectLst/>
                          <a:highlight>
                            <a:srgbClr val="FFFF00"/>
                          </a:highlight>
                        </a:rPr>
                        <a:t>£187,730</a:t>
                      </a:r>
                      <a:endParaRPr lang="en-GB" sz="1800" b="1" i="0" u="none" strike="noStrike" dirty="0">
                        <a:solidFill>
                          <a:srgbClr val="000000"/>
                        </a:solidFill>
                        <a:effectLst/>
                        <a:highlight>
                          <a:srgbClr val="FFFF00"/>
                        </a:highlight>
                        <a:latin typeface="Calibri" panose="020F0502020204030204" pitchFamily="34" charset="0"/>
                      </a:endParaRPr>
                    </a:p>
                  </a:txBody>
                  <a:tcPr marL="6350" marR="6350" marT="6350" marB="0" anchor="b"/>
                </a:tc>
                <a:extLst>
                  <a:ext uri="{0D108BD9-81ED-4DB2-BD59-A6C34878D82A}">
                    <a16:rowId xmlns:a16="http://schemas.microsoft.com/office/drawing/2014/main" val="4180815744"/>
                  </a:ext>
                </a:extLst>
              </a:tr>
            </a:tbl>
          </a:graphicData>
        </a:graphic>
      </p:graphicFrame>
    </p:spTree>
    <p:extLst>
      <p:ext uri="{BB962C8B-B14F-4D97-AF65-F5344CB8AC3E}">
        <p14:creationId xmlns:p14="http://schemas.microsoft.com/office/powerpoint/2010/main" val="135058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064F70-FE46-E779-3864-111F5485F2BF}"/>
              </a:ext>
            </a:extLst>
          </p:cNvPr>
          <p:cNvSpPr txBox="1"/>
          <p:nvPr/>
        </p:nvSpPr>
        <p:spPr>
          <a:xfrm>
            <a:off x="2092411" y="1470445"/>
            <a:ext cx="8007178" cy="4924425"/>
          </a:xfrm>
          <a:prstGeom prst="rect">
            <a:avLst/>
          </a:prstGeom>
          <a:noFill/>
        </p:spPr>
        <p:txBody>
          <a:bodyPr wrap="square" rtlCol="0">
            <a:spAutoFit/>
          </a:bodyPr>
          <a:lstStyle/>
          <a:p>
            <a:pPr marL="342900" indent="-342900" defTabSz="457200" fontAlgn="base">
              <a:spcBef>
                <a:spcPct val="0"/>
              </a:spcBef>
              <a:spcAft>
                <a:spcPct val="0"/>
              </a:spcAft>
              <a:buFont typeface="Symbol" panose="05050102010706020507" pitchFamily="18" charset="2"/>
              <a:buChar char=""/>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Increase to 12% or above for % of CQC establishments making a claim</a:t>
            </a:r>
          </a:p>
          <a:p>
            <a:pPr marL="342900" indent="-342900" defTabSz="457200" fontAlgn="base">
              <a:spcBef>
                <a:spcPct val="0"/>
              </a:spcBef>
              <a:spcAft>
                <a:spcPct val="0"/>
              </a:spcAft>
              <a:buFont typeface="Symbol" panose="05050102010706020507" pitchFamily="18" charset="2"/>
              <a:buChar char=""/>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Focus on Leadership and management related funding – CPD modules / digital learning modules / leadership programme</a:t>
            </a:r>
          </a:p>
          <a:p>
            <a:pPr marL="342900" indent="-342900" defTabSz="457200" fontAlgn="base">
              <a:spcBef>
                <a:spcPct val="0"/>
              </a:spcBef>
              <a:spcAft>
                <a:spcPct val="0"/>
              </a:spcAft>
              <a:buFont typeface="Symbol" panose="05050102010706020507" pitchFamily="18" charset="2"/>
              <a:buChar char=""/>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Increase overall amount claimed from 22 / 23 take up</a:t>
            </a:r>
          </a:p>
          <a:p>
            <a:pPr marL="342900" indent="-342900" defTabSz="457200" fontAlgn="base">
              <a:spcBef>
                <a:spcPct val="0"/>
              </a:spcBef>
              <a:spcAft>
                <a:spcPct val="0"/>
              </a:spcAft>
              <a:buFont typeface="Symbol" panose="05050102010706020507" pitchFamily="18" charset="2"/>
              <a:buChar char=""/>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Aspire to be highest claiming ICS area in N</a:t>
            </a:r>
            <a:r>
              <a:rPr lang="en-US"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orth</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West</a:t>
            </a:r>
          </a:p>
          <a:p>
            <a:pPr defTabSz="457200" fontAlgn="base">
              <a:spcBef>
                <a:spcPct val="0"/>
              </a:spcBef>
              <a:spcAft>
                <a:spcPct val="0"/>
              </a:spcAft>
              <a:defRPr/>
            </a:pPr>
            <a:endPar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hlinkClick r:id="" action="ppaction://noaction"/>
            </a:endParaRPr>
          </a:p>
          <a:p>
            <a:pPr defTabSz="457200" fontAlgn="base">
              <a:spcBef>
                <a:spcPct val="0"/>
              </a:spcBef>
              <a:spcAft>
                <a:spcPct val="0"/>
              </a:spcAft>
              <a:defRPr/>
            </a:pPr>
            <a:r>
              <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hlinkClick r:id="" action="ppaction://noaction"/>
              </a:rPr>
              <a:t>https://www.skillsforcare.org.uk/resources/documents/Funding/Workforce-Development-Fund/2023-24/WDF-funded-quals-2023-24-V1.pdf</a:t>
            </a:r>
            <a:endPar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defTabSz="457200" fontAlgn="base">
              <a:spcBef>
                <a:spcPct val="0"/>
              </a:spcBef>
              <a:spcAft>
                <a:spcPct val="0"/>
              </a:spcAft>
              <a:defRPr/>
            </a:pPr>
            <a:endPar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defTabSz="457200" fontAlgn="base">
              <a:spcBef>
                <a:spcPct val="0"/>
              </a:spcBef>
              <a:spcAft>
                <a:spcPct val="0"/>
              </a:spcAft>
              <a:defRPr/>
            </a:pPr>
            <a:r>
              <a:rPr lang="en-US" sz="2800" dirty="0">
                <a:solidFill>
                  <a:srgbClr val="0079C2"/>
                </a:solidFill>
                <a:latin typeface="Arial" panose="020B0604020202020204" pitchFamily="34" charset="0"/>
                <a:ea typeface="Calibri" panose="020F0502020204030204" pitchFamily="34" charset="0"/>
                <a:cs typeface="Times New Roman" panose="02020603050405020304" pitchFamily="18" charset="0"/>
              </a:rPr>
              <a:t>What can we do to improve claiming levels? – support / step by step sessions?</a:t>
            </a:r>
            <a:endParaRPr lang="en-GB" sz="2800" dirty="0">
              <a:solidFill>
                <a:srgbClr val="0079C2"/>
              </a:solidFill>
              <a:latin typeface="Arial" panose="020B0604020202020204" pitchFamily="34" charset="0"/>
              <a:ea typeface="Calibri" panose="020F0502020204030204" pitchFamily="34" charset="0"/>
              <a:cs typeface="Times New Roman" panose="02020603050405020304" pitchFamily="18" charset="0"/>
            </a:endParaRPr>
          </a:p>
          <a:p>
            <a:pPr defTabSz="457200" fontAlgn="base">
              <a:spcBef>
                <a:spcPct val="0"/>
              </a:spcBef>
              <a:spcAft>
                <a:spcPct val="0"/>
              </a:spcAft>
              <a:defRPr/>
            </a:pPr>
            <a:endParaRPr lang="en-GB" dirty="0">
              <a:solidFill>
                <a:prstClr val="black"/>
              </a:solidFill>
              <a:latin typeface="Arial" charset="0"/>
            </a:endParaRPr>
          </a:p>
        </p:txBody>
      </p:sp>
    </p:spTree>
    <p:extLst>
      <p:ext uri="{BB962C8B-B14F-4D97-AF65-F5344CB8AC3E}">
        <p14:creationId xmlns:p14="http://schemas.microsoft.com/office/powerpoint/2010/main" val="384703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650" y="1531475"/>
            <a:ext cx="8620701" cy="705863"/>
          </a:xfrm>
        </p:spPr>
        <p:txBody>
          <a:bodyPr/>
          <a:lstStyle/>
          <a:p>
            <a:r>
              <a:rPr lang="en-GB" dirty="0"/>
              <a:t>Priorities – CEOs</a:t>
            </a:r>
          </a:p>
        </p:txBody>
      </p:sp>
      <p:sp>
        <p:nvSpPr>
          <p:cNvPr id="3" name="TextBox 2">
            <a:extLst>
              <a:ext uri="{FF2B5EF4-FFF2-40B4-BE49-F238E27FC236}">
                <a16:creationId xmlns:a16="http://schemas.microsoft.com/office/drawing/2014/main" id="{C0A68111-46A7-D605-B6B1-51C22743B16F}"/>
              </a:ext>
            </a:extLst>
          </p:cNvPr>
          <p:cNvSpPr txBox="1"/>
          <p:nvPr/>
        </p:nvSpPr>
        <p:spPr>
          <a:xfrm>
            <a:off x="1981201" y="2496065"/>
            <a:ext cx="7500551" cy="3416320"/>
          </a:xfrm>
          <a:prstGeom prst="rect">
            <a:avLst/>
          </a:prstGeom>
          <a:noFill/>
        </p:spPr>
        <p:txBody>
          <a:bodyPr wrap="square" rtlCol="0">
            <a:spAutoFit/>
          </a:bodyPr>
          <a:lstStyle/>
          <a:p>
            <a:r>
              <a:rPr lang="en-US" dirty="0"/>
              <a:t>CEO Core network – meets 6 monthly</a:t>
            </a:r>
          </a:p>
          <a:p>
            <a:endParaRPr lang="en-US" dirty="0"/>
          </a:p>
          <a:p>
            <a:r>
              <a:rPr lang="en-US" u="sng" dirty="0"/>
              <a:t>What do we want them to know?</a:t>
            </a:r>
          </a:p>
          <a:p>
            <a:endParaRPr lang="en-US" u="sng" dirty="0"/>
          </a:p>
          <a:p>
            <a:pPr marL="285750" indent="-285750">
              <a:buFont typeface="Arial" panose="020B0604020202020204" pitchFamily="34" charset="0"/>
              <a:buChar char="•"/>
            </a:pPr>
            <a:r>
              <a:rPr lang="en-US" dirty="0"/>
              <a:t>Attendance / awareness of CEO core network</a:t>
            </a:r>
          </a:p>
          <a:p>
            <a:pPr marL="285750" indent="-285750">
              <a:buFont typeface="Arial" panose="020B0604020202020204" pitchFamily="34" charset="0"/>
              <a:buChar char="•"/>
            </a:pPr>
            <a:r>
              <a:rPr lang="en-US" dirty="0"/>
              <a:t>Promotion of outstanding care offer</a:t>
            </a:r>
          </a:p>
          <a:p>
            <a:pPr marL="285750" indent="-285750">
              <a:buFont typeface="Arial" panose="020B0604020202020204" pitchFamily="34" charset="0"/>
              <a:buChar char="•"/>
            </a:pPr>
            <a:r>
              <a:rPr lang="en-US" dirty="0"/>
              <a:t>Facilitate engagement with ICS’</a:t>
            </a:r>
          </a:p>
          <a:p>
            <a:pPr marL="285750" indent="-285750">
              <a:buFont typeface="Arial" panose="020B0604020202020204" pitchFamily="34" charset="0"/>
              <a:buChar char="•"/>
            </a:pPr>
            <a:r>
              <a:rPr lang="en-US" dirty="0"/>
              <a:t>Promote integration resources and support</a:t>
            </a:r>
          </a:p>
          <a:p>
            <a:pPr marL="285750" indent="-285750">
              <a:buFont typeface="Arial" panose="020B0604020202020204" pitchFamily="34" charset="0"/>
              <a:buChar char="•"/>
            </a:pPr>
            <a:r>
              <a:rPr lang="en-US" dirty="0"/>
              <a:t>Promotion of CQC product range</a:t>
            </a:r>
          </a:p>
          <a:p>
            <a:pPr marL="285750" indent="-285750">
              <a:buFont typeface="Arial" panose="020B0604020202020204" pitchFamily="34" charset="0"/>
              <a:buChar char="•"/>
            </a:pPr>
            <a:r>
              <a:rPr lang="en-US" dirty="0"/>
              <a:t>Promotion of culture toolkit and leadership offer</a:t>
            </a:r>
          </a:p>
          <a:p>
            <a:pPr marL="285750" indent="-285750">
              <a:buFont typeface="Arial" panose="020B0604020202020204" pitchFamily="34" charset="0"/>
              <a:buChar char="•"/>
            </a:pPr>
            <a:r>
              <a:rPr lang="en-US" dirty="0"/>
              <a:t>Promotion of broader </a:t>
            </a:r>
            <a:r>
              <a:rPr lang="en-US" dirty="0" err="1"/>
              <a:t>SfC</a:t>
            </a:r>
            <a:r>
              <a:rPr lang="en-US" dirty="0"/>
              <a:t> work programme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8952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650" y="1531475"/>
            <a:ext cx="8620701" cy="705863"/>
          </a:xfrm>
        </p:spPr>
        <p:txBody>
          <a:bodyPr/>
          <a:lstStyle/>
          <a:p>
            <a:r>
              <a:rPr lang="en-GB" dirty="0"/>
              <a:t>Priorities – Nominated Individuals</a:t>
            </a:r>
          </a:p>
        </p:txBody>
      </p:sp>
      <p:sp>
        <p:nvSpPr>
          <p:cNvPr id="3" name="TextBox 2">
            <a:extLst>
              <a:ext uri="{FF2B5EF4-FFF2-40B4-BE49-F238E27FC236}">
                <a16:creationId xmlns:a16="http://schemas.microsoft.com/office/drawing/2014/main" id="{C0A68111-46A7-D605-B6B1-51C22743B16F}"/>
              </a:ext>
            </a:extLst>
          </p:cNvPr>
          <p:cNvSpPr txBox="1"/>
          <p:nvPr/>
        </p:nvSpPr>
        <p:spPr>
          <a:xfrm>
            <a:off x="1981201" y="2496065"/>
            <a:ext cx="7500551" cy="3970318"/>
          </a:xfrm>
          <a:prstGeom prst="rect">
            <a:avLst/>
          </a:prstGeom>
          <a:noFill/>
        </p:spPr>
        <p:txBody>
          <a:bodyPr wrap="square" rtlCol="0">
            <a:spAutoFit/>
          </a:bodyPr>
          <a:lstStyle/>
          <a:p>
            <a:r>
              <a:rPr lang="en-US" dirty="0"/>
              <a:t>Nominated individuals network – meets quarterly </a:t>
            </a:r>
          </a:p>
          <a:p>
            <a:r>
              <a:rPr lang="en-US" dirty="0"/>
              <a:t>National NI network event – 29</a:t>
            </a:r>
            <a:r>
              <a:rPr lang="en-US" baseline="30000" dirty="0"/>
              <a:t>th</a:t>
            </a:r>
            <a:r>
              <a:rPr lang="en-US" dirty="0"/>
              <a:t> November – 10.30-12.30</a:t>
            </a:r>
          </a:p>
          <a:p>
            <a:endParaRPr lang="en-US" dirty="0"/>
          </a:p>
          <a:p>
            <a:r>
              <a:rPr lang="en-US" dirty="0"/>
              <a:t>NI </a:t>
            </a:r>
            <a:r>
              <a:rPr lang="en-US" dirty="0" err="1"/>
              <a:t>Whatsapp</a:t>
            </a:r>
            <a:r>
              <a:rPr lang="en-US" dirty="0"/>
              <a:t> group?</a:t>
            </a:r>
          </a:p>
          <a:p>
            <a:endParaRPr lang="en-US" dirty="0"/>
          </a:p>
          <a:p>
            <a:r>
              <a:rPr lang="en-US" u="sng" dirty="0"/>
              <a:t>What do we want them to know?</a:t>
            </a:r>
          </a:p>
          <a:p>
            <a:pPr marL="285750" indent="-285750">
              <a:buFont typeface="Arial" panose="020B0604020202020204" pitchFamily="34" charset="0"/>
              <a:buChar char="•"/>
            </a:pPr>
            <a:r>
              <a:rPr lang="en-US" dirty="0"/>
              <a:t>Promotion of ASC-WDS / Data for understanding profile of workforce</a:t>
            </a:r>
            <a:r>
              <a:rPr lang="en-GB" dirty="0"/>
              <a:t> / Benchmarking</a:t>
            </a:r>
          </a:p>
          <a:p>
            <a:pPr marL="285750" indent="-285750">
              <a:buFont typeface="Arial" panose="020B0604020202020204" pitchFamily="34" charset="0"/>
              <a:buChar char="•"/>
            </a:pPr>
            <a:r>
              <a:rPr lang="en-GB" dirty="0"/>
              <a:t>Promotion of training and development / WDF</a:t>
            </a:r>
          </a:p>
          <a:p>
            <a:pPr marL="285750" indent="-285750">
              <a:buFont typeface="Arial" panose="020B0604020202020204" pitchFamily="34" charset="0"/>
              <a:buChar char="•"/>
            </a:pPr>
            <a:r>
              <a:rPr lang="en-GB" dirty="0"/>
              <a:t>Promotion of leadership offer for RMs by proxy</a:t>
            </a:r>
          </a:p>
          <a:p>
            <a:pPr marL="285750" indent="-285750">
              <a:buFont typeface="Arial" panose="020B0604020202020204" pitchFamily="34" charset="0"/>
              <a:buChar char="•"/>
            </a:pPr>
            <a:r>
              <a:rPr lang="en-GB" dirty="0"/>
              <a:t>Digital transformation skills and development</a:t>
            </a:r>
          </a:p>
          <a:p>
            <a:pPr marL="285750" indent="-285750">
              <a:buFont typeface="Arial" panose="020B0604020202020204" pitchFamily="34" charset="0"/>
              <a:buChar char="•"/>
            </a:pPr>
            <a:r>
              <a:rPr lang="en-GB" dirty="0"/>
              <a:t>Promotion of Health and wellbeing support / strategies</a:t>
            </a:r>
          </a:p>
          <a:p>
            <a:pPr marL="285750" indent="-285750">
              <a:buFont typeface="Arial" panose="020B0604020202020204" pitchFamily="34" charset="0"/>
              <a:buChar char="•"/>
            </a:pPr>
            <a:r>
              <a:rPr lang="en-GB" dirty="0"/>
              <a:t>Promotion of Recruitment and retention offer</a:t>
            </a:r>
          </a:p>
          <a:p>
            <a:pPr marL="285750" indent="-285750">
              <a:buFont typeface="Arial" panose="020B0604020202020204" pitchFamily="34" charset="0"/>
              <a:buChar char="•"/>
            </a:pPr>
            <a:r>
              <a:rPr lang="en-GB" dirty="0"/>
              <a:t>Revised Culture toolkit </a:t>
            </a:r>
            <a:endParaRPr lang="en-US" dirty="0"/>
          </a:p>
        </p:txBody>
      </p:sp>
    </p:spTree>
    <p:extLst>
      <p:ext uri="{BB962C8B-B14F-4D97-AF65-F5344CB8AC3E}">
        <p14:creationId xmlns:p14="http://schemas.microsoft.com/office/powerpoint/2010/main" val="62124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650" y="1531475"/>
            <a:ext cx="8620701" cy="705863"/>
          </a:xfrm>
        </p:spPr>
        <p:txBody>
          <a:bodyPr/>
          <a:lstStyle/>
          <a:p>
            <a:r>
              <a:rPr lang="en-GB" dirty="0"/>
              <a:t>Priorities – HR Directors</a:t>
            </a:r>
          </a:p>
        </p:txBody>
      </p:sp>
      <p:sp>
        <p:nvSpPr>
          <p:cNvPr id="3" name="TextBox 2">
            <a:extLst>
              <a:ext uri="{FF2B5EF4-FFF2-40B4-BE49-F238E27FC236}">
                <a16:creationId xmlns:a16="http://schemas.microsoft.com/office/drawing/2014/main" id="{C0A68111-46A7-D605-B6B1-51C22743B16F}"/>
              </a:ext>
            </a:extLst>
          </p:cNvPr>
          <p:cNvSpPr txBox="1"/>
          <p:nvPr/>
        </p:nvSpPr>
        <p:spPr>
          <a:xfrm>
            <a:off x="1981201" y="2496066"/>
            <a:ext cx="7500551" cy="3693319"/>
          </a:xfrm>
          <a:prstGeom prst="rect">
            <a:avLst/>
          </a:prstGeom>
          <a:noFill/>
        </p:spPr>
        <p:txBody>
          <a:bodyPr wrap="square" rtlCol="0">
            <a:spAutoFit/>
          </a:bodyPr>
          <a:lstStyle/>
          <a:p>
            <a:r>
              <a:rPr lang="en-US" dirty="0"/>
              <a:t>HR Directors network – meets quarterly </a:t>
            </a:r>
          </a:p>
          <a:p>
            <a:endParaRPr lang="en-US" dirty="0"/>
          </a:p>
          <a:p>
            <a:r>
              <a:rPr lang="en-US" dirty="0"/>
              <a:t>HR directors </a:t>
            </a:r>
            <a:r>
              <a:rPr lang="en-US" dirty="0" err="1"/>
              <a:t>Whatsapp</a:t>
            </a:r>
            <a:r>
              <a:rPr lang="en-US" dirty="0"/>
              <a:t> group</a:t>
            </a:r>
          </a:p>
          <a:p>
            <a:endParaRPr lang="en-US" dirty="0"/>
          </a:p>
          <a:p>
            <a:r>
              <a:rPr lang="en-US" u="sng" dirty="0"/>
              <a:t>What do we want them to know?</a:t>
            </a:r>
          </a:p>
          <a:p>
            <a:pPr marL="285750" indent="-285750">
              <a:buFont typeface="Arial" panose="020B0604020202020204" pitchFamily="34" charset="0"/>
              <a:buChar char="•"/>
            </a:pPr>
            <a:r>
              <a:rPr lang="en-US" dirty="0"/>
              <a:t>Promotion of ASC-WDS / Data for understanding profile of workforce</a:t>
            </a:r>
            <a:r>
              <a:rPr lang="en-GB" dirty="0"/>
              <a:t> / Benchmarking</a:t>
            </a:r>
          </a:p>
          <a:p>
            <a:pPr marL="285750" indent="-285750">
              <a:buFont typeface="Arial" panose="020B0604020202020204" pitchFamily="34" charset="0"/>
              <a:buChar char="•"/>
            </a:pPr>
            <a:r>
              <a:rPr lang="en-GB" dirty="0"/>
              <a:t>Promotion of training and development / WDF</a:t>
            </a:r>
          </a:p>
          <a:p>
            <a:pPr marL="285750" indent="-285750">
              <a:buFont typeface="Arial" panose="020B0604020202020204" pitchFamily="34" charset="0"/>
              <a:buChar char="•"/>
            </a:pPr>
            <a:r>
              <a:rPr lang="en-GB" dirty="0"/>
              <a:t>Promotion of leadership offer</a:t>
            </a:r>
          </a:p>
          <a:p>
            <a:pPr marL="285750" indent="-285750">
              <a:buFont typeface="Arial" panose="020B0604020202020204" pitchFamily="34" charset="0"/>
              <a:buChar char="•"/>
            </a:pPr>
            <a:r>
              <a:rPr lang="en-GB" dirty="0"/>
              <a:t>Digital transformation skills and development</a:t>
            </a:r>
          </a:p>
          <a:p>
            <a:pPr marL="285750" indent="-285750">
              <a:buFont typeface="Arial" panose="020B0604020202020204" pitchFamily="34" charset="0"/>
              <a:buChar char="•"/>
            </a:pPr>
            <a:r>
              <a:rPr lang="en-GB" dirty="0"/>
              <a:t>Promotion of Health and wellbeing support / strategies</a:t>
            </a:r>
          </a:p>
          <a:p>
            <a:pPr marL="285750" indent="-285750">
              <a:buFont typeface="Arial" panose="020B0604020202020204" pitchFamily="34" charset="0"/>
              <a:buChar char="•"/>
            </a:pPr>
            <a:r>
              <a:rPr lang="en-GB" dirty="0"/>
              <a:t>Promotion of Recruitment and retention offer</a:t>
            </a:r>
          </a:p>
          <a:p>
            <a:pPr marL="285750" indent="-285750">
              <a:buFont typeface="Arial" panose="020B0604020202020204" pitchFamily="34" charset="0"/>
              <a:buChar char="•"/>
            </a:pPr>
            <a:r>
              <a:rPr lang="en-GB" dirty="0"/>
              <a:t>Revised Culture toolkit </a:t>
            </a:r>
            <a:endParaRPr lang="en-US" dirty="0"/>
          </a:p>
        </p:txBody>
      </p:sp>
    </p:spTree>
    <p:extLst>
      <p:ext uri="{BB962C8B-B14F-4D97-AF65-F5344CB8AC3E}">
        <p14:creationId xmlns:p14="http://schemas.microsoft.com/office/powerpoint/2010/main" val="414537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650" y="1531475"/>
            <a:ext cx="8620701" cy="705863"/>
          </a:xfrm>
        </p:spPr>
        <p:txBody>
          <a:bodyPr/>
          <a:lstStyle/>
          <a:p>
            <a:r>
              <a:rPr lang="en-GB" dirty="0"/>
              <a:t>Priorities – Employer L&amp;D leads</a:t>
            </a:r>
          </a:p>
        </p:txBody>
      </p:sp>
      <p:sp>
        <p:nvSpPr>
          <p:cNvPr id="3" name="TextBox 2">
            <a:extLst>
              <a:ext uri="{FF2B5EF4-FFF2-40B4-BE49-F238E27FC236}">
                <a16:creationId xmlns:a16="http://schemas.microsoft.com/office/drawing/2014/main" id="{C0A68111-46A7-D605-B6B1-51C22743B16F}"/>
              </a:ext>
            </a:extLst>
          </p:cNvPr>
          <p:cNvSpPr txBox="1"/>
          <p:nvPr/>
        </p:nvSpPr>
        <p:spPr>
          <a:xfrm>
            <a:off x="1981201" y="2496066"/>
            <a:ext cx="7500551" cy="3693319"/>
          </a:xfrm>
          <a:prstGeom prst="rect">
            <a:avLst/>
          </a:prstGeom>
          <a:noFill/>
        </p:spPr>
        <p:txBody>
          <a:bodyPr wrap="square" rtlCol="0">
            <a:spAutoFit/>
          </a:bodyPr>
          <a:lstStyle/>
          <a:p>
            <a:r>
              <a:rPr lang="en-US" dirty="0"/>
              <a:t>Regional L&amp;D leads network – meets quarterly </a:t>
            </a:r>
          </a:p>
          <a:p>
            <a:endParaRPr lang="en-US" dirty="0"/>
          </a:p>
          <a:p>
            <a:r>
              <a:rPr lang="en-US" dirty="0"/>
              <a:t>L&amp;D leads </a:t>
            </a:r>
            <a:r>
              <a:rPr lang="en-US" dirty="0" err="1"/>
              <a:t>Whatsapp</a:t>
            </a:r>
            <a:r>
              <a:rPr lang="en-US" dirty="0"/>
              <a:t> group</a:t>
            </a:r>
          </a:p>
          <a:p>
            <a:endParaRPr lang="en-US" dirty="0"/>
          </a:p>
          <a:p>
            <a:r>
              <a:rPr lang="en-US" u="sng" dirty="0"/>
              <a:t>What do we want them to know?</a:t>
            </a:r>
          </a:p>
          <a:p>
            <a:pPr marL="285750" indent="-285750">
              <a:buFont typeface="Arial" panose="020B0604020202020204" pitchFamily="34" charset="0"/>
              <a:buChar char="•"/>
            </a:pPr>
            <a:r>
              <a:rPr lang="en-US" dirty="0"/>
              <a:t>Promotion of ASC-WDS</a:t>
            </a:r>
            <a:endParaRPr lang="en-GB" dirty="0"/>
          </a:p>
          <a:p>
            <a:pPr marL="285750" indent="-285750">
              <a:buFont typeface="Arial" panose="020B0604020202020204" pitchFamily="34" charset="0"/>
              <a:buChar char="•"/>
            </a:pPr>
            <a:r>
              <a:rPr lang="en-GB" dirty="0"/>
              <a:t>Promotion of training and development / WDF</a:t>
            </a:r>
          </a:p>
          <a:p>
            <a:pPr marL="285750" indent="-285750">
              <a:buFont typeface="Arial" panose="020B0604020202020204" pitchFamily="34" charset="0"/>
              <a:buChar char="•"/>
            </a:pPr>
            <a:r>
              <a:rPr lang="en-GB" dirty="0"/>
              <a:t>Promotion of leadership offer particularly L&amp;M related WDF training</a:t>
            </a:r>
          </a:p>
          <a:p>
            <a:pPr marL="285750" indent="-285750">
              <a:buFont typeface="Arial" panose="020B0604020202020204" pitchFamily="34" charset="0"/>
              <a:buChar char="•"/>
            </a:pPr>
            <a:r>
              <a:rPr lang="en-GB" dirty="0"/>
              <a:t>Digital transformation skills and development</a:t>
            </a:r>
          </a:p>
          <a:p>
            <a:pPr marL="285750" indent="-285750">
              <a:buFont typeface="Arial" panose="020B0604020202020204" pitchFamily="34" charset="0"/>
              <a:buChar char="•"/>
            </a:pPr>
            <a:r>
              <a:rPr lang="en-GB" dirty="0"/>
              <a:t>VLE for CQC inspections</a:t>
            </a:r>
          </a:p>
          <a:p>
            <a:pPr marL="285750" indent="-285750">
              <a:buFont typeface="Arial" panose="020B0604020202020204" pitchFamily="34" charset="0"/>
              <a:buChar char="•"/>
            </a:pPr>
            <a:r>
              <a:rPr lang="en-GB" dirty="0"/>
              <a:t>Core and Mandatory training guidance</a:t>
            </a:r>
          </a:p>
          <a:p>
            <a:pPr marL="285750" indent="-285750">
              <a:buFont typeface="Arial" panose="020B0604020202020204" pitchFamily="34" charset="0"/>
              <a:buChar char="•"/>
            </a:pPr>
            <a:r>
              <a:rPr lang="en-GB" dirty="0"/>
              <a:t>Care certificate</a:t>
            </a:r>
          </a:p>
          <a:p>
            <a:pPr marL="285750" indent="-285750">
              <a:buFont typeface="Arial" panose="020B0604020202020204" pitchFamily="34" charset="0"/>
              <a:buChar char="•"/>
            </a:pPr>
            <a:r>
              <a:rPr lang="en-GB" dirty="0"/>
              <a:t>Updates on national policy / reform </a:t>
            </a:r>
          </a:p>
        </p:txBody>
      </p:sp>
    </p:spTree>
    <p:extLst>
      <p:ext uri="{BB962C8B-B14F-4D97-AF65-F5344CB8AC3E}">
        <p14:creationId xmlns:p14="http://schemas.microsoft.com/office/powerpoint/2010/main" val="3860606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4027</Words>
  <Application>Microsoft Office PowerPoint</Application>
  <PresentationFormat>Widescreen</PresentationFormat>
  <Paragraphs>440</Paragraphs>
  <Slides>24</Slides>
  <Notes>23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24</vt:i4>
      </vt:variant>
    </vt:vector>
  </HeadingPairs>
  <TitlesOfParts>
    <vt:vector size="39" baseType="lpstr">
      <vt:lpstr>Arial</vt:lpstr>
      <vt:lpstr>Calibri</vt:lpstr>
      <vt:lpstr>Calibri Light</vt:lpstr>
      <vt:lpstr>font-regular</vt:lpstr>
      <vt:lpstr>font-semibold</vt:lpstr>
      <vt:lpstr>Helvetica Neue</vt:lpstr>
      <vt:lpstr>Segoe UI</vt:lpstr>
      <vt:lpstr>Symbol</vt:lpstr>
      <vt:lpstr>Wingdings</vt:lpstr>
      <vt:lpstr>Office Theme</vt:lpstr>
      <vt:lpstr>Bespoke title slides</vt:lpstr>
      <vt:lpstr>Bespoke content slides</vt:lpstr>
      <vt:lpstr>Colour slides</vt:lpstr>
      <vt:lpstr>1_Office Theme</vt:lpstr>
      <vt:lpstr>Title slides</vt:lpstr>
      <vt:lpstr>Lancashire Residential RMN</vt:lpstr>
      <vt:lpstr>North West Regional ASC-WDS completion Lancashire and South Cumbria ICS</vt:lpstr>
      <vt:lpstr>Priorities – Increasing take up of Workforce development funding</vt:lpstr>
      <vt:lpstr>2022 / 2023 Take Up</vt:lpstr>
      <vt:lpstr>PowerPoint Presentation</vt:lpstr>
      <vt:lpstr>Priorities – CEOs</vt:lpstr>
      <vt:lpstr>Priorities – Nominated Individuals</vt:lpstr>
      <vt:lpstr>Priorities – HR Directors</vt:lpstr>
      <vt:lpstr>Priorities – Employer L&amp;D leads</vt:lpstr>
      <vt:lpstr>Priorities – Employer QA Leads</vt:lpstr>
      <vt:lpstr>PowerPoint Presentation</vt:lpstr>
      <vt:lpstr>PowerPoint Presentation</vt:lpstr>
      <vt:lpstr>PowerPoint Presentation</vt:lpstr>
      <vt:lpstr>PowerPoint Presentation</vt:lpstr>
      <vt:lpstr>Deputy / Aspiring Managers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Cumbria LD Registered Managers Network</dc:title>
  <dc:creator>Matthew Errington</dc:creator>
  <cp:lastModifiedBy>Matthew Errington</cp:lastModifiedBy>
  <cp:revision>6</cp:revision>
  <dcterms:created xsi:type="dcterms:W3CDTF">2023-07-25T08:52:01Z</dcterms:created>
  <dcterms:modified xsi:type="dcterms:W3CDTF">2023-09-26T12:34:15Z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2023-07-25T18:50:32Z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5f9c735e-527f-48c9-8eb9-2b1f8a416278</vt:lpwstr>
  </property>
  <property fmtid="{D5CDD505-2E9C-101B-9397-08002B2CF9AE}" pid="8" name="MSIP_Label_f194113b-ecba-4458-8e2e-fa038bf17a69_ContentBits">
    <vt:lpwstr>0</vt:lpwstr>
  </property>
</Properties>
</file>