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4"/>
  </p:sldMasterIdLst>
  <p:notesMasterIdLst>
    <p:notesMasterId r:id="rId17"/>
  </p:notesMasterIdLst>
  <p:sldIdLst>
    <p:sldId id="942" r:id="rId5"/>
    <p:sldId id="939" r:id="rId6"/>
    <p:sldId id="1421" r:id="rId7"/>
    <p:sldId id="1431" r:id="rId8"/>
    <p:sldId id="258" r:id="rId9"/>
    <p:sldId id="1251" r:id="rId10"/>
    <p:sldId id="1036" r:id="rId11"/>
    <p:sldId id="1430" r:id="rId12"/>
    <p:sldId id="1435" r:id="rId13"/>
    <p:sldId id="1432" r:id="rId14"/>
    <p:sldId id="1433" r:id="rId15"/>
    <p:sldId id="103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81347-70DE-4AE7-B2C1-B105E06777A2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1A786-7F40-4A48-B012-0CCFC4AC9D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760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29D3C-6270-144F-AE5C-43AF1EA7F4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689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F29D3C-6270-144F-AE5C-43AF1EA7F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33238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F29D3C-6270-144F-AE5C-43AF1EA7F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2908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F29D3C-6270-144F-AE5C-43AF1EA7F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6980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29D3C-6270-144F-AE5C-43AF1EA7F4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122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List of closed down locations – let us know. </a:t>
            </a:r>
          </a:p>
          <a:p>
            <a:r>
              <a:rPr lang="en-US" dirty="0">
                <a:solidFill>
                  <a:srgbClr val="0070C0"/>
                </a:solidFill>
              </a:rPr>
              <a:t>If you a big list of non-compliant non-LA commissioned providers, let us know &amp; we’ll forward onto the Support Centre to action.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F29D3C-6270-144F-AE5C-43AF1EA7F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6443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List of closed down locations – let us know. </a:t>
            </a:r>
          </a:p>
          <a:p>
            <a:r>
              <a:rPr lang="en-US" dirty="0">
                <a:solidFill>
                  <a:srgbClr val="0070C0"/>
                </a:solidFill>
              </a:rPr>
              <a:t>If you a big list of non-compliant non-LA commissioned providers, let us know &amp; we’ll forward onto the Support Centre to action.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F29D3C-6270-144F-AE5C-43AF1EA7F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7594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AA7094-497D-4C47-9323-4A3A4E890A0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584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F29D3C-6270-144F-AE5C-43AF1EA7F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5843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29D3C-6270-144F-AE5C-43AF1EA7F4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74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F29D3C-6270-144F-AE5C-43AF1EA7F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469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F29D3C-6270-144F-AE5C-43AF1EA7F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8477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3AF71-DE1E-4F58-BB3D-24D48C0E0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6736B0-EFA4-458D-A154-1E49F07DA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F679B-14FD-48BC-AF07-D1BD2A8B3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68559-17FE-4BEF-B46F-CC3EF2D6E67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97E13-1381-4CB2-BBF7-326A1BD8E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5FE6A-7777-4B7E-9B81-7B407CA43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4458-FDE5-47A0-A84F-D276E9528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479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11E86-1238-4FA5-A590-BAD64F311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9EAAE8-A623-4AA1-8B93-66E059E7C4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33E11D-C876-4B36-B6F1-2EBD68752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68559-17FE-4BEF-B46F-CC3EF2D6E67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D1A4B-B869-45E5-B853-9176691C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2E21A-68DD-4DCB-A56E-F60A4AD32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4458-FDE5-47A0-A84F-D276E9528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392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F4274C-B258-4A80-A5D9-2D306CF16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F9177F-28B4-45EF-B6DD-24C01C138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EE6FF-57E2-4A25-9B77-02A06D36F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68559-17FE-4BEF-B46F-CC3EF2D6E67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2BCC7-6C37-46EE-813F-D04BB4329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79395-9E01-4C9D-A023-1996AAC23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4458-FDE5-47A0-A84F-D276E9528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73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A1E72-AE3F-4FF8-B06B-3338C7CBF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F5125-8BC3-406A-AD36-25BA11E91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DBE91-62AD-4D84-B548-0A17CF13D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68559-17FE-4BEF-B46F-CC3EF2D6E67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0F736-59E2-4B87-BABD-8C7916B44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F645F-EECB-4712-AFD4-5A376C0FA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4458-FDE5-47A0-A84F-D276E9528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34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155E8-C626-4BD7-BF40-549401817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2782FB-BEEA-44F4-AF8C-CE72E48D7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91A99-4B19-4776-B470-515BE386B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68559-17FE-4BEF-B46F-CC3EF2D6E67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44938-346E-484B-9062-E141B2063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36398-EEB2-4B5F-A79C-E66D980B2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4458-FDE5-47A0-A84F-D276E9528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86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B9E4D-4B8C-4D4D-9BB5-C28019684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27525-08A8-49FB-8C39-010BD58AC3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5569FE-2D09-4166-9740-BF311C292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CA071E-BA39-4E1E-9FE2-5D0776200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68559-17FE-4BEF-B46F-CC3EF2D6E67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C2A19-8949-4ADE-8EE7-A221D1B6F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055CA9-E438-4157-BEC2-ED167C527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4458-FDE5-47A0-A84F-D276E9528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156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E903A-AD39-429C-8C76-C72C54D40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20AF4C-84D2-4199-BF43-102ECF7B1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4DB42-F1EE-471C-AF6B-29D9175A6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579CF6-1696-4848-9786-6C126CE309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6F4B81-EA9A-4049-AD4A-B504A0ED66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FBFD7D-9BCC-4F56-8565-9EC32AB9C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68559-17FE-4BEF-B46F-CC3EF2D6E67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A50EF6-A251-48E2-8F06-BEE197DAA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7B2D20-6590-4695-B8DC-A397C6ACB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4458-FDE5-47A0-A84F-D276E9528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202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F44ED-28D6-4E59-AB78-66581846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D7A0A3-3A17-4A96-8211-8B1A7BDAB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68559-17FE-4BEF-B46F-CC3EF2D6E67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2DB782-6DC6-4910-922B-C234F2DBB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62A455-BB5E-48D8-BE6A-1CCADC843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4458-FDE5-47A0-A84F-D276E9528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498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D4DFC2-4CBA-4ABD-89B3-70A9810D2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68559-17FE-4BEF-B46F-CC3EF2D6E67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5903DB-9F85-482C-B1C4-DC6C59E09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18445-8CDC-4B3E-8731-03B227563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4458-FDE5-47A0-A84F-D276E9528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726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36763-8B91-420E-ACE2-6DD5E36D4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E64B2-4979-4E7A-9866-72A555352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B2EC51-E6B8-4ED2-A8E7-44B112F54B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2525E4-C523-46FB-ADD0-9574A607E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68559-17FE-4BEF-B46F-CC3EF2D6E67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E8822-F4D3-4E73-89BA-17F7A1ACD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E81A81-D758-49F2-B819-1070F7730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4458-FDE5-47A0-A84F-D276E9528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674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59CB6-13D7-4576-8503-6B86628CE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E980EC-349C-4A14-A492-E3593E9FFA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8D89E3-F885-4021-BC98-00E32FF02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55727F-CA15-45BC-9027-11C15C6B3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68559-17FE-4BEF-B46F-CC3EF2D6E67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DCDEC2-026F-4C9F-9B7A-8752C17F4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8ADF2-4580-4CBD-AA71-29D629F8C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4458-FDE5-47A0-A84F-D276E9528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280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78F9AD-1353-4D31-83DB-19E1E4CF6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4DCF32-49A5-40A7-BFB9-1FCB22388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79D38-7897-492D-8E5C-77DC2FE4FF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68559-17FE-4BEF-B46F-CC3EF2D6E677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31520-7E51-456D-9A1E-1254F13806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A9B30-607F-40D1-BE13-E5BB8F99E7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D4458-FDE5-47A0-A84F-D276E9528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5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capacitytracker.com/register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lnks.gd/l/eyJhbGciOiJIUzI1NiJ9.eyJidWxsZXRpbl9saW5rX2lkIjoxMDIsInVyaSI6ImJwMjpjbGljayIsInVybCI6Imh0dHBzOi8vY2FwdHJhY2sxYXByb2R1a3NhcHAuYmxvYi5jb3JlLndpbmRvd3MubmV0L3VwbG9hZHMvMzdkZDVhZmQtZjUxMS00YzY2LTlmMmItODlmNDMzOGM5ZGMxL2ZhcSUyMC0lMjBwcm92aWRlciUyMGRhdGElMjBwcm92aXNpb25zJTIwLSUyMHNoYXJlJTIwdmVyc2lvbiUyMDA1MDQyMy5wZGYiLCJidWxsZXRpbl9pZCI6IjIwMjMwNDEyLjc1MDI2NzgxIn0.dZ6VDFRCtZA5KvY5Pj9AQUcqVoPBC_nPazz3FR0x-QA/s/2591310091/br/157887237769-l" TargetMode="External"/><Relationship Id="rId4" Type="http://schemas.openxmlformats.org/officeDocument/2006/relationships/hyperlink" Target="mailto:enquiries@cqc.org.uk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emf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072EFB4-DFED-0440-88A4-EBECA18AA2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0110" y="6033692"/>
            <a:ext cx="2623075" cy="54277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89CD7EED-E3E1-064B-9D70-CE284628997E}"/>
              </a:ext>
            </a:extLst>
          </p:cNvPr>
          <p:cNvGrpSpPr>
            <a:grpSpLocks noChangeAspect="1"/>
          </p:cNvGrpSpPr>
          <p:nvPr/>
        </p:nvGrpSpPr>
        <p:grpSpPr>
          <a:xfrm>
            <a:off x="1380448" y="530672"/>
            <a:ext cx="3788976" cy="1289811"/>
            <a:chOff x="1718683" y="2375908"/>
            <a:chExt cx="2786336" cy="948501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4E436E6-B39A-CD4F-A92F-E83128FE4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18683" y="2375908"/>
              <a:ext cx="2736002" cy="948501"/>
            </a:xfrm>
            <a:prstGeom prst="rect">
              <a:avLst/>
            </a:prstGeom>
          </p:spPr>
        </p:pic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871B6CEA-9647-0346-8045-BFF6D74D2FE6}"/>
                </a:ext>
              </a:extLst>
            </p:cNvPr>
            <p:cNvCxnSpPr>
              <a:cxnSpLocks/>
            </p:cNvCxnSpPr>
            <p:nvPr/>
          </p:nvCxnSpPr>
          <p:spPr>
            <a:xfrm>
              <a:off x="4505019" y="2566378"/>
              <a:ext cx="0" cy="567559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8F998DD-49BE-3749-8B71-AD5251C53DE0}"/>
              </a:ext>
            </a:extLst>
          </p:cNvPr>
          <p:cNvCxnSpPr>
            <a:cxnSpLocks/>
          </p:cNvCxnSpPr>
          <p:nvPr/>
        </p:nvCxnSpPr>
        <p:spPr>
          <a:xfrm>
            <a:off x="478221" y="5833241"/>
            <a:ext cx="1123555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514D208C-01E9-2A52-8EC1-8F04F7B0875A}"/>
              </a:ext>
            </a:extLst>
          </p:cNvPr>
          <p:cNvSpPr txBox="1">
            <a:spLocks noChangeAspect="1"/>
          </p:cNvSpPr>
          <p:nvPr/>
        </p:nvSpPr>
        <p:spPr>
          <a:xfrm>
            <a:off x="1520797" y="2048435"/>
            <a:ext cx="7285452" cy="332142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34000"/>
              </a:lnSpc>
            </a:pPr>
            <a:r>
              <a:rPr lang="en-GB" sz="2400" b="1" dirty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North West – Lancashire Forum </a:t>
            </a:r>
          </a:p>
          <a:p>
            <a:pPr algn="l">
              <a:lnSpc>
                <a:spcPct val="134000"/>
              </a:lnSpc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Trish Fowler – Regional Manager </a:t>
            </a:r>
          </a:p>
          <a:p>
            <a:pPr algn="l">
              <a:lnSpc>
                <a:spcPct val="134000"/>
              </a:lnSpc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34000"/>
              </a:lnSpc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r>
              <a:rPr lang="en-GB" sz="20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September 2023</a:t>
            </a:r>
          </a:p>
          <a:p>
            <a:pPr algn="l">
              <a:lnSpc>
                <a:spcPct val="134000"/>
              </a:lnSpc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A64F0B2-1AD6-24B3-C5B3-9D968DE46D09}"/>
              </a:ext>
            </a:extLst>
          </p:cNvPr>
          <p:cNvCxnSpPr>
            <a:cxnSpLocks/>
          </p:cNvCxnSpPr>
          <p:nvPr/>
        </p:nvCxnSpPr>
        <p:spPr>
          <a:xfrm>
            <a:off x="630621" y="0"/>
            <a:ext cx="1123555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823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3F1A618-5E8E-40AB-B8D5-741ABB9C5ACD}"/>
              </a:ext>
            </a:extLst>
          </p:cNvPr>
          <p:cNvSpPr/>
          <p:nvPr/>
        </p:nvSpPr>
        <p:spPr>
          <a:xfrm>
            <a:off x="478220" y="457199"/>
            <a:ext cx="4695945" cy="567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EA843146-658C-407C-BB8C-FC03A1209A35}"/>
              </a:ext>
            </a:extLst>
          </p:cNvPr>
          <p:cNvSpPr txBox="1">
            <a:spLocks/>
          </p:cNvSpPr>
          <p:nvPr/>
        </p:nvSpPr>
        <p:spPr>
          <a:xfrm>
            <a:off x="838200" y="1231444"/>
            <a:ext cx="10515600" cy="3977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800" dirty="0">
              <a:latin typeface="UICTFontTextStyleBody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GB" sz="1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F8256F-CB4D-444E-AC19-3CD3672D5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220" y="3969226"/>
            <a:ext cx="11130635" cy="1531064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 Overview –Training Schedule  </a:t>
            </a:r>
            <a:endParaRPr lang="en-GB" sz="4400" dirty="0">
              <a:solidFill>
                <a:srgbClr val="002060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F0938E4-F997-4B5A-B30E-B1049BCAAB30}"/>
              </a:ext>
            </a:extLst>
          </p:cNvPr>
          <p:cNvGrpSpPr/>
          <p:nvPr/>
        </p:nvGrpSpPr>
        <p:grpSpPr>
          <a:xfrm>
            <a:off x="478220" y="6081850"/>
            <a:ext cx="11235559" cy="637901"/>
            <a:chOff x="447627" y="6188641"/>
            <a:chExt cx="11235559" cy="63790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A04FDA3E-AF91-4614-857F-1307A8FFE0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4711" y="6280081"/>
              <a:ext cx="1417081" cy="491265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F3D82B91-CA32-4897-8D58-63310A90887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44766" y="6266781"/>
              <a:ext cx="2438420" cy="504566"/>
            </a:xfrm>
            <a:prstGeom prst="rect">
              <a:avLst/>
            </a:prstGeom>
          </p:spPr>
        </p:pic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E35F4C3-684D-4DB2-BFBF-4594D0EE3ED1}"/>
                </a:ext>
              </a:extLst>
            </p:cNvPr>
            <p:cNvCxnSpPr>
              <a:cxnSpLocks/>
            </p:cNvCxnSpPr>
            <p:nvPr/>
          </p:nvCxnSpPr>
          <p:spPr>
            <a:xfrm>
              <a:off x="447627" y="6188641"/>
              <a:ext cx="1123555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07FAF56C-79A2-4BCC-9D06-6D1360C759A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11792" y="6224883"/>
              <a:ext cx="2281291" cy="6016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42148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3F1A618-5E8E-40AB-B8D5-741ABB9C5ACD}"/>
              </a:ext>
            </a:extLst>
          </p:cNvPr>
          <p:cNvSpPr/>
          <p:nvPr/>
        </p:nvSpPr>
        <p:spPr>
          <a:xfrm>
            <a:off x="478220" y="457199"/>
            <a:ext cx="4695945" cy="567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EA843146-658C-407C-BB8C-FC03A1209A35}"/>
              </a:ext>
            </a:extLst>
          </p:cNvPr>
          <p:cNvSpPr txBox="1">
            <a:spLocks/>
          </p:cNvSpPr>
          <p:nvPr/>
        </p:nvSpPr>
        <p:spPr>
          <a:xfrm>
            <a:off x="838200" y="1231444"/>
            <a:ext cx="10515600" cy="3977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800" dirty="0">
              <a:latin typeface="UICTFontTextStyleBody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GB" sz="1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F0938E4-F997-4B5A-B30E-B1049BCAAB30}"/>
              </a:ext>
            </a:extLst>
          </p:cNvPr>
          <p:cNvGrpSpPr/>
          <p:nvPr/>
        </p:nvGrpSpPr>
        <p:grpSpPr>
          <a:xfrm>
            <a:off x="478220" y="6081850"/>
            <a:ext cx="11235559" cy="637901"/>
            <a:chOff x="447627" y="6188641"/>
            <a:chExt cx="11235559" cy="63790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A04FDA3E-AF91-4614-857F-1307A8FFE0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4711" y="6280081"/>
              <a:ext cx="1417081" cy="491265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F3D82B91-CA32-4897-8D58-63310A90887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44766" y="6266781"/>
              <a:ext cx="2438420" cy="504566"/>
            </a:xfrm>
            <a:prstGeom prst="rect">
              <a:avLst/>
            </a:prstGeom>
          </p:spPr>
        </p:pic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E35F4C3-684D-4DB2-BFBF-4594D0EE3ED1}"/>
                </a:ext>
              </a:extLst>
            </p:cNvPr>
            <p:cNvCxnSpPr>
              <a:cxnSpLocks/>
            </p:cNvCxnSpPr>
            <p:nvPr/>
          </p:nvCxnSpPr>
          <p:spPr>
            <a:xfrm>
              <a:off x="447627" y="6188641"/>
              <a:ext cx="1123555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07FAF56C-79A2-4BCC-9D06-6D1360C759A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11792" y="6224883"/>
              <a:ext cx="2281291" cy="601659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A9BBF814-48BF-468D-DD50-69B936A97A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200" y="531356"/>
            <a:ext cx="5648325" cy="14001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FE2FBD4-3910-4724-1570-B1FFE982585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2961" y="2163569"/>
            <a:ext cx="6027395" cy="14573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A06A8BB-820B-FDF2-10FB-BA9EE60CA9EE}"/>
              </a:ext>
            </a:extLst>
          </p:cNvPr>
          <p:cNvSpPr txBox="1"/>
          <p:nvPr/>
        </p:nvSpPr>
        <p:spPr>
          <a:xfrm>
            <a:off x="838201" y="531356"/>
            <a:ext cx="397269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Care Home Provider Training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04BAB9-CC73-6A29-76C9-CD1A15E166E5}"/>
              </a:ext>
            </a:extLst>
          </p:cNvPr>
          <p:cNvSpPr txBox="1"/>
          <p:nvPr/>
        </p:nvSpPr>
        <p:spPr>
          <a:xfrm>
            <a:off x="838199" y="2072130"/>
            <a:ext cx="594977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Home Care Provider Training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4831EC7-7ACE-C9FC-292A-D79DF102BBD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5691" y="3917878"/>
            <a:ext cx="7046626" cy="196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81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072EFB4-DFED-0440-88A4-EBECA18AA2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0110" y="6033692"/>
            <a:ext cx="2623075" cy="54277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9166F7A-FC9A-C673-D604-C09EF76248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465" y="6005127"/>
            <a:ext cx="1730461" cy="59990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7EF0CBF-3583-B4D6-6467-280EE590465A}"/>
              </a:ext>
            </a:extLst>
          </p:cNvPr>
          <p:cNvSpPr/>
          <p:nvPr/>
        </p:nvSpPr>
        <p:spPr>
          <a:xfrm>
            <a:off x="478221" y="6033692"/>
            <a:ext cx="11235558" cy="82430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FCE885-79AF-9FD0-8A82-BE55256ACA92}"/>
              </a:ext>
            </a:extLst>
          </p:cNvPr>
          <p:cNvSpPr/>
          <p:nvPr/>
        </p:nvSpPr>
        <p:spPr>
          <a:xfrm>
            <a:off x="1232452" y="2136914"/>
            <a:ext cx="9690653" cy="2067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Discussion Point/Questions or Queries 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632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072EFB4-DFED-0440-88A4-EBECA18AA2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0110" y="6033692"/>
            <a:ext cx="2623075" cy="542776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8F998DD-49BE-3749-8B71-AD5251C53DE0}"/>
              </a:ext>
            </a:extLst>
          </p:cNvPr>
          <p:cNvCxnSpPr>
            <a:cxnSpLocks/>
          </p:cNvCxnSpPr>
          <p:nvPr/>
        </p:nvCxnSpPr>
        <p:spPr>
          <a:xfrm>
            <a:off x="478221" y="5833241"/>
            <a:ext cx="1123555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17EF0CBF-3583-B4D6-6467-280EE590465A}"/>
              </a:ext>
            </a:extLst>
          </p:cNvPr>
          <p:cNvSpPr/>
          <p:nvPr/>
        </p:nvSpPr>
        <p:spPr>
          <a:xfrm>
            <a:off x="478221" y="6033692"/>
            <a:ext cx="11235558" cy="82430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63DF1950-6685-3B1A-EBBA-BA84D6212B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465" y="6005127"/>
            <a:ext cx="1730461" cy="599906"/>
          </a:xfrm>
          <a:prstGeom prst="rect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116DDA77-719F-416E-86EA-EAAABF150FF3}"/>
              </a:ext>
            </a:extLst>
          </p:cNvPr>
          <p:cNvSpPr/>
          <p:nvPr/>
        </p:nvSpPr>
        <p:spPr>
          <a:xfrm>
            <a:off x="478221" y="2620907"/>
            <a:ext cx="9838971" cy="1306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5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Metrics</a:t>
            </a:r>
            <a:endParaRPr lang="en-US" sz="54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010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E8CAD9C-6133-B4EF-8952-84DE2F3E5BDC}"/>
              </a:ext>
            </a:extLst>
          </p:cNvPr>
          <p:cNvSpPr/>
          <p:nvPr/>
        </p:nvSpPr>
        <p:spPr>
          <a:xfrm>
            <a:off x="478221" y="457199"/>
            <a:ext cx="4341496" cy="966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F674BF-81B8-B2C3-D2D0-DB3B6E424C25}"/>
              </a:ext>
            </a:extLst>
          </p:cNvPr>
          <p:cNvSpPr txBox="1"/>
          <p:nvPr/>
        </p:nvSpPr>
        <p:spPr>
          <a:xfrm>
            <a:off x="2194757" y="2655425"/>
            <a:ext cx="116717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</a:tabLst>
            </a:pPr>
            <a:endParaRPr lang="en-US" sz="1600" dirty="0">
              <a:latin typeface="Helvetica" panose="020B06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457200" algn="l"/>
              </a:tabLst>
            </a:pPr>
            <a:endParaRPr lang="en-US" sz="1600" dirty="0">
              <a:latin typeface="Helvetica" panose="020B0604020202020204" pitchFamily="34" charset="0"/>
              <a:cs typeface="Times New Roman" panose="02020603050405020304" pitchFamily="18" charset="0"/>
            </a:endParaRPr>
          </a:p>
          <a:p>
            <a:pPr lvl="0">
              <a:tabLst>
                <a:tab pos="457200" algn="l"/>
              </a:tabLst>
            </a:pPr>
            <a:endParaRPr lang="en-GB" sz="1200" b="1" dirty="0">
              <a:effectLst/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 sz="1200" b="1" dirty="0">
              <a:effectLst/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095A92A-1CC9-0AAA-F22B-019BF1E15597}"/>
              </a:ext>
            </a:extLst>
          </p:cNvPr>
          <p:cNvGrpSpPr/>
          <p:nvPr/>
        </p:nvGrpSpPr>
        <p:grpSpPr>
          <a:xfrm>
            <a:off x="478220" y="6212045"/>
            <a:ext cx="11235559" cy="637901"/>
            <a:chOff x="447627" y="6188641"/>
            <a:chExt cx="11235559" cy="637901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BC6E461-60F2-7DD2-8C09-6ABC773367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4711" y="6280081"/>
              <a:ext cx="1417081" cy="491265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20F4ACC-80B3-0E55-E68C-9E81ACF989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44766" y="6266781"/>
              <a:ext cx="2438420" cy="504566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12D3D2E-BB29-6191-31C4-A3ADDBA6F456}"/>
                </a:ext>
              </a:extLst>
            </p:cNvPr>
            <p:cNvCxnSpPr>
              <a:cxnSpLocks/>
            </p:cNvCxnSpPr>
            <p:nvPr/>
          </p:nvCxnSpPr>
          <p:spPr>
            <a:xfrm>
              <a:off x="447627" y="6188641"/>
              <a:ext cx="1123555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141DEA6-3533-E83B-B97F-962E8C4A513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11792" y="6224883"/>
              <a:ext cx="2281291" cy="601659"/>
            </a:xfrm>
            <a:prstGeom prst="rect">
              <a:avLst/>
            </a:prstGeom>
          </p:spPr>
        </p:pic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DE5D4D0B-E65E-DC9D-1AC0-9D98A3B973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70" y="-1922857"/>
            <a:ext cx="11628044" cy="8115948"/>
          </a:xfrm>
          <a:prstGeom prst="rect">
            <a:avLst/>
          </a:prstGeom>
          <a:solidFill>
            <a:srgbClr val="0070C0"/>
          </a:solidFill>
        </p:spPr>
      </p:pic>
      <p:sp>
        <p:nvSpPr>
          <p:cNvPr id="16" name="Title 3">
            <a:extLst>
              <a:ext uri="{FF2B5EF4-FFF2-40B4-BE49-F238E27FC236}">
                <a16:creationId xmlns:a16="http://schemas.microsoft.com/office/drawing/2014/main" id="{66560AEA-9FCE-5D68-EF39-F0118D2F69F1}"/>
              </a:ext>
            </a:extLst>
          </p:cNvPr>
          <p:cNvSpPr txBox="1">
            <a:spLocks/>
          </p:cNvSpPr>
          <p:nvPr/>
        </p:nvSpPr>
        <p:spPr>
          <a:xfrm>
            <a:off x="150172" y="236742"/>
            <a:ext cx="11628044" cy="8159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 Homes</a:t>
            </a:r>
            <a:endParaRPr lang="en-GB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1982FD0-6597-5AAE-6F55-F29B2A32E9F7}"/>
              </a:ext>
            </a:extLst>
          </p:cNvPr>
          <p:cNvSpPr/>
          <p:nvPr/>
        </p:nvSpPr>
        <p:spPr>
          <a:xfrm rot="5400000">
            <a:off x="5699678" y="-1554155"/>
            <a:ext cx="300263" cy="1139927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F3E1BB1-F058-898B-6809-FE82762FC03D}"/>
              </a:ext>
            </a:extLst>
          </p:cNvPr>
          <p:cNvSpPr txBox="1"/>
          <p:nvPr/>
        </p:nvSpPr>
        <p:spPr>
          <a:xfrm>
            <a:off x="34002" y="-1618512"/>
            <a:ext cx="1163161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49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E8CAD9C-6133-B4EF-8952-84DE2F3E5BDC}"/>
              </a:ext>
            </a:extLst>
          </p:cNvPr>
          <p:cNvSpPr/>
          <p:nvPr/>
        </p:nvSpPr>
        <p:spPr>
          <a:xfrm>
            <a:off x="478221" y="457199"/>
            <a:ext cx="4341496" cy="966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F674BF-81B8-B2C3-D2D0-DB3B6E424C25}"/>
              </a:ext>
            </a:extLst>
          </p:cNvPr>
          <p:cNvSpPr txBox="1"/>
          <p:nvPr/>
        </p:nvSpPr>
        <p:spPr>
          <a:xfrm>
            <a:off x="404079" y="4207676"/>
            <a:ext cx="116717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</a:tabLst>
            </a:pPr>
            <a:endParaRPr lang="en-US" sz="1600" dirty="0">
              <a:latin typeface="Helvetica" panose="020B06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457200" algn="l"/>
              </a:tabLst>
            </a:pPr>
            <a:endParaRPr lang="en-US" sz="1600" dirty="0">
              <a:latin typeface="Helvetica" panose="020B0604020202020204" pitchFamily="34" charset="0"/>
              <a:cs typeface="Times New Roman" panose="02020603050405020304" pitchFamily="18" charset="0"/>
            </a:endParaRPr>
          </a:p>
          <a:p>
            <a:pPr lvl="0">
              <a:tabLst>
                <a:tab pos="457200" algn="l"/>
              </a:tabLst>
            </a:pPr>
            <a:endParaRPr lang="en-GB" sz="1200" b="1" dirty="0">
              <a:effectLst/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 sz="1200" b="1" dirty="0">
              <a:effectLst/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095A92A-1CC9-0AAA-F22B-019BF1E15597}"/>
              </a:ext>
            </a:extLst>
          </p:cNvPr>
          <p:cNvGrpSpPr/>
          <p:nvPr/>
        </p:nvGrpSpPr>
        <p:grpSpPr>
          <a:xfrm>
            <a:off x="478220" y="6212045"/>
            <a:ext cx="11235559" cy="637901"/>
            <a:chOff x="447627" y="6188641"/>
            <a:chExt cx="11235559" cy="637901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BC6E461-60F2-7DD2-8C09-6ABC773367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4711" y="6280081"/>
              <a:ext cx="1417081" cy="491265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20F4ACC-80B3-0E55-E68C-9E81ACF989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44766" y="6266781"/>
              <a:ext cx="2438420" cy="504566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12D3D2E-BB29-6191-31C4-A3ADDBA6F456}"/>
                </a:ext>
              </a:extLst>
            </p:cNvPr>
            <p:cNvCxnSpPr>
              <a:cxnSpLocks/>
            </p:cNvCxnSpPr>
            <p:nvPr/>
          </p:nvCxnSpPr>
          <p:spPr>
            <a:xfrm>
              <a:off x="447627" y="6188641"/>
              <a:ext cx="1123555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141DEA6-3533-E83B-B97F-962E8C4A513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11792" y="6224883"/>
              <a:ext cx="2281291" cy="601659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7D3E9CE-D042-DFE4-2C61-2D70F23F39E4}"/>
              </a:ext>
            </a:extLst>
          </p:cNvPr>
          <p:cNvSpPr txBox="1"/>
          <p:nvPr/>
        </p:nvSpPr>
        <p:spPr>
          <a:xfrm>
            <a:off x="478220" y="4844178"/>
            <a:ext cx="10539185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Please if possible, review submission statistics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Please if possible, identify providers yet to submit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possible, please liaise with those yet to submit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Try to encourage providers to have more than 1 user and where possible, submit ‘sooner rather than later’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4AA509F-7FD7-9E21-2312-7032D6F0E040}"/>
              </a:ext>
            </a:extLst>
          </p:cNvPr>
          <p:cNvSpPr/>
          <p:nvPr/>
        </p:nvSpPr>
        <p:spPr>
          <a:xfrm rot="5400000">
            <a:off x="8670687" y="2236312"/>
            <a:ext cx="641824" cy="5444358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7827A8F-114C-FD28-CDB2-03C379B43D1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-914396"/>
            <a:ext cx="12192000" cy="7704438"/>
          </a:xfrm>
          <a:prstGeom prst="rect">
            <a:avLst/>
          </a:prstGeom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47722B14-0FDA-CD7C-3882-9342F4EBC3C8}"/>
              </a:ext>
            </a:extLst>
          </p:cNvPr>
          <p:cNvSpPr txBox="1">
            <a:spLocks/>
          </p:cNvSpPr>
          <p:nvPr/>
        </p:nvSpPr>
        <p:spPr>
          <a:xfrm>
            <a:off x="91560" y="-320037"/>
            <a:ext cx="11628044" cy="8159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Care</a:t>
            </a:r>
            <a:endParaRPr lang="en-GB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8D353AE-7EF1-D6E0-16AB-338D9D7EADC9}"/>
              </a:ext>
            </a:extLst>
          </p:cNvPr>
          <p:cNvSpPr/>
          <p:nvPr/>
        </p:nvSpPr>
        <p:spPr>
          <a:xfrm rot="5400000">
            <a:off x="5850660" y="-1035675"/>
            <a:ext cx="300263" cy="1181846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2847F1D-E7D5-01ED-1388-349CAEABC3F4}"/>
              </a:ext>
            </a:extLst>
          </p:cNvPr>
          <p:cNvSpPr txBox="1"/>
          <p:nvPr/>
        </p:nvSpPr>
        <p:spPr>
          <a:xfrm>
            <a:off x="-1" y="-650667"/>
            <a:ext cx="1219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51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00C5B7F-9798-17E7-698D-E05B3A366C18}"/>
              </a:ext>
            </a:extLst>
          </p:cNvPr>
          <p:cNvSpPr/>
          <p:nvPr/>
        </p:nvSpPr>
        <p:spPr>
          <a:xfrm>
            <a:off x="0" y="1"/>
            <a:ext cx="12192000" cy="75764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Why Provider Data is so Important  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0C75FD9-CD51-AAE1-292C-42EA4B169CF3}"/>
              </a:ext>
            </a:extLst>
          </p:cNvPr>
          <p:cNvGrpSpPr/>
          <p:nvPr/>
        </p:nvGrpSpPr>
        <p:grpSpPr>
          <a:xfrm>
            <a:off x="158069" y="6079431"/>
            <a:ext cx="11946845" cy="757646"/>
            <a:chOff x="447627" y="6188641"/>
            <a:chExt cx="11235559" cy="637901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6086EE1B-5968-3F9E-56F8-E4EA6ECB9D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4711" y="6280081"/>
              <a:ext cx="1417081" cy="491265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6C197FE2-36A0-E8C4-9303-A14B95FC576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44766" y="6266781"/>
              <a:ext cx="2438420" cy="504566"/>
            </a:xfrm>
            <a:prstGeom prst="rect">
              <a:avLst/>
            </a:prstGeom>
          </p:spPr>
        </p:pic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420244A-17B1-4D64-19E6-8A9CEF051DEF}"/>
                </a:ext>
              </a:extLst>
            </p:cNvPr>
            <p:cNvCxnSpPr>
              <a:cxnSpLocks/>
            </p:cNvCxnSpPr>
            <p:nvPr/>
          </p:nvCxnSpPr>
          <p:spPr>
            <a:xfrm>
              <a:off x="447627" y="6188641"/>
              <a:ext cx="1123555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162189E1-CABC-2417-F79C-AB5A689CA96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11792" y="6224883"/>
              <a:ext cx="2281291" cy="601659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64998BF7-4ADE-FC6B-20BF-87003EBFA1E1}"/>
              </a:ext>
            </a:extLst>
          </p:cNvPr>
          <p:cNvSpPr txBox="1"/>
          <p:nvPr/>
        </p:nvSpPr>
        <p:spPr>
          <a:xfrm>
            <a:off x="158069" y="1145617"/>
            <a:ext cx="11428229" cy="433965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GB" sz="800" b="1" dirty="0"/>
          </a:p>
          <a:p>
            <a:endParaRPr lang="en-GB" sz="800" b="1" dirty="0"/>
          </a:p>
          <a:p>
            <a:endParaRPr lang="en-GB" sz="800" b="1" dirty="0"/>
          </a:p>
          <a:p>
            <a:endParaRPr lang="en-GB" sz="800" b="1" dirty="0"/>
          </a:p>
          <a:p>
            <a:endParaRPr lang="en-GB" sz="800" b="1" dirty="0"/>
          </a:p>
          <a:p>
            <a:endParaRPr lang="en-GB" sz="800" b="1" dirty="0"/>
          </a:p>
          <a:p>
            <a:endParaRPr lang="en-GB" sz="800" b="1" dirty="0"/>
          </a:p>
          <a:p>
            <a:endParaRPr lang="en-GB" sz="800" b="1" dirty="0"/>
          </a:p>
          <a:p>
            <a:endParaRPr lang="en-GB" sz="800" b="1" dirty="0"/>
          </a:p>
          <a:p>
            <a:endParaRPr lang="en-GB" sz="800" b="1" dirty="0"/>
          </a:p>
          <a:p>
            <a:endParaRPr lang="en-GB" sz="800" b="1" dirty="0"/>
          </a:p>
          <a:p>
            <a:endParaRPr lang="en-GB" sz="800" b="1" dirty="0"/>
          </a:p>
          <a:p>
            <a:endParaRPr lang="en-GB" sz="800" b="1" dirty="0"/>
          </a:p>
          <a:p>
            <a:endParaRPr lang="en-GB" sz="800" b="1" dirty="0"/>
          </a:p>
          <a:p>
            <a:endParaRPr lang="en-GB" sz="800" b="1" dirty="0"/>
          </a:p>
          <a:p>
            <a:endParaRPr lang="en-GB" sz="800" b="1" dirty="0"/>
          </a:p>
          <a:p>
            <a:endParaRPr lang="en-GB" sz="800" b="1" dirty="0"/>
          </a:p>
          <a:p>
            <a:endParaRPr lang="en-GB" sz="800" b="1" dirty="0"/>
          </a:p>
          <a:p>
            <a:endParaRPr lang="en-GB" sz="800" b="1" dirty="0"/>
          </a:p>
          <a:p>
            <a:pPr marL="355600"/>
            <a:r>
              <a:rPr lang="en-GB" sz="2000" b="1" i="1" dirty="0"/>
              <a:t>How does guidance impact providers and the frequency of data updates required?</a:t>
            </a:r>
          </a:p>
          <a:p>
            <a:pPr marL="355600" algn="ctr"/>
            <a:endParaRPr lang="en-GB" sz="800" b="1" dirty="0"/>
          </a:p>
          <a:p>
            <a:pPr marL="355600">
              <a:buFont typeface="Arial" panose="020B0604020202020204" pitchFamily="34" charset="0"/>
              <a:buChar char="•"/>
            </a:pPr>
            <a:r>
              <a:rPr lang="en-GB" sz="1600" dirty="0"/>
              <a:t>Guidance stipulates, </a:t>
            </a:r>
            <a:r>
              <a:rPr lang="en-GB" sz="1600" dirty="0">
                <a:highlight>
                  <a:srgbClr val="FFFF00"/>
                </a:highlight>
              </a:rPr>
              <a:t>The Capacity Tracker is currently the department’s main source of adult social care provider data</a:t>
            </a:r>
            <a:r>
              <a:rPr lang="en-GB" sz="1600" dirty="0"/>
              <a:t>’ </a:t>
            </a:r>
            <a:endParaRPr lang="en-GB" sz="1600" dirty="0">
              <a:highlight>
                <a:srgbClr val="FFFF00"/>
              </a:highlight>
            </a:endParaRPr>
          </a:p>
          <a:p>
            <a:pPr marL="355600">
              <a:buFont typeface="Arial" panose="020B0604020202020204" pitchFamily="34" charset="0"/>
              <a:buChar char="•"/>
            </a:pPr>
            <a:r>
              <a:rPr lang="en-GB" sz="1600" dirty="0"/>
              <a:t>Correct, up to date information is needed, to ensure information used in key decision making, is correct</a:t>
            </a:r>
          </a:p>
          <a:p>
            <a:pPr marL="355600">
              <a:buFont typeface="Arial" panose="020B0604020202020204" pitchFamily="34" charset="0"/>
              <a:buChar char="•"/>
            </a:pPr>
            <a:r>
              <a:rPr lang="en-GB" sz="1600" dirty="0"/>
              <a:t>Correct, up to date vacancy information is needed, to support the discharge and brokerage process</a:t>
            </a:r>
          </a:p>
          <a:p>
            <a:pPr marL="355600"/>
            <a:endParaRPr lang="en-GB" sz="1600" b="1" dirty="0">
              <a:hlinkClick r:id="" action="ppaction://noaction"/>
            </a:endParaRPr>
          </a:p>
          <a:p>
            <a:pPr marL="355600"/>
            <a:r>
              <a:rPr lang="en-GB" sz="1600" b="1" dirty="0">
                <a:hlinkClick r:id="" action="ppaction://noaction"/>
              </a:rPr>
              <a:t>Care data matters: a roadmap for better data for adult social care - GOV.UK (www.gov.uk)</a:t>
            </a:r>
            <a:endParaRPr lang="en-GB" sz="16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F68B06-93C7-4100-DE05-72C512A77D2E}"/>
              </a:ext>
            </a:extLst>
          </p:cNvPr>
          <p:cNvSpPr txBox="1"/>
          <p:nvPr/>
        </p:nvSpPr>
        <p:spPr>
          <a:xfrm>
            <a:off x="690360" y="1434289"/>
            <a:ext cx="46875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/>
              <a:t>Data matters to make sure: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People get the right care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Planning/future proofing how care is organised &amp; funded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Joined up health and social care services</a:t>
            </a:r>
          </a:p>
          <a:p>
            <a:endParaRPr lang="en-GB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6A446D-08FB-8E0F-FA25-5B3752150F3B}"/>
              </a:ext>
            </a:extLst>
          </p:cNvPr>
          <p:cNvSpPr txBox="1"/>
          <p:nvPr/>
        </p:nvSpPr>
        <p:spPr>
          <a:xfrm>
            <a:off x="6138329" y="1434289"/>
            <a:ext cx="46875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/>
              <a:t>Care Data Matters Roadmap sets out to: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Reduce duplication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Reduce burden of collection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Bridge gaps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Digitise data</a:t>
            </a:r>
          </a:p>
        </p:txBody>
      </p:sp>
    </p:spTree>
    <p:extLst>
      <p:ext uri="{BB962C8B-B14F-4D97-AF65-F5344CB8AC3E}">
        <p14:creationId xmlns:p14="http://schemas.microsoft.com/office/powerpoint/2010/main" val="223846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E8CAD9C-6133-B4EF-8952-84DE2F3E5BDC}"/>
              </a:ext>
            </a:extLst>
          </p:cNvPr>
          <p:cNvSpPr/>
          <p:nvPr/>
        </p:nvSpPr>
        <p:spPr>
          <a:xfrm>
            <a:off x="478221" y="457199"/>
            <a:ext cx="4341496" cy="966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3507770-A522-4002-9820-C61B77F22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301" y="193444"/>
            <a:ext cx="10515600" cy="668404"/>
          </a:xfrm>
        </p:spPr>
        <p:txBody>
          <a:bodyPr>
            <a:no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Reminders</a:t>
            </a:r>
            <a:endParaRPr lang="en-GB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F674BF-81B8-B2C3-D2D0-DB3B6E424C25}"/>
              </a:ext>
            </a:extLst>
          </p:cNvPr>
          <p:cNvSpPr txBox="1"/>
          <p:nvPr/>
        </p:nvSpPr>
        <p:spPr>
          <a:xfrm>
            <a:off x="204952" y="940595"/>
            <a:ext cx="1167173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b="1" dirty="0">
                <a:latin typeface="Helvetica" panose="020B0604020202020204" pitchFamily="34" charset="0"/>
                <a:cs typeface="Times New Roman" panose="02020603050405020304" pitchFamily="18" charset="0"/>
              </a:rPr>
              <a:t>Next Reporting Window</a:t>
            </a:r>
            <a:r>
              <a:rPr lang="en-US" sz="1600" b="1" dirty="0">
                <a:highlight>
                  <a:srgbClr val="FFFF00"/>
                </a:highlight>
                <a:latin typeface="Helvetica" panose="020B0604020202020204" pitchFamily="34" charset="0"/>
                <a:cs typeface="Times New Roman" panose="02020603050405020304" pitchFamily="18" charset="0"/>
              </a:rPr>
              <a:t>:  </a:t>
            </a:r>
            <a:r>
              <a:rPr lang="en-US" sz="1600" dirty="0">
                <a:highlight>
                  <a:srgbClr val="FFFF00"/>
                </a:highlight>
                <a:latin typeface="Helvetica" panose="020B0604020202020204" pitchFamily="34" charset="0"/>
                <a:cs typeface="Times New Roman" panose="02020603050405020304" pitchFamily="18" charset="0"/>
              </a:rPr>
              <a:t>8</a:t>
            </a:r>
            <a:r>
              <a:rPr lang="en-US" sz="1600" baseline="30000" dirty="0">
                <a:highlight>
                  <a:srgbClr val="FFFF00"/>
                </a:highlight>
                <a:latin typeface="Helvetica" panose="020B0604020202020204" pitchFamily="34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highlight>
                  <a:srgbClr val="FFFF00"/>
                </a:highlight>
                <a:latin typeface="Helvetica" panose="020B0604020202020204" pitchFamily="34" charset="0"/>
                <a:cs typeface="Times New Roman" panose="02020603050405020304" pitchFamily="18" charset="0"/>
              </a:rPr>
              <a:t>  – 14</a:t>
            </a:r>
            <a:r>
              <a:rPr lang="en-US" sz="1600" baseline="30000" dirty="0">
                <a:highlight>
                  <a:srgbClr val="FFFF00"/>
                </a:highlight>
                <a:latin typeface="Helvetica" panose="020B0604020202020204" pitchFamily="34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highlight>
                  <a:srgbClr val="FFFF00"/>
                </a:highlight>
                <a:latin typeface="Helvetica" panose="020B0604020202020204" pitchFamily="34" charset="0"/>
                <a:cs typeface="Times New Roman" panose="02020603050405020304" pitchFamily="18" charset="0"/>
              </a:rPr>
              <a:t> October 2023   </a:t>
            </a:r>
            <a:r>
              <a:rPr lang="en-US" sz="1600" dirty="0">
                <a:latin typeface="Helvetica" panose="020B0604020202020204" pitchFamily="34" charset="0"/>
                <a:cs typeface="Times New Roman" panose="02020603050405020304" pitchFamily="18" charset="0"/>
              </a:rPr>
              <a:t>We are still getting a cohort of providers that are updating just before the window opens or just after. To be compliant providers need to have updated at least once in the window. 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 sz="1200" b="1" dirty="0">
              <a:effectLst/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 sz="1200" b="1" dirty="0">
              <a:effectLst/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600" b="1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Multiple </a:t>
            </a:r>
            <a:r>
              <a:rPr lang="en-GB" sz="1600" b="1" dirty="0"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CT Registered </a:t>
            </a:r>
            <a:r>
              <a:rPr lang="en-GB" sz="1600" b="1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Users</a:t>
            </a:r>
            <a:r>
              <a:rPr lang="en-GB" sz="16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recommended, </a:t>
            </a:r>
            <a:r>
              <a:rPr lang="en-GB" sz="1600" i="1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ensure sufficient cover during periods of absence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 sz="900" i="1" dirty="0">
              <a:effectLst/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tabLst>
                <a:tab pos="457200" algn="l"/>
              </a:tabLst>
            </a:pPr>
            <a:r>
              <a:rPr lang="en-GB" sz="1600" i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GB" sz="1600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register for a CT account, click on: </a:t>
            </a:r>
            <a:r>
              <a:rPr lang="en-GB" sz="1600" dirty="0"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https://capacitytracker.com/register</a:t>
            </a:r>
            <a:r>
              <a:rPr lang="en-GB" sz="1600" dirty="0"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 sz="1200" b="1" i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 sz="1200" b="1" i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600" b="1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Going Abroad?</a:t>
            </a:r>
            <a:r>
              <a:rPr lang="en-GB" sz="16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GB" sz="1600" i="1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Users are reminded that CT is not accessible outside of the UK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200" i="1" dirty="0">
              <a:latin typeface="Helvetica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200" i="1" dirty="0">
              <a:latin typeface="Helvetica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>
                <a:latin typeface="Helvetica" panose="020B0604020202020204" pitchFamily="34" charset="0"/>
                <a:cs typeface="Times New Roman" panose="02020603050405020304" pitchFamily="18" charset="0"/>
              </a:rPr>
              <a:t>If a Provider is </a:t>
            </a:r>
            <a:r>
              <a:rPr lang="en-US" sz="1600" b="1" dirty="0">
                <a:latin typeface="Helvetica" panose="020B0604020202020204" pitchFamily="34" charset="0"/>
                <a:cs typeface="Times New Roman" panose="02020603050405020304" pitchFamily="18" charset="0"/>
              </a:rPr>
              <a:t>no longer active </a:t>
            </a:r>
            <a:r>
              <a:rPr lang="en-US" sz="1600" dirty="0">
                <a:latin typeface="Helvetica" panose="020B0604020202020204" pitchFamily="34" charset="0"/>
                <a:cs typeface="Times New Roman" panose="02020603050405020304" pitchFamily="18" charset="0"/>
              </a:rPr>
              <a:t>– </a:t>
            </a:r>
            <a:r>
              <a:rPr lang="en-US" sz="1600" i="1" dirty="0">
                <a:latin typeface="Helvetica" panose="020B0604020202020204" pitchFamily="34" charset="0"/>
                <a:cs typeface="Times New Roman" panose="02020603050405020304" pitchFamily="18" charset="0"/>
              </a:rPr>
              <a:t>encourage them to contact CQC to de-register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900" dirty="0">
              <a:latin typeface="Helvetica" panose="020B06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457200" algn="l"/>
              </a:tabLst>
            </a:pPr>
            <a:r>
              <a:rPr lang="en-GB" sz="1600" i="1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     </a:t>
            </a:r>
            <a:r>
              <a:rPr lang="en-GB" sz="1600" dirty="0">
                <a:solidFill>
                  <a:srgbClr val="00206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CQC National CS: 03000 616161, </a:t>
            </a:r>
            <a:r>
              <a:rPr lang="en-GB" sz="1600" u="sng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enquiries@cqc.org.uk</a:t>
            </a:r>
            <a:endParaRPr lang="en-GB" sz="1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tabLst>
                <a:tab pos="914400" algn="l"/>
              </a:tabLst>
            </a:pPr>
            <a:endParaRPr lang="en-US" sz="1200" dirty="0">
              <a:latin typeface="Helvetica" panose="020B0604020202020204" pitchFamily="34" charset="0"/>
              <a:cs typeface="Times New Roman" panose="02020603050405020304" pitchFamily="18" charset="0"/>
            </a:endParaRPr>
          </a:p>
          <a:p>
            <a:pPr lvl="1">
              <a:tabLst>
                <a:tab pos="914400" algn="l"/>
              </a:tabLst>
            </a:pPr>
            <a:endParaRPr lang="en-US" sz="1200" dirty="0">
              <a:latin typeface="Helvetica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If you are an active providers with 0 service users </a:t>
            </a:r>
            <a:r>
              <a:rPr lang="en-GB" sz="1600" b="0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en-GB" sz="1600" b="0" i="1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advised to submit a nil return.</a:t>
            </a:r>
            <a:endParaRPr lang="en-GB" sz="16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/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1600" b="1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Active providers that offer both home care and residential care – </a:t>
            </a:r>
            <a:r>
              <a:rPr lang="en-GB" sz="1600" b="1" i="1" dirty="0">
                <a:latin typeface="Helvetica" panose="020B0604020202020204" pitchFamily="34" charset="0"/>
                <a:ea typeface="Times New Roman" panose="02020603050405020304" pitchFamily="18" charset="0"/>
              </a:rPr>
              <a:t>please </a:t>
            </a:r>
            <a:r>
              <a:rPr lang="en-GB" sz="1600" i="1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update data for each care type</a:t>
            </a:r>
            <a:r>
              <a:rPr lang="en-GB" sz="1600" i="1" dirty="0">
                <a:latin typeface="Helvetica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GB" sz="1600" i="1" dirty="0">
              <a:effectLst/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1600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For</a:t>
            </a:r>
            <a:r>
              <a:rPr lang="en-GB" sz="1600" i="1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600" b="1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password reset or forgotten password queries - </a:t>
            </a:r>
            <a:r>
              <a:rPr lang="en-GB" sz="1600" i="1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please contact the Support Centre.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GB" sz="1600" i="1" dirty="0">
              <a:latin typeface="Helvetica" panose="020B060402020202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1600" dirty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The full list of FAQs, including contact information to obtain guidance and support, can be found </a:t>
            </a:r>
            <a:r>
              <a:rPr lang="en-GB" sz="1600" u="sng" dirty="0">
                <a:solidFill>
                  <a:srgbClr val="0563C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hlinkClick r:id="rId5"/>
              </a:rPr>
              <a:t>here</a:t>
            </a:r>
            <a:r>
              <a:rPr lang="en-GB" sz="1600" dirty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095A92A-1CC9-0AAA-F22B-019BF1E15597}"/>
              </a:ext>
            </a:extLst>
          </p:cNvPr>
          <p:cNvGrpSpPr/>
          <p:nvPr/>
        </p:nvGrpSpPr>
        <p:grpSpPr>
          <a:xfrm>
            <a:off x="478220" y="6212045"/>
            <a:ext cx="11235559" cy="637901"/>
            <a:chOff x="447627" y="6188641"/>
            <a:chExt cx="11235559" cy="637901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BC6E461-60F2-7DD2-8C09-6ABC7733673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94711" y="6280081"/>
              <a:ext cx="1417081" cy="491265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20F4ACC-80B3-0E55-E68C-9E81ACF9899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244766" y="6266781"/>
              <a:ext cx="2438420" cy="504566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12D3D2E-BB29-6191-31C4-A3ADDBA6F456}"/>
                </a:ext>
              </a:extLst>
            </p:cNvPr>
            <p:cNvCxnSpPr>
              <a:cxnSpLocks/>
            </p:cNvCxnSpPr>
            <p:nvPr/>
          </p:nvCxnSpPr>
          <p:spPr>
            <a:xfrm>
              <a:off x="447627" y="6188641"/>
              <a:ext cx="1123555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141DEA6-3533-E83B-B97F-962E8C4A513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011792" y="6224883"/>
              <a:ext cx="2281291" cy="601659"/>
            </a:xfrm>
            <a:prstGeom prst="rect">
              <a:avLst/>
            </a:prstGeom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A7443AC-7721-E97F-5CE1-3EA604855510}"/>
              </a:ext>
            </a:extLst>
          </p:cNvPr>
          <p:cNvSpPr txBox="1"/>
          <p:nvPr/>
        </p:nvSpPr>
        <p:spPr>
          <a:xfrm>
            <a:off x="9275359" y="3172213"/>
            <a:ext cx="2509284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Latest CQC feed received: 31</a:t>
            </a:r>
            <a:r>
              <a:rPr lang="en-GB" b="1" baseline="30000" dirty="0">
                <a:solidFill>
                  <a:schemeClr val="bg1"/>
                </a:solidFill>
              </a:rPr>
              <a:t>st</a:t>
            </a:r>
            <a:r>
              <a:rPr lang="en-GB" b="1" dirty="0">
                <a:solidFill>
                  <a:schemeClr val="bg1"/>
                </a:solidFill>
              </a:rPr>
              <a:t> July 2023</a:t>
            </a:r>
          </a:p>
        </p:txBody>
      </p:sp>
    </p:spTree>
    <p:extLst>
      <p:ext uri="{BB962C8B-B14F-4D97-AF65-F5344CB8AC3E}">
        <p14:creationId xmlns:p14="http://schemas.microsoft.com/office/powerpoint/2010/main" val="960580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072EFB4-DFED-0440-88A4-EBECA18AA2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0110" y="6033692"/>
            <a:ext cx="2623075" cy="542776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8F998DD-49BE-3749-8B71-AD5251C53DE0}"/>
              </a:ext>
            </a:extLst>
          </p:cNvPr>
          <p:cNvCxnSpPr>
            <a:cxnSpLocks/>
          </p:cNvCxnSpPr>
          <p:nvPr/>
        </p:nvCxnSpPr>
        <p:spPr>
          <a:xfrm>
            <a:off x="478221" y="5833241"/>
            <a:ext cx="1123555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17EF0CBF-3583-B4D6-6467-280EE590465A}"/>
              </a:ext>
            </a:extLst>
          </p:cNvPr>
          <p:cNvSpPr/>
          <p:nvPr/>
        </p:nvSpPr>
        <p:spPr>
          <a:xfrm>
            <a:off x="478221" y="6033692"/>
            <a:ext cx="11235558" cy="82430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63DF1950-6685-3B1A-EBBA-BA84D6212B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465" y="6005127"/>
            <a:ext cx="1730461" cy="599906"/>
          </a:xfrm>
          <a:prstGeom prst="rect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116DDA77-719F-416E-86EA-EAAABF150FF3}"/>
              </a:ext>
            </a:extLst>
          </p:cNvPr>
          <p:cNvSpPr/>
          <p:nvPr/>
        </p:nvSpPr>
        <p:spPr>
          <a:xfrm>
            <a:off x="718465" y="2115809"/>
            <a:ext cx="9415847" cy="25084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5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Updates</a:t>
            </a:r>
          </a:p>
        </p:txBody>
      </p:sp>
    </p:spTree>
    <p:extLst>
      <p:ext uri="{BB962C8B-B14F-4D97-AF65-F5344CB8AC3E}">
        <p14:creationId xmlns:p14="http://schemas.microsoft.com/office/powerpoint/2010/main" val="3305878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3F1A618-5E8E-40AB-B8D5-741ABB9C5ACD}"/>
              </a:ext>
            </a:extLst>
          </p:cNvPr>
          <p:cNvSpPr/>
          <p:nvPr/>
        </p:nvSpPr>
        <p:spPr>
          <a:xfrm>
            <a:off x="478220" y="457199"/>
            <a:ext cx="4695945" cy="567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EA843146-658C-407C-BB8C-FC03A1209A35}"/>
              </a:ext>
            </a:extLst>
          </p:cNvPr>
          <p:cNvSpPr txBox="1">
            <a:spLocks/>
          </p:cNvSpPr>
          <p:nvPr/>
        </p:nvSpPr>
        <p:spPr>
          <a:xfrm>
            <a:off x="838200" y="1231444"/>
            <a:ext cx="10515600" cy="3977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800" dirty="0">
              <a:latin typeface="UICTFontTextStyleBody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GB" sz="1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F8256F-CB4D-444E-AC19-3CD3672D5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232" y="259226"/>
            <a:ext cx="11130635" cy="1531064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What’s New September </a:t>
            </a:r>
            <a:endParaRPr lang="en-GB" sz="4400" dirty="0">
              <a:solidFill>
                <a:srgbClr val="002060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F0938E4-F997-4B5A-B30E-B1049BCAAB30}"/>
              </a:ext>
            </a:extLst>
          </p:cNvPr>
          <p:cNvGrpSpPr/>
          <p:nvPr/>
        </p:nvGrpSpPr>
        <p:grpSpPr>
          <a:xfrm>
            <a:off x="478220" y="6081850"/>
            <a:ext cx="11235559" cy="637901"/>
            <a:chOff x="447627" y="6188641"/>
            <a:chExt cx="11235559" cy="63790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A04FDA3E-AF91-4614-857F-1307A8FFE0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4711" y="6280081"/>
              <a:ext cx="1417081" cy="491265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F3D82B91-CA32-4897-8D58-63310A90887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44766" y="6266781"/>
              <a:ext cx="2438420" cy="504566"/>
            </a:xfrm>
            <a:prstGeom prst="rect">
              <a:avLst/>
            </a:prstGeom>
          </p:spPr>
        </p:pic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E35F4C3-684D-4DB2-BFBF-4594D0EE3ED1}"/>
                </a:ext>
              </a:extLst>
            </p:cNvPr>
            <p:cNvCxnSpPr>
              <a:cxnSpLocks/>
            </p:cNvCxnSpPr>
            <p:nvPr/>
          </p:nvCxnSpPr>
          <p:spPr>
            <a:xfrm>
              <a:off x="447627" y="6188641"/>
              <a:ext cx="1123555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07FAF56C-79A2-4BCC-9D06-6D1360C759A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11792" y="6224883"/>
              <a:ext cx="2281291" cy="601659"/>
            </a:xfrm>
            <a:prstGeom prst="rect">
              <a:avLst/>
            </a:prstGeom>
          </p:spPr>
        </p:pic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8B80597D-0640-2D87-E41D-313A8A7B47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5304" y="1988263"/>
            <a:ext cx="9145316" cy="3818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83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3F1A618-5E8E-40AB-B8D5-741ABB9C5ACD}"/>
              </a:ext>
            </a:extLst>
          </p:cNvPr>
          <p:cNvSpPr/>
          <p:nvPr/>
        </p:nvSpPr>
        <p:spPr>
          <a:xfrm>
            <a:off x="478220" y="457199"/>
            <a:ext cx="4695945" cy="567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EA843146-658C-407C-BB8C-FC03A1209A35}"/>
              </a:ext>
            </a:extLst>
          </p:cNvPr>
          <p:cNvSpPr txBox="1">
            <a:spLocks/>
          </p:cNvSpPr>
          <p:nvPr/>
        </p:nvSpPr>
        <p:spPr>
          <a:xfrm>
            <a:off x="838200" y="1231444"/>
            <a:ext cx="10515600" cy="3977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800" dirty="0">
              <a:latin typeface="UICTFontTextStyleBody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GB" sz="1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F8256F-CB4D-444E-AC19-3CD3672D5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232" y="259226"/>
            <a:ext cx="11130635" cy="1531064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NOI’s For Home Care from Oct 2023</a:t>
            </a:r>
            <a:endParaRPr lang="en-GB" sz="4400" dirty="0">
              <a:solidFill>
                <a:srgbClr val="002060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F0938E4-F997-4B5A-B30E-B1049BCAAB30}"/>
              </a:ext>
            </a:extLst>
          </p:cNvPr>
          <p:cNvGrpSpPr/>
          <p:nvPr/>
        </p:nvGrpSpPr>
        <p:grpSpPr>
          <a:xfrm>
            <a:off x="478220" y="6081850"/>
            <a:ext cx="11235559" cy="637901"/>
            <a:chOff x="447627" y="6188641"/>
            <a:chExt cx="11235559" cy="63790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A04FDA3E-AF91-4614-857F-1307A8FFE0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4711" y="6280081"/>
              <a:ext cx="1417081" cy="491265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F3D82B91-CA32-4897-8D58-63310A90887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44766" y="6266781"/>
              <a:ext cx="2438420" cy="504566"/>
            </a:xfrm>
            <a:prstGeom prst="rect">
              <a:avLst/>
            </a:prstGeom>
          </p:spPr>
        </p:pic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E35F4C3-684D-4DB2-BFBF-4594D0EE3ED1}"/>
                </a:ext>
              </a:extLst>
            </p:cNvPr>
            <p:cNvCxnSpPr>
              <a:cxnSpLocks/>
            </p:cNvCxnSpPr>
            <p:nvPr/>
          </p:nvCxnSpPr>
          <p:spPr>
            <a:xfrm>
              <a:off x="447627" y="6188641"/>
              <a:ext cx="1123555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07FAF56C-79A2-4BCC-9D06-6D1360C759A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11792" y="6224883"/>
              <a:ext cx="2281291" cy="601659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11F39BA7-80EC-7BEB-99A2-11791E964C93}"/>
              </a:ext>
            </a:extLst>
          </p:cNvPr>
          <p:cNvSpPr txBox="1"/>
          <p:nvPr/>
        </p:nvSpPr>
        <p:spPr>
          <a:xfrm>
            <a:off x="625304" y="2232454"/>
            <a:ext cx="887292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From October 23 Home Care providers will now be included in DHSC Mandate to update Capacity Tracker in the reporting window (8</a:t>
            </a:r>
            <a:r>
              <a:rPr lang="en-GB" baseline="30000" dirty="0"/>
              <a:t>th</a:t>
            </a:r>
            <a:r>
              <a:rPr lang="en-GB" dirty="0"/>
              <a:t> – 14</a:t>
            </a:r>
            <a:r>
              <a:rPr lang="en-GB" baseline="30000" dirty="0"/>
              <a:t>th</a:t>
            </a:r>
            <a:r>
              <a:rPr lang="en-GB" dirty="0"/>
              <a:t> each month)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Any Home Care providers that have missed 3 consecutive submissions will be contacted by NHS Business Services Authority (NHS BSA) and be given advice/support to ensure they regularly update Capacity Tracker in line with DHSC Guidance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Failure to update after that initial contact by NHS BSA will result in an NOI will be issued to the provider.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Capacity Tracker will be keeping a watch brief and contacting Home Care providers that have missed 2 consecutive submissions and encouraging them to update the system.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Comms will be sent out to Home Care Providers to inform them of this directive from DHSC.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5884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cd87aa95-be7c-43bb-a99b-01ec21e2067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0C9C0B4C983040BB8DFB1004A8E687" ma:contentTypeVersion="15" ma:contentTypeDescription="Create a new document." ma:contentTypeScope="" ma:versionID="51ed5de302345a6b38a9d885dd233508">
  <xsd:schema xmlns:xsd="http://www.w3.org/2001/XMLSchema" xmlns:xs="http://www.w3.org/2001/XMLSchema" xmlns:p="http://schemas.microsoft.com/office/2006/metadata/properties" xmlns:ns1="http://schemas.microsoft.com/sharepoint/v3" xmlns:ns2="cd87aa95-be7c-43bb-a99b-01ec21e2067d" xmlns:ns3="7973176e-4aac-477a-8de1-d61469a03dc1" targetNamespace="http://schemas.microsoft.com/office/2006/metadata/properties" ma:root="true" ma:fieldsID="2a72422d2ca8eb1338566fd23d06948b" ns1:_="" ns2:_="" ns3:_="">
    <xsd:import namespace="http://schemas.microsoft.com/sharepoint/v3"/>
    <xsd:import namespace="cd87aa95-be7c-43bb-a99b-01ec21e2067d"/>
    <xsd:import namespace="7973176e-4aac-477a-8de1-d61469a03d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87aa95-be7c-43bb-a99b-01ec21e206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3176e-4aac-477a-8de1-d61469a03dc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552E59-DD41-41B0-991B-E89B9F253905}">
  <ds:schemaRefs>
    <ds:schemaRef ds:uri="http://purl.org/dc/terms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elements/1.1/"/>
    <ds:schemaRef ds:uri="7973176e-4aac-477a-8de1-d61469a03dc1"/>
    <ds:schemaRef ds:uri="http://schemas.openxmlformats.org/package/2006/metadata/core-properties"/>
    <ds:schemaRef ds:uri="cd87aa95-be7c-43bb-a99b-01ec21e2067d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E32704F0-F33D-4FA8-B391-374551B22B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C2446D-4496-4D05-8574-ED272EBA8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d87aa95-be7c-43bb-a99b-01ec21e2067d"/>
    <ds:schemaRef ds:uri="7973176e-4aac-477a-8de1-d61469a03d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2574</TotalTime>
  <Words>661</Words>
  <Application>Microsoft Office PowerPoint</Application>
  <PresentationFormat>Widescreen</PresentationFormat>
  <Paragraphs>108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Helvetica</vt:lpstr>
      <vt:lpstr>Symbol</vt:lpstr>
      <vt:lpstr>UICTFontTextStyleBody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Important Reminders</vt:lpstr>
      <vt:lpstr>PowerPoint Presentation</vt:lpstr>
      <vt:lpstr>What’s New September </vt:lpstr>
      <vt:lpstr>NOI’s For Home Care from Oct 2023</vt:lpstr>
      <vt:lpstr>Events Overview –Training Schedule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trish fowler</dc:creator>
  <cp:lastModifiedBy>FOWLER, Patricia (NHS NORTH OF ENGLAND COMMISSIONING SUPPORT UNIT)</cp:lastModifiedBy>
  <cp:revision>35</cp:revision>
  <dcterms:created xsi:type="dcterms:W3CDTF">2022-11-11T10:47:50Z</dcterms:created>
  <dcterms:modified xsi:type="dcterms:W3CDTF">2023-09-28T14:12:52Z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0x010100B00C9C0B4C983040BB8DFB1004A8E687</vt:lpwstr>
  </property>
  <property fmtid="{D5CDD505-2E9C-101B-9397-08002B2CF9AE}" pid="3" name="MediaServiceImageTags">
    <vt:lpwstr/>
  </property>
</Properties>
</file>