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4"/>
  </p:sldMasterIdLst>
  <p:notesMasterIdLst>
    <p:notesMasterId r:id="rId12"/>
  </p:notesMasterIdLst>
  <p:sldIdLst>
    <p:sldId id="256" r:id="rId5"/>
    <p:sldId id="265" r:id="rId6"/>
    <p:sldId id="268" r:id="rId7"/>
    <p:sldId id="414" r:id="rId8"/>
    <p:sldId id="412" r:id="rId9"/>
    <p:sldId id="261" r:id="rId10"/>
    <p:sldId id="413" r:id="rId11"/>
  </p:sldIdLst>
  <p:sldSz cx="18288000" cy="10287000"/>
  <p:notesSz cx="6669088" cy="9872663"/>
  <p:embeddedFontLst>
    <p:embeddedFont>
      <p:font typeface="Lato" panose="020F0502020204030203" pitchFamily="34" charset="0"/>
      <p:regular r:id="rId13"/>
      <p:bold r:id="rId14"/>
      <p:italic r:id="rId15"/>
      <p:boldItalic r:id="rId16"/>
    </p:embeddedFont>
    <p:embeddedFont>
      <p:font typeface="Lato Black" panose="020F0502020204030203" pitchFamily="34" charset="0"/>
      <p:bold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ullen Lee (RQ6) RLBUHT" initials="BL(R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009C"/>
    <a:srgbClr val="483FF7"/>
    <a:srgbClr val="0D0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3B3C008-9146-4D5A-8B4B-7F72DB1AA836}" v="3" dt="2022-10-06T09:16:24.586"/>
    <p1510:client id="{EF0BB197-ABCF-4245-8F5F-CE6B75BF1B2C}" v="8" vWet="12" dt="2022-10-06T09:15:38.306"/>
  </p1510:revLst>
</p1510:revInfo>
</file>

<file path=ppt/tableStyles.xml><?xml version="1.0" encoding="utf-8"?>
<a:tblStyleLst xmlns:a="http://schemas.openxmlformats.org/drawingml/2006/main" def="{FCE8F80B-297A-448F-962A-A27A1A2DF26D}">
  <a:tblStyle styleId="{FCE8F80B-297A-448F-962A-A27A1A2DF26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809" autoAdjust="0"/>
    <p:restoredTop sz="93792" autoAdjust="0"/>
  </p:normalViewPr>
  <p:slideViewPr>
    <p:cSldViewPr snapToGrid="0">
      <p:cViewPr varScale="1">
        <p:scale>
          <a:sx n="45" d="100"/>
          <a:sy n="45" d="100"/>
        </p:scale>
        <p:origin x="496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customXml" Target="../customXml/item2.xml"/><Relationship Id="rId16" Type="http://schemas.openxmlformats.org/officeDocument/2006/relationships/font" Target="fonts/font4.fntdata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font" Target="fonts/font3.fntdata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2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2863" y="739775"/>
            <a:ext cx="6583362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66909" y="4689515"/>
            <a:ext cx="5335270" cy="4442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286837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66909" y="4689515"/>
            <a:ext cx="5335270" cy="44426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LB</a:t>
            </a: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863" y="739775"/>
            <a:ext cx="6583362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e65a85fbed_0_18:notes"/>
          <p:cNvSpPr txBox="1">
            <a:spLocks noGrp="1"/>
          </p:cNvSpPr>
          <p:nvPr>
            <p:ph type="body" idx="1"/>
          </p:nvPr>
        </p:nvSpPr>
        <p:spPr>
          <a:xfrm>
            <a:off x="666909" y="4689515"/>
            <a:ext cx="5335270" cy="44426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ge65a85fbed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863" y="739775"/>
            <a:ext cx="6583362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e65a85fbed_0_46:notes"/>
          <p:cNvSpPr txBox="1">
            <a:spLocks noGrp="1"/>
          </p:cNvSpPr>
          <p:nvPr>
            <p:ph type="body" idx="1"/>
          </p:nvPr>
        </p:nvSpPr>
        <p:spPr>
          <a:xfrm>
            <a:off x="666909" y="4689515"/>
            <a:ext cx="5335270" cy="44426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/>
          </a:p>
        </p:txBody>
      </p:sp>
      <p:sp>
        <p:nvSpPr>
          <p:cNvPr id="216" name="Google Shape;216;ge65a85fbed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863" y="739775"/>
            <a:ext cx="6583362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e65a85fbed_0_34:notes"/>
          <p:cNvSpPr txBox="1">
            <a:spLocks noGrp="1"/>
          </p:cNvSpPr>
          <p:nvPr>
            <p:ph type="body" idx="1"/>
          </p:nvPr>
        </p:nvSpPr>
        <p:spPr>
          <a:xfrm>
            <a:off x="666909" y="4689515"/>
            <a:ext cx="5335270" cy="44426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ge65a85fbed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863" y="739775"/>
            <a:ext cx="6583362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03178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e9a8e0c387_0_56:notes"/>
          <p:cNvSpPr txBox="1">
            <a:spLocks noGrp="1"/>
          </p:cNvSpPr>
          <p:nvPr>
            <p:ph type="body" idx="1"/>
          </p:nvPr>
        </p:nvSpPr>
        <p:spPr>
          <a:xfrm>
            <a:off x="666909" y="4689515"/>
            <a:ext cx="5335270" cy="44426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LC</a:t>
            </a:r>
            <a:endParaRPr/>
          </a:p>
        </p:txBody>
      </p:sp>
      <p:sp>
        <p:nvSpPr>
          <p:cNvPr id="207" name="Google Shape;207;ge9a8e0c387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863" y="739775"/>
            <a:ext cx="6583362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746323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5" name="Google Shape;11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e9a8e0c387_0_56:notes"/>
          <p:cNvSpPr txBox="1">
            <a:spLocks noGrp="1"/>
          </p:cNvSpPr>
          <p:nvPr>
            <p:ph type="body" idx="1"/>
          </p:nvPr>
        </p:nvSpPr>
        <p:spPr>
          <a:xfrm>
            <a:off x="666909" y="4689515"/>
            <a:ext cx="5335270" cy="44426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LC</a:t>
            </a:r>
            <a:endParaRPr/>
          </a:p>
        </p:txBody>
      </p:sp>
      <p:sp>
        <p:nvSpPr>
          <p:cNvPr id="207" name="Google Shape;207;ge9a8e0c387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863" y="739775"/>
            <a:ext cx="6583362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02798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600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6" tIns="45696" rIns="91416" bIns="45696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6" tIns="45696" rIns="91416" bIns="45696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6" tIns="45696" rIns="91416" bIns="45696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6" tIns="45696" rIns="91416" bIns="45696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6" tIns="45696" rIns="91416" bIns="45696" anchor="t" anchorCtr="0">
            <a:noAutofit/>
          </a:bodyPr>
          <a:lstStyle>
            <a:lvl1pPr marR="0" lvl="0" algn="l" rtl="0">
              <a:spcBef>
                <a:spcPts val="641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1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1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1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1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1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1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6" tIns="45696" rIns="91416" bIns="45696" anchor="t" anchorCtr="0">
            <a:normAutofit/>
          </a:bodyPr>
          <a:lstStyle>
            <a:lvl1pPr marL="457155" lvl="0" indent="-228578" algn="l"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309" lvl="1" indent="-228578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464" lvl="2" indent="-228578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100"/>
            </a:lvl3pPr>
            <a:lvl4pPr marL="1828617" lvl="3" indent="-228578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5772" lvl="4" indent="-228578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2926" lvl="5" indent="-228578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081" lvl="6" indent="-228578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234" lvl="7" indent="-228578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389" lvl="8" indent="-228578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600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6" tIns="45696" rIns="91416" bIns="45696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6" tIns="45696" rIns="91416" bIns="45696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6" tIns="45696" rIns="91416" bIns="45696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6" tIns="45696" rIns="91416" bIns="45696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9020" y="-251619"/>
            <a:ext cx="4525964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6" tIns="45696" rIns="91416" bIns="45696" anchor="t" anchorCtr="0">
            <a:normAutofit/>
          </a:bodyPr>
          <a:lstStyle>
            <a:lvl1pPr marL="457155" lvl="0" indent="-342866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09" lvl="1" indent="-342866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464" lvl="2" indent="-342866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617" lvl="3" indent="-342866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5772" lvl="4" indent="-342866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2926" lvl="5" indent="-342866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081" lvl="6" indent="-342866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234" lvl="7" indent="-342866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389" lvl="8" indent="-342866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600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6" tIns="45696" rIns="91416" bIns="45696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6" tIns="45696" rIns="91416" bIns="45696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6" tIns="45696" rIns="91416" bIns="45696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39" y="2171700"/>
            <a:ext cx="5851526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6" tIns="45696" rIns="91416" bIns="45696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39" y="190501"/>
            <a:ext cx="5851526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6" tIns="45696" rIns="91416" bIns="45696" anchor="t" anchorCtr="0">
            <a:normAutofit/>
          </a:bodyPr>
          <a:lstStyle>
            <a:lvl1pPr marL="457155" lvl="0" indent="-342866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09" lvl="1" indent="-342866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464" lvl="2" indent="-342866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617" lvl="3" indent="-342866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5772" lvl="4" indent="-342866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2926" lvl="5" indent="-342866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081" lvl="6" indent="-342866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234" lvl="7" indent="-342866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389" lvl="8" indent="-342866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600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6" tIns="45696" rIns="91416" bIns="45696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6" tIns="45696" rIns="91416" bIns="45696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6" tIns="45696" rIns="91416" bIns="45696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wo Content">
  <p:cSld name="1_Two Conten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14"/>
          <p:cNvPicPr preferRelativeResize="0"/>
          <p:nvPr/>
        </p:nvPicPr>
        <p:blipFill rotWithShape="1">
          <a:blip r:embed="rId3">
            <a:alphaModFix/>
          </a:blip>
          <a:srcRect t="3" r="6600" b="-36684"/>
          <a:stretch/>
        </p:blipFill>
        <p:spPr>
          <a:xfrm>
            <a:off x="603634" y="1303400"/>
            <a:ext cx="17080739" cy="68579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14"/>
          <p:cNvSpPr txBox="1">
            <a:spLocks noGrp="1"/>
          </p:cNvSpPr>
          <p:nvPr>
            <p:ph type="title"/>
          </p:nvPr>
        </p:nvSpPr>
        <p:spPr>
          <a:xfrm>
            <a:off x="1257300" y="3843455"/>
            <a:ext cx="13738860" cy="1988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3E72"/>
              </a:buClr>
              <a:buSzPts val="4800"/>
              <a:buFont typeface="Arial"/>
              <a:buNone/>
              <a:defRPr sz="7200">
                <a:solidFill>
                  <a:srgbClr val="193E7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4"/>
          <p:cNvSpPr txBox="1">
            <a:spLocks noGrp="1"/>
          </p:cNvSpPr>
          <p:nvPr>
            <p:ph type="sldNum" idx="12"/>
          </p:nvPr>
        </p:nvSpPr>
        <p:spPr>
          <a:xfrm>
            <a:off x="12915900" y="9534529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5" name="Google Shape;55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9311719">
            <a:off x="15246753" y="1841940"/>
            <a:ext cx="2013414" cy="1928511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4"/>
          <p:cNvPicPr preferRelativeResize="0"/>
          <p:nvPr/>
        </p:nvPicPr>
        <p:blipFill rotWithShape="1">
          <a:blip r:embed="rId5">
            <a:alphaModFix/>
          </a:blip>
          <a:srcRect l="8151" b="33143"/>
          <a:stretch/>
        </p:blipFill>
        <p:spPr>
          <a:xfrm>
            <a:off x="2" y="6720991"/>
            <a:ext cx="4636770" cy="35660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4"/>
          <p:cNvPicPr preferRelativeResize="0"/>
          <p:nvPr/>
        </p:nvPicPr>
        <p:blipFill rotWithShape="1">
          <a:blip r:embed="rId6">
            <a:alphaModFix/>
          </a:blip>
          <a:srcRect l="3750" r="-3750"/>
          <a:stretch/>
        </p:blipFill>
        <p:spPr>
          <a:xfrm>
            <a:off x="452213" y="112500"/>
            <a:ext cx="6058164" cy="12594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50571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6" tIns="45696" rIns="91416" bIns="45696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6" tIns="45696" rIns="91416" bIns="45696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600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6" tIns="45696" rIns="91416" bIns="45696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6" tIns="45696" rIns="91416" bIns="45696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6" tIns="45696" rIns="91416" bIns="45696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6" r:id="rId2"/>
    <p:sldLayoutId id="2147483657" r:id="rId3"/>
    <p:sldLayoutId id="2147483658" r:id="rId4"/>
    <p:sldLayoutId id="2147483660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hyperlink" Target="https://docs.google.com/forms/d/e/1FAIpQLScYCqG9F4SYe1u7in9cTTTC8jXMFTmYIglrF0TeQYm5qcrnfg/viewform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enrich.nihr.ac.uk/" TargetMode="External"/><Relationship Id="rId5" Type="http://schemas.openxmlformats.org/officeDocument/2006/relationships/image" Target="../media/image14.JP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5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forms.office.com/pages/responsepage.aspx?id=MH_ksn3NTkql2rGM8aQVG0rzWEy0LAdBm3mmzYmOl6dUOFZCSVQ5NDdWSFcyS0xaQlpES1o4TlZEMyQlQCN0PWcu" TargetMode="External"/><Relationship Id="rId5" Type="http://schemas.openxmlformats.org/officeDocument/2006/relationships/hyperlink" Target="https://afric.blogs.bristol.ac.uk/information-carehomes/" TargetMode="Externa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hyperlink" Target="mailto:kay.aymer@nihr.ac.uk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james.Connolly@nihr.ac.uk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3A78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7205580" cy="1495158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3"/>
          <p:cNvPicPr preferRelativeResize="0"/>
          <p:nvPr/>
        </p:nvPicPr>
        <p:blipFill rotWithShape="1">
          <a:blip r:embed="rId4">
            <a:alphaModFix/>
          </a:blip>
          <a:srcRect l="7784" t="37255" r="44592"/>
          <a:stretch/>
        </p:blipFill>
        <p:spPr>
          <a:xfrm>
            <a:off x="15374581" y="480698"/>
            <a:ext cx="2913422" cy="2697974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3"/>
          <p:cNvSpPr/>
          <p:nvPr/>
        </p:nvSpPr>
        <p:spPr>
          <a:xfrm>
            <a:off x="0" y="9902075"/>
            <a:ext cx="18287997" cy="384926"/>
          </a:xfrm>
          <a:custGeom>
            <a:avLst/>
            <a:gdLst/>
            <a:ahLst/>
            <a:cxnLst/>
            <a:rect l="l" t="t" r="r" b="b"/>
            <a:pathLst>
              <a:path w="7452617" h="156863" extrusionOk="0">
                <a:moveTo>
                  <a:pt x="0" y="0"/>
                </a:moveTo>
                <a:lnTo>
                  <a:pt x="7452617" y="0"/>
                </a:lnTo>
                <a:lnTo>
                  <a:pt x="7452617" y="156863"/>
                </a:lnTo>
                <a:lnTo>
                  <a:pt x="0" y="156863"/>
                </a:lnTo>
                <a:close/>
              </a:path>
            </a:pathLst>
          </a:custGeom>
          <a:solidFill>
            <a:srgbClr val="EB5F52"/>
          </a:solidFill>
          <a:ln>
            <a:noFill/>
          </a:ln>
        </p:spPr>
      </p:sp>
      <p:pic>
        <p:nvPicPr>
          <p:cNvPr id="87" name="Google Shape;87;p13"/>
          <p:cNvPicPr preferRelativeResize="0"/>
          <p:nvPr/>
        </p:nvPicPr>
        <p:blipFill rotWithShape="1">
          <a:blip r:embed="rId5">
            <a:alphaModFix/>
          </a:blip>
          <a:srcRect l="14876"/>
          <a:stretch/>
        </p:blipFill>
        <p:spPr>
          <a:xfrm>
            <a:off x="0" y="7227104"/>
            <a:ext cx="3602790" cy="3059897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3"/>
          <p:cNvSpPr txBox="1"/>
          <p:nvPr/>
        </p:nvSpPr>
        <p:spPr>
          <a:xfrm>
            <a:off x="-112734" y="4704482"/>
            <a:ext cx="18288000" cy="22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6" tIns="45696" rIns="91416" bIns="45696" anchor="b" anchorCtr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GB" sz="5600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Introduction to ENRICH (Enabling Research in Care Homes) in the North West Coast Research Network</a:t>
            </a:r>
          </a:p>
          <a:p>
            <a:pPr algn="ctr">
              <a:lnSpc>
                <a:spcPct val="90000"/>
              </a:lnSpc>
            </a:pPr>
            <a:endParaRPr lang="en-GB" sz="5600" dirty="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algn="ctr">
              <a:lnSpc>
                <a:spcPct val="90000"/>
              </a:lnSpc>
            </a:pPr>
            <a:r>
              <a:rPr lang="en-GB" sz="3200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James Connolly and Kay </a:t>
            </a:r>
            <a:r>
              <a:rPr lang="en-GB" sz="3200" dirty="0" err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Aymer</a:t>
            </a:r>
            <a:endParaRPr lang="en-GB" sz="3200" dirty="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algn="ctr">
              <a:lnSpc>
                <a:spcPct val="90000"/>
              </a:lnSpc>
            </a:pPr>
            <a:r>
              <a:rPr lang="en-GB" sz="3200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23</a:t>
            </a:r>
            <a:r>
              <a:rPr lang="en-GB" sz="3200" baseline="30000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rd</a:t>
            </a:r>
            <a:r>
              <a:rPr lang="en-GB" sz="3200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 March 2023</a:t>
            </a:r>
            <a:endParaRPr sz="3200" dirty="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36D4C4F-9CC0-46EF-A5ED-17FB259B752E}"/>
              </a:ext>
            </a:extLst>
          </p:cNvPr>
          <p:cNvSpPr txBox="1"/>
          <p:nvPr/>
        </p:nvSpPr>
        <p:spPr>
          <a:xfrm>
            <a:off x="12545568" y="6253061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95F2C04-752C-457D-89E1-14940E733D5E}"/>
              </a:ext>
            </a:extLst>
          </p:cNvPr>
          <p:cNvSpPr txBox="1"/>
          <p:nvPr/>
        </p:nvSpPr>
        <p:spPr>
          <a:xfrm>
            <a:off x="558800" y="1969373"/>
            <a:ext cx="5012267" cy="8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435964-2BF4-4E69-AC31-7B3FEEC941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6780" y="312853"/>
            <a:ext cx="8572500" cy="132397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3A78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0"/>
            <a:ext cx="7205582" cy="1495158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22"/>
          <p:cNvSpPr/>
          <p:nvPr/>
        </p:nvSpPr>
        <p:spPr>
          <a:xfrm>
            <a:off x="0" y="9877701"/>
            <a:ext cx="18296175" cy="409482"/>
          </a:xfrm>
          <a:custGeom>
            <a:avLst/>
            <a:gdLst/>
            <a:ahLst/>
            <a:cxnLst/>
            <a:rect l="l" t="t" r="r" b="b"/>
            <a:pathLst>
              <a:path w="7452617" h="166795" extrusionOk="0">
                <a:moveTo>
                  <a:pt x="0" y="0"/>
                </a:moveTo>
                <a:lnTo>
                  <a:pt x="7452617" y="0"/>
                </a:lnTo>
                <a:lnTo>
                  <a:pt x="7452617" y="166795"/>
                </a:lnTo>
                <a:lnTo>
                  <a:pt x="0" y="166795"/>
                </a:lnTo>
                <a:close/>
              </a:path>
            </a:pathLst>
          </a:custGeom>
          <a:solidFill>
            <a:srgbClr val="EB5F52"/>
          </a:solidFill>
          <a:ln>
            <a:noFill/>
          </a:ln>
        </p:spPr>
      </p:sp>
      <p:sp>
        <p:nvSpPr>
          <p:cNvPr id="191" name="Google Shape;191;p22"/>
          <p:cNvSpPr txBox="1"/>
          <p:nvPr/>
        </p:nvSpPr>
        <p:spPr>
          <a:xfrm>
            <a:off x="979725" y="1778950"/>
            <a:ext cx="14979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6" tIns="91416" rIns="91416" bIns="91416" anchor="t" anchorCtr="0">
            <a:spAutoFit/>
          </a:bodyPr>
          <a:lstStyle/>
          <a:p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2" name="Google Shape;192;p22"/>
          <p:cNvSpPr txBox="1"/>
          <p:nvPr/>
        </p:nvSpPr>
        <p:spPr>
          <a:xfrm>
            <a:off x="4039795" y="4004"/>
            <a:ext cx="12328704" cy="10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6" tIns="45696" rIns="91416" bIns="45696" anchor="b" anchorCtr="0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5000" dirty="0">
                <a:solidFill>
                  <a:schemeClr val="bg2">
                    <a:lumMod val="60000"/>
                    <a:lumOff val="40000"/>
                  </a:schemeClr>
                </a:solidFill>
                <a:latin typeface="Lato Black"/>
                <a:ea typeface="Lato Black"/>
                <a:cs typeface="Lato Black"/>
                <a:sym typeface="Lato Black"/>
              </a:rPr>
              <a:t>Current</a:t>
            </a:r>
            <a:endParaRPr sz="5000" dirty="0">
              <a:solidFill>
                <a:schemeClr val="bg2">
                  <a:lumMod val="60000"/>
                  <a:lumOff val="40000"/>
                </a:schemeClr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193" name="Google Shape;193;p22"/>
          <p:cNvSpPr txBox="1"/>
          <p:nvPr/>
        </p:nvSpPr>
        <p:spPr>
          <a:xfrm>
            <a:off x="-1" y="7278590"/>
            <a:ext cx="12507169" cy="1832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6" tIns="91416" rIns="91416" bIns="91416" anchor="t" anchorCtr="0">
            <a:spAutoFit/>
          </a:bodyPr>
          <a:lstStyle/>
          <a:p>
            <a:pPr marL="457155" indent="-450806">
              <a:lnSpc>
                <a:spcPct val="90000"/>
              </a:lnSpc>
              <a:buClr>
                <a:schemeClr val="lt1"/>
              </a:buClr>
              <a:buSzPts val="3500"/>
              <a:buFont typeface="Lato"/>
              <a:buChar char="•"/>
            </a:pPr>
            <a:r>
              <a:rPr lang="en-US" sz="28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National Coordinating Centre (CRNCC)</a:t>
            </a:r>
            <a:endParaRPr sz="2800" dirty="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457155" indent="-450806">
              <a:lnSpc>
                <a:spcPct val="90000"/>
              </a:lnSpc>
              <a:buClr>
                <a:schemeClr val="lt1"/>
              </a:buClr>
              <a:buSzPts val="3500"/>
              <a:buFont typeface="Lato"/>
              <a:buChar char="•"/>
            </a:pPr>
            <a:r>
              <a:rPr lang="en-US" sz="2800" b="1" dirty="0">
                <a:solidFill>
                  <a:srgbClr val="6FBAC0"/>
                </a:solidFill>
                <a:latin typeface="Lato"/>
                <a:ea typeface="Lato"/>
                <a:cs typeface="Lato"/>
                <a:sym typeface="Lato"/>
              </a:rPr>
              <a:t>15 Local Clinical Research Networks</a:t>
            </a:r>
            <a:r>
              <a:rPr lang="en-US" sz="28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(LCRNs)</a:t>
            </a:r>
            <a:endParaRPr sz="2800" dirty="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6349">
              <a:lnSpc>
                <a:spcPct val="90000"/>
              </a:lnSpc>
              <a:buClr>
                <a:schemeClr val="lt1"/>
              </a:buClr>
              <a:buSzPts val="3500"/>
            </a:pPr>
            <a:endParaRPr lang="en-US" sz="2800" dirty="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342866" indent="-190481">
              <a:lnSpc>
                <a:spcPct val="90000"/>
              </a:lnSpc>
            </a:pPr>
            <a:endParaRPr sz="3500" dirty="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00041D06-750A-4DCA-B615-6315703E12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00114" y="1412235"/>
            <a:ext cx="3815415" cy="5452391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387CC6D9-705B-4138-8CFE-782AD42E51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3216"/>
            <a:ext cx="3958181" cy="5979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Google Shape;178;p21">
            <a:extLst>
              <a:ext uri="{FF2B5EF4-FFF2-40B4-BE49-F238E27FC236}">
                <a16:creationId xmlns:a16="http://schemas.microsoft.com/office/drawing/2014/main" id="{032875B8-9E41-434E-9071-E10F0B5D9489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931020" y="1263216"/>
            <a:ext cx="8412920" cy="597948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" name="Google Shape;182;p21">
            <a:extLst>
              <a:ext uri="{FF2B5EF4-FFF2-40B4-BE49-F238E27FC236}">
                <a16:creationId xmlns:a16="http://schemas.microsoft.com/office/drawing/2014/main" id="{F2281D0A-3191-4B76-B582-0CA3A8F92769}"/>
              </a:ext>
            </a:extLst>
          </p:cNvPr>
          <p:cNvCxnSpPr>
            <a:cxnSpLocks/>
          </p:cNvCxnSpPr>
          <p:nvPr/>
        </p:nvCxnSpPr>
        <p:spPr>
          <a:xfrm flipH="1" flipV="1">
            <a:off x="6339816" y="2169736"/>
            <a:ext cx="3375684" cy="1377701"/>
          </a:xfrm>
          <a:prstGeom prst="straightConnector1">
            <a:avLst/>
          </a:prstGeom>
          <a:noFill/>
          <a:ln w="53975" cap="flat" cmpd="sng">
            <a:solidFill>
              <a:srgbClr val="2EA9B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3" name="Google Shape;182;p21">
            <a:extLst>
              <a:ext uri="{FF2B5EF4-FFF2-40B4-BE49-F238E27FC236}">
                <a16:creationId xmlns:a16="http://schemas.microsoft.com/office/drawing/2014/main" id="{17708F10-6CE9-42E6-B08D-E042FED83915}"/>
              </a:ext>
            </a:extLst>
          </p:cNvPr>
          <p:cNvCxnSpPr>
            <a:cxnSpLocks/>
          </p:cNvCxnSpPr>
          <p:nvPr/>
        </p:nvCxnSpPr>
        <p:spPr>
          <a:xfrm flipH="1">
            <a:off x="3084300" y="2167088"/>
            <a:ext cx="955495" cy="263960"/>
          </a:xfrm>
          <a:prstGeom prst="straightConnector1">
            <a:avLst/>
          </a:prstGeom>
          <a:noFill/>
          <a:ln w="53975" cap="flat" cmpd="sng">
            <a:solidFill>
              <a:srgbClr val="2EA9B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70452C74-A098-4F87-BAFD-2DA52790683C}"/>
              </a:ext>
            </a:extLst>
          </p:cNvPr>
          <p:cNvSpPr txBox="1"/>
          <p:nvPr/>
        </p:nvSpPr>
        <p:spPr>
          <a:xfrm>
            <a:off x="13478153" y="7230360"/>
            <a:ext cx="4961744" cy="2419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349">
              <a:lnSpc>
                <a:spcPct val="90000"/>
              </a:lnSpc>
              <a:buClr>
                <a:schemeClr val="lt1"/>
              </a:buClr>
              <a:buSzPts val="3500"/>
            </a:pPr>
            <a:r>
              <a:rPr lang="en-GB" sz="28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Lato"/>
                <a:ea typeface="Lato"/>
                <a:cs typeface="Lato"/>
                <a:sym typeface="Lato"/>
              </a:rPr>
              <a:t>From April 2024 </a:t>
            </a:r>
            <a:r>
              <a:rPr lang="en-GB" sz="28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we will be known as North West Regional Research Delivery Network – incorporating Manchester - Population 7 million and covering 3 ICS’s</a:t>
            </a:r>
            <a:endParaRPr lang="en-GB" sz="28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20" name="Google Shape;182;p21">
            <a:extLst>
              <a:ext uri="{FF2B5EF4-FFF2-40B4-BE49-F238E27FC236}">
                <a16:creationId xmlns:a16="http://schemas.microsoft.com/office/drawing/2014/main" id="{674FB4DA-F13F-4FD1-A4B3-A40B2DD782D9}"/>
              </a:ext>
            </a:extLst>
          </p:cNvPr>
          <p:cNvCxnSpPr>
            <a:cxnSpLocks/>
          </p:cNvCxnSpPr>
          <p:nvPr/>
        </p:nvCxnSpPr>
        <p:spPr>
          <a:xfrm>
            <a:off x="12507169" y="4032628"/>
            <a:ext cx="1692945" cy="0"/>
          </a:xfrm>
          <a:prstGeom prst="straightConnector1">
            <a:avLst/>
          </a:prstGeom>
          <a:noFill/>
          <a:ln w="53975" cap="flat" cmpd="sng">
            <a:solidFill>
              <a:srgbClr val="2EA9B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5" name="Google Shape;192;p22">
            <a:extLst>
              <a:ext uri="{FF2B5EF4-FFF2-40B4-BE49-F238E27FC236}">
                <a16:creationId xmlns:a16="http://schemas.microsoft.com/office/drawing/2014/main" id="{BC1BC826-0463-4B76-B09F-80FCAD6D3237}"/>
              </a:ext>
            </a:extLst>
          </p:cNvPr>
          <p:cNvSpPr txBox="1"/>
          <p:nvPr/>
        </p:nvSpPr>
        <p:spPr>
          <a:xfrm>
            <a:off x="13079754" y="95318"/>
            <a:ext cx="6056134" cy="10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6" tIns="45696" rIns="91416" bIns="45696" anchor="b" anchorCtr="0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5000" dirty="0">
                <a:solidFill>
                  <a:schemeClr val="bg2">
                    <a:lumMod val="60000"/>
                    <a:lumOff val="40000"/>
                  </a:schemeClr>
                </a:solidFill>
                <a:latin typeface="Lato Black"/>
                <a:ea typeface="Lato Black"/>
                <a:cs typeface="Lato Black"/>
                <a:sym typeface="Lato Black"/>
              </a:rPr>
              <a:t>Future</a:t>
            </a:r>
            <a:endParaRPr sz="5000" dirty="0">
              <a:solidFill>
                <a:schemeClr val="bg2">
                  <a:lumMod val="60000"/>
                  <a:lumOff val="40000"/>
                </a:schemeClr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3A78"/>
        </a:solid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5"/>
          <p:cNvSpPr/>
          <p:nvPr/>
        </p:nvSpPr>
        <p:spPr>
          <a:xfrm>
            <a:off x="0" y="9877701"/>
            <a:ext cx="18296175" cy="409482"/>
          </a:xfrm>
          <a:custGeom>
            <a:avLst/>
            <a:gdLst/>
            <a:ahLst/>
            <a:cxnLst/>
            <a:rect l="l" t="t" r="r" b="b"/>
            <a:pathLst>
              <a:path w="7452617" h="166795" extrusionOk="0">
                <a:moveTo>
                  <a:pt x="0" y="0"/>
                </a:moveTo>
                <a:lnTo>
                  <a:pt x="7452617" y="0"/>
                </a:lnTo>
                <a:lnTo>
                  <a:pt x="7452617" y="166795"/>
                </a:lnTo>
                <a:lnTo>
                  <a:pt x="0" y="166795"/>
                </a:lnTo>
                <a:close/>
              </a:path>
            </a:pathLst>
          </a:custGeom>
          <a:solidFill>
            <a:srgbClr val="EB5F52"/>
          </a:solidFill>
          <a:ln>
            <a:noFill/>
          </a:ln>
        </p:spPr>
      </p:sp>
      <p:pic>
        <p:nvPicPr>
          <p:cNvPr id="220" name="Google Shape;220;p25"/>
          <p:cNvPicPr preferRelativeResize="0"/>
          <p:nvPr/>
        </p:nvPicPr>
        <p:blipFill rotWithShape="1">
          <a:blip r:embed="rId3">
            <a:alphaModFix/>
          </a:blip>
          <a:srcRect l="13124" t="42383" r="46886" b="11230"/>
          <a:stretch/>
        </p:blipFill>
        <p:spPr>
          <a:xfrm rot="4257031">
            <a:off x="-169940" y="8128151"/>
            <a:ext cx="2446400" cy="1994537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25"/>
          <p:cNvSpPr txBox="1"/>
          <p:nvPr/>
        </p:nvSpPr>
        <p:spPr>
          <a:xfrm>
            <a:off x="979725" y="1778950"/>
            <a:ext cx="14979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6" tIns="91416" rIns="91416" bIns="91416" anchor="t" anchorCtr="0">
            <a:spAutoFit/>
          </a:bodyPr>
          <a:lstStyle/>
          <a:p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23" name="Google Shape;223;p25"/>
          <p:cNvSpPr txBox="1"/>
          <p:nvPr/>
        </p:nvSpPr>
        <p:spPr>
          <a:xfrm>
            <a:off x="-491423" y="864653"/>
            <a:ext cx="7630539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6" tIns="45696" rIns="91416" bIns="45696" anchor="b" anchorCtr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5000" dirty="0">
                <a:solidFill>
                  <a:schemeClr val="bg1"/>
                </a:solidFill>
                <a:latin typeface="Lato Black"/>
                <a:ea typeface="Lato Black"/>
                <a:cs typeface="Lato Black"/>
                <a:sym typeface="Lato Black"/>
              </a:rPr>
              <a:t>What is ENRICH?</a:t>
            </a:r>
            <a:endParaRPr sz="5000" dirty="0">
              <a:solidFill>
                <a:schemeClr val="bg1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6996E68-0823-FDDC-B18E-CBC19D14B31E}"/>
              </a:ext>
            </a:extLst>
          </p:cNvPr>
          <p:cNvSpPr txBox="1"/>
          <p:nvPr/>
        </p:nvSpPr>
        <p:spPr>
          <a:xfrm>
            <a:off x="589797" y="2881388"/>
            <a:ext cx="1020601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bg1"/>
                </a:solidFill>
              </a:rPr>
              <a:t>A collaboration between the NIHR and care homes/ care home groups.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bg1"/>
                </a:solidFill>
              </a:rPr>
              <a:t>Opportunity to be involved in research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bg1"/>
                </a:solidFill>
              </a:rPr>
              <a:t>A voice to be able to shape future research.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bg1"/>
                </a:solidFill>
              </a:rPr>
              <a:t>A link to a wider network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bg1"/>
                </a:solidFill>
              </a:rPr>
              <a:t>ENRICH certificate</a:t>
            </a:r>
          </a:p>
        </p:txBody>
      </p:sp>
      <p:pic>
        <p:nvPicPr>
          <p:cNvPr id="5" name="Picture 2" descr="ENRICH Logo">
            <a:extLst>
              <a:ext uri="{FF2B5EF4-FFF2-40B4-BE49-F238E27FC236}">
                <a16:creationId xmlns:a16="http://schemas.microsoft.com/office/drawing/2014/main" id="{CF285440-6970-710D-C7AA-C1C4D1C2F4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7981" y="321520"/>
            <a:ext cx="4954767" cy="1657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Graphical user interface&#10;&#10;Description automatically generated">
            <a:extLst>
              <a:ext uri="{FF2B5EF4-FFF2-40B4-BE49-F238E27FC236}">
                <a16:creationId xmlns:a16="http://schemas.microsoft.com/office/drawing/2014/main" id="{49F16290-C55A-C11B-156C-B180C20FB2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93739" y="2897871"/>
            <a:ext cx="5049009" cy="357245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F97059F-7240-D3AF-4372-63A8FCFEF5DA}"/>
              </a:ext>
            </a:extLst>
          </p:cNvPr>
          <p:cNvSpPr txBox="1"/>
          <p:nvPr/>
        </p:nvSpPr>
        <p:spPr>
          <a:xfrm>
            <a:off x="4634630" y="6819280"/>
            <a:ext cx="86930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</a:rPr>
              <a:t>Please visit the national ENRICH website for further information - </a:t>
            </a:r>
            <a:r>
              <a:rPr lang="en-GB" sz="3200" dirty="0">
                <a:solidFill>
                  <a:schemeClr val="bg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https://enrich.nihr.ac.uk/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F3A2F60-C33F-270E-AFEB-C9FC976A445F}"/>
              </a:ext>
            </a:extLst>
          </p:cNvPr>
          <p:cNvSpPr txBox="1"/>
          <p:nvPr/>
        </p:nvSpPr>
        <p:spPr>
          <a:xfrm>
            <a:off x="3056350" y="8787403"/>
            <a:ext cx="124258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Click </a:t>
            </a:r>
            <a:r>
              <a:rPr lang="en-GB" sz="2800" b="1" dirty="0">
                <a:solidFill>
                  <a:schemeClr val="bg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r>
              <a:rPr lang="en-GB" sz="2800" dirty="0">
                <a:solidFill>
                  <a:schemeClr val="bg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to sign up to ENRICH in the North West Coast Research Network</a:t>
            </a:r>
            <a:endParaRPr lang="en-GB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3A78"/>
        </a:solidFill>
        <a:effectLst/>
      </p:bgPr>
    </p:bg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Hexagon 33">
            <a:extLst>
              <a:ext uri="{FF2B5EF4-FFF2-40B4-BE49-F238E27FC236}">
                <a16:creationId xmlns:a16="http://schemas.microsoft.com/office/drawing/2014/main" id="{848F49F4-3CE9-4769-AD0F-6350EEFB0C21}"/>
              </a:ext>
            </a:extLst>
          </p:cNvPr>
          <p:cNvSpPr/>
          <p:nvPr/>
        </p:nvSpPr>
        <p:spPr>
          <a:xfrm>
            <a:off x="4744000" y="3061525"/>
            <a:ext cx="2285240" cy="1943834"/>
          </a:xfrm>
          <a:prstGeom prst="hexagon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Hexagon 32">
            <a:extLst>
              <a:ext uri="{FF2B5EF4-FFF2-40B4-BE49-F238E27FC236}">
                <a16:creationId xmlns:a16="http://schemas.microsoft.com/office/drawing/2014/main" id="{5B61F53E-93BA-4827-8F9C-D8E774E93850}"/>
              </a:ext>
            </a:extLst>
          </p:cNvPr>
          <p:cNvSpPr/>
          <p:nvPr/>
        </p:nvSpPr>
        <p:spPr>
          <a:xfrm>
            <a:off x="9903808" y="3130815"/>
            <a:ext cx="2258155" cy="1982017"/>
          </a:xfrm>
          <a:prstGeom prst="hexago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Hexagon 37">
            <a:extLst>
              <a:ext uri="{FF2B5EF4-FFF2-40B4-BE49-F238E27FC236}">
                <a16:creationId xmlns:a16="http://schemas.microsoft.com/office/drawing/2014/main" id="{E3CD6219-BF4E-461F-B11F-916A44B95C76}"/>
              </a:ext>
            </a:extLst>
          </p:cNvPr>
          <p:cNvSpPr/>
          <p:nvPr/>
        </p:nvSpPr>
        <p:spPr>
          <a:xfrm>
            <a:off x="4753288" y="5958582"/>
            <a:ext cx="2285242" cy="2139195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Hexagon 36">
            <a:extLst>
              <a:ext uri="{FF2B5EF4-FFF2-40B4-BE49-F238E27FC236}">
                <a16:creationId xmlns:a16="http://schemas.microsoft.com/office/drawing/2014/main" id="{62E3279F-9349-448D-B9A6-049ED8822CF4}"/>
              </a:ext>
            </a:extLst>
          </p:cNvPr>
          <p:cNvSpPr/>
          <p:nvPr/>
        </p:nvSpPr>
        <p:spPr>
          <a:xfrm>
            <a:off x="7347450" y="7249134"/>
            <a:ext cx="2285241" cy="2030024"/>
          </a:xfrm>
          <a:prstGeom prst="hexagon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Hexagon 35">
            <a:extLst>
              <a:ext uri="{FF2B5EF4-FFF2-40B4-BE49-F238E27FC236}">
                <a16:creationId xmlns:a16="http://schemas.microsoft.com/office/drawing/2014/main" id="{F0F7FCD0-A73E-451D-9787-9122526D1FB6}"/>
              </a:ext>
            </a:extLst>
          </p:cNvPr>
          <p:cNvSpPr/>
          <p:nvPr/>
        </p:nvSpPr>
        <p:spPr>
          <a:xfrm>
            <a:off x="7362338" y="1809318"/>
            <a:ext cx="2285240" cy="2019430"/>
          </a:xfrm>
          <a:prstGeom prst="hexagon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Hexagon 34">
            <a:extLst>
              <a:ext uri="{FF2B5EF4-FFF2-40B4-BE49-F238E27FC236}">
                <a16:creationId xmlns:a16="http://schemas.microsoft.com/office/drawing/2014/main" id="{AEF42A50-01CC-4A7D-B60F-617165BFF5D9}"/>
              </a:ext>
            </a:extLst>
          </p:cNvPr>
          <p:cNvSpPr/>
          <p:nvPr/>
        </p:nvSpPr>
        <p:spPr>
          <a:xfrm>
            <a:off x="9865473" y="5958582"/>
            <a:ext cx="2295254" cy="2065474"/>
          </a:xfrm>
          <a:prstGeom prst="hexagon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Hexagon 13">
            <a:extLst>
              <a:ext uri="{FF2B5EF4-FFF2-40B4-BE49-F238E27FC236}">
                <a16:creationId xmlns:a16="http://schemas.microsoft.com/office/drawing/2014/main" id="{4AFED086-F7FC-4E9E-AA29-8C15D16F9C54}"/>
              </a:ext>
            </a:extLst>
          </p:cNvPr>
          <p:cNvSpPr/>
          <p:nvPr/>
        </p:nvSpPr>
        <p:spPr>
          <a:xfrm>
            <a:off x="6823222" y="4149629"/>
            <a:ext cx="3333699" cy="2821269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8" name="Google Shape;198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0"/>
            <a:ext cx="5682342" cy="1378679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23"/>
          <p:cNvSpPr/>
          <p:nvPr/>
        </p:nvSpPr>
        <p:spPr>
          <a:xfrm>
            <a:off x="0" y="9877701"/>
            <a:ext cx="18296175" cy="409482"/>
          </a:xfrm>
          <a:custGeom>
            <a:avLst/>
            <a:gdLst/>
            <a:ahLst/>
            <a:cxnLst/>
            <a:rect l="l" t="t" r="r" b="b"/>
            <a:pathLst>
              <a:path w="7452617" h="166795" extrusionOk="0">
                <a:moveTo>
                  <a:pt x="0" y="0"/>
                </a:moveTo>
                <a:lnTo>
                  <a:pt x="7452617" y="0"/>
                </a:lnTo>
                <a:lnTo>
                  <a:pt x="7452617" y="166795"/>
                </a:lnTo>
                <a:lnTo>
                  <a:pt x="0" y="166795"/>
                </a:lnTo>
                <a:close/>
              </a:path>
            </a:pathLst>
          </a:custGeom>
          <a:solidFill>
            <a:srgbClr val="EB5F52"/>
          </a:solidFill>
          <a:ln>
            <a:noFill/>
          </a:ln>
        </p:spPr>
      </p:sp>
      <p:pic>
        <p:nvPicPr>
          <p:cNvPr id="200" name="Google Shape;200;p23"/>
          <p:cNvPicPr preferRelativeResize="0"/>
          <p:nvPr/>
        </p:nvPicPr>
        <p:blipFill rotWithShape="1">
          <a:blip r:embed="rId4">
            <a:alphaModFix/>
          </a:blip>
          <a:srcRect l="13124" t="42383" r="46886" b="11230"/>
          <a:stretch/>
        </p:blipFill>
        <p:spPr>
          <a:xfrm rot="4257031">
            <a:off x="-194498" y="7591190"/>
            <a:ext cx="2446400" cy="1994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23"/>
          <p:cNvPicPr preferRelativeResize="0"/>
          <p:nvPr/>
        </p:nvPicPr>
        <p:blipFill rotWithShape="1">
          <a:blip r:embed="rId5">
            <a:alphaModFix/>
          </a:blip>
          <a:srcRect r="43081"/>
          <a:stretch/>
        </p:blipFill>
        <p:spPr>
          <a:xfrm>
            <a:off x="15480025" y="284487"/>
            <a:ext cx="2807978" cy="347551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2AEDD25-05C1-4E29-A37D-0527E0CC92AD}"/>
              </a:ext>
            </a:extLst>
          </p:cNvPr>
          <p:cNvSpPr txBox="1"/>
          <p:nvPr/>
        </p:nvSpPr>
        <p:spPr>
          <a:xfrm>
            <a:off x="7288288" y="4822648"/>
            <a:ext cx="240356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</a:rPr>
              <a:t>NIHR ENRICH team can support with all aspects of being involved in research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658AAB-B127-47D8-BC3F-5FB0CD513D88}"/>
              </a:ext>
            </a:extLst>
          </p:cNvPr>
          <p:cNvSpPr txBox="1"/>
          <p:nvPr/>
        </p:nvSpPr>
        <p:spPr>
          <a:xfrm>
            <a:off x="9865473" y="3750099"/>
            <a:ext cx="24950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</a:rPr>
              <a:t>Expressions of interest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E53A1F3-C7F4-48A2-8202-169139D3A3B2}"/>
              </a:ext>
            </a:extLst>
          </p:cNvPr>
          <p:cNvSpPr txBox="1"/>
          <p:nvPr/>
        </p:nvSpPr>
        <p:spPr>
          <a:xfrm>
            <a:off x="7602853" y="2431555"/>
            <a:ext cx="18042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</a:rPr>
              <a:t>Single point of contact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AE3361C-6E9C-4C37-9281-A93F2E8EC734}"/>
              </a:ext>
            </a:extLst>
          </p:cNvPr>
          <p:cNvSpPr txBox="1"/>
          <p:nvPr/>
        </p:nvSpPr>
        <p:spPr>
          <a:xfrm>
            <a:off x="4947974" y="6415062"/>
            <a:ext cx="19260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</a:rPr>
              <a:t>Supporting with research delivery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CDE4DAF-3A01-447A-BD45-A149CB62E69F}"/>
              </a:ext>
            </a:extLst>
          </p:cNvPr>
          <p:cNvSpPr txBox="1"/>
          <p:nvPr/>
        </p:nvSpPr>
        <p:spPr>
          <a:xfrm>
            <a:off x="7995179" y="8024092"/>
            <a:ext cx="19260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</a:rPr>
              <a:t>Finance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E0267D5-EFC2-4006-9EA1-CDE5A2121AAF}"/>
              </a:ext>
            </a:extLst>
          </p:cNvPr>
          <p:cNvSpPr txBox="1"/>
          <p:nvPr/>
        </p:nvSpPr>
        <p:spPr>
          <a:xfrm>
            <a:off x="5069834" y="3669881"/>
            <a:ext cx="19260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</a:rPr>
              <a:t>Follow up and Close Down</a:t>
            </a:r>
          </a:p>
        </p:txBody>
      </p:sp>
      <p:sp>
        <p:nvSpPr>
          <p:cNvPr id="3" name="Arrow: Up 2">
            <a:extLst>
              <a:ext uri="{FF2B5EF4-FFF2-40B4-BE49-F238E27FC236}">
                <a16:creationId xmlns:a16="http://schemas.microsoft.com/office/drawing/2014/main" id="{6C5448D4-8470-44CC-A881-F0A1B9638439}"/>
              </a:ext>
            </a:extLst>
          </p:cNvPr>
          <p:cNvSpPr/>
          <p:nvPr/>
        </p:nvSpPr>
        <p:spPr>
          <a:xfrm>
            <a:off x="8169320" y="3735853"/>
            <a:ext cx="540589" cy="400110"/>
          </a:xfrm>
          <a:prstGeom prst="upArrow">
            <a:avLst>
              <a:gd name="adj1" fmla="val 45302"/>
              <a:gd name="adj2" fmla="val 5000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Arrow: Up 28">
            <a:extLst>
              <a:ext uri="{FF2B5EF4-FFF2-40B4-BE49-F238E27FC236}">
                <a16:creationId xmlns:a16="http://schemas.microsoft.com/office/drawing/2014/main" id="{781CDB15-C3A0-435B-98A0-ADA225D6F550}"/>
              </a:ext>
            </a:extLst>
          </p:cNvPr>
          <p:cNvSpPr/>
          <p:nvPr/>
        </p:nvSpPr>
        <p:spPr>
          <a:xfrm rot="6802370">
            <a:off x="9463554" y="3240848"/>
            <a:ext cx="540589" cy="400110"/>
          </a:xfrm>
          <a:prstGeom prst="upArrow">
            <a:avLst>
              <a:gd name="adj1" fmla="val 45302"/>
              <a:gd name="adj2" fmla="val 50000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Arrow: Up 30">
            <a:extLst>
              <a:ext uri="{FF2B5EF4-FFF2-40B4-BE49-F238E27FC236}">
                <a16:creationId xmlns:a16="http://schemas.microsoft.com/office/drawing/2014/main" id="{9C6136C6-02C6-4483-B347-8A90A419B0A6}"/>
              </a:ext>
            </a:extLst>
          </p:cNvPr>
          <p:cNvSpPr/>
          <p:nvPr/>
        </p:nvSpPr>
        <p:spPr>
          <a:xfrm rot="10800000">
            <a:off x="10762590" y="5332171"/>
            <a:ext cx="540589" cy="400110"/>
          </a:xfrm>
          <a:prstGeom prst="upArrow">
            <a:avLst>
              <a:gd name="adj1" fmla="val 45302"/>
              <a:gd name="adj2" fmla="val 50000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Arrow: Up 31">
            <a:extLst>
              <a:ext uri="{FF2B5EF4-FFF2-40B4-BE49-F238E27FC236}">
                <a16:creationId xmlns:a16="http://schemas.microsoft.com/office/drawing/2014/main" id="{915F9C9D-39D6-48AA-B19E-610F9F9FAE13}"/>
              </a:ext>
            </a:extLst>
          </p:cNvPr>
          <p:cNvSpPr/>
          <p:nvPr/>
        </p:nvSpPr>
        <p:spPr>
          <a:xfrm rot="14583255">
            <a:off x="9475869" y="7492397"/>
            <a:ext cx="540589" cy="400110"/>
          </a:xfrm>
          <a:prstGeom prst="upArrow">
            <a:avLst>
              <a:gd name="adj1" fmla="val 45302"/>
              <a:gd name="adj2" fmla="val 50000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Arrow: Up 38">
            <a:extLst>
              <a:ext uri="{FF2B5EF4-FFF2-40B4-BE49-F238E27FC236}">
                <a16:creationId xmlns:a16="http://schemas.microsoft.com/office/drawing/2014/main" id="{AC554A6D-0238-4DF0-B185-6586CCE31F39}"/>
              </a:ext>
            </a:extLst>
          </p:cNvPr>
          <p:cNvSpPr/>
          <p:nvPr/>
        </p:nvSpPr>
        <p:spPr>
          <a:xfrm rot="17889967">
            <a:off x="6922695" y="7470709"/>
            <a:ext cx="540589" cy="400110"/>
          </a:xfrm>
          <a:prstGeom prst="upArrow">
            <a:avLst>
              <a:gd name="adj1" fmla="val 45302"/>
              <a:gd name="adj2" fmla="val 50000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Arrow: Up 39">
            <a:extLst>
              <a:ext uri="{FF2B5EF4-FFF2-40B4-BE49-F238E27FC236}">
                <a16:creationId xmlns:a16="http://schemas.microsoft.com/office/drawing/2014/main" id="{816E76AE-A9FF-4BB1-8BE8-10EB38DF0A5A}"/>
              </a:ext>
            </a:extLst>
          </p:cNvPr>
          <p:cNvSpPr/>
          <p:nvPr/>
        </p:nvSpPr>
        <p:spPr>
          <a:xfrm>
            <a:off x="5656390" y="5282243"/>
            <a:ext cx="540589" cy="400110"/>
          </a:xfrm>
          <a:prstGeom prst="upArrow">
            <a:avLst>
              <a:gd name="adj1" fmla="val 45302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2" descr="ENRICH Logo">
            <a:extLst>
              <a:ext uri="{FF2B5EF4-FFF2-40B4-BE49-F238E27FC236}">
                <a16:creationId xmlns:a16="http://schemas.microsoft.com/office/drawing/2014/main" id="{0E7B3133-E8C6-7913-CB4A-0FF3F90338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2096" y="134142"/>
            <a:ext cx="4954767" cy="1657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6EE9721-37AA-CBBC-EC38-D5C209B9E0A4}"/>
              </a:ext>
            </a:extLst>
          </p:cNvPr>
          <p:cNvSpPr txBox="1"/>
          <p:nvPr/>
        </p:nvSpPr>
        <p:spPr>
          <a:xfrm>
            <a:off x="10277257" y="6650567"/>
            <a:ext cx="19260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</a:rPr>
              <a:t>Study set up (Paperwork)</a:t>
            </a:r>
          </a:p>
        </p:txBody>
      </p:sp>
    </p:spTree>
    <p:extLst>
      <p:ext uri="{BB962C8B-B14F-4D97-AF65-F5344CB8AC3E}">
        <p14:creationId xmlns:p14="http://schemas.microsoft.com/office/powerpoint/2010/main" val="14453635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3A78"/>
        </a:solidFill>
        <a:effectLst/>
      </p:bgPr>
    </p:bg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09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0"/>
            <a:ext cx="7205582" cy="14951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24"/>
          <p:cNvPicPr preferRelativeResize="0"/>
          <p:nvPr/>
        </p:nvPicPr>
        <p:blipFill rotWithShape="1">
          <a:blip r:embed="rId4">
            <a:alphaModFix/>
          </a:blip>
          <a:srcRect l="7786" t="37256" r="44589"/>
          <a:stretch/>
        </p:blipFill>
        <p:spPr>
          <a:xfrm>
            <a:off x="15374581" y="480698"/>
            <a:ext cx="2913422" cy="2697974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24"/>
          <p:cNvSpPr/>
          <p:nvPr/>
        </p:nvSpPr>
        <p:spPr>
          <a:xfrm>
            <a:off x="0" y="9902075"/>
            <a:ext cx="18296175" cy="385100"/>
          </a:xfrm>
          <a:custGeom>
            <a:avLst/>
            <a:gdLst/>
            <a:ahLst/>
            <a:cxnLst/>
            <a:rect l="l" t="t" r="r" b="b"/>
            <a:pathLst>
              <a:path w="7452617" h="156863" extrusionOk="0">
                <a:moveTo>
                  <a:pt x="0" y="0"/>
                </a:moveTo>
                <a:lnTo>
                  <a:pt x="7452617" y="0"/>
                </a:lnTo>
                <a:lnTo>
                  <a:pt x="7452617" y="156863"/>
                </a:lnTo>
                <a:lnTo>
                  <a:pt x="0" y="156863"/>
                </a:lnTo>
                <a:close/>
              </a:path>
            </a:pathLst>
          </a:custGeom>
          <a:solidFill>
            <a:srgbClr val="EB5F52"/>
          </a:solidFill>
          <a:ln>
            <a:noFill/>
          </a:ln>
        </p:spPr>
      </p:sp>
      <p:sp>
        <p:nvSpPr>
          <p:cNvPr id="9" name="Title 1"/>
          <p:cNvSpPr txBox="1">
            <a:spLocks/>
          </p:cNvSpPr>
          <p:nvPr/>
        </p:nvSpPr>
        <p:spPr>
          <a:xfrm>
            <a:off x="391886" y="1522169"/>
            <a:ext cx="15205165" cy="1749538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4800" dirty="0">
                <a:solidFill>
                  <a:schemeClr val="bg1"/>
                </a:solidFill>
              </a:rPr>
              <a:t>Examples of NIHR studies with social care involvement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012E201B-F956-4D5F-BA1C-EEA724A562F3}"/>
              </a:ext>
            </a:extLst>
          </p:cNvPr>
          <p:cNvSpPr/>
          <p:nvPr/>
        </p:nvSpPr>
        <p:spPr>
          <a:xfrm>
            <a:off x="660134" y="2534474"/>
            <a:ext cx="4588934" cy="443653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A52FC2-1F05-42C1-9686-5D77D5B6D8FC}"/>
              </a:ext>
            </a:extLst>
          </p:cNvPr>
          <p:cNvSpPr txBox="1"/>
          <p:nvPr/>
        </p:nvSpPr>
        <p:spPr>
          <a:xfrm>
            <a:off x="1305460" y="2708946"/>
            <a:ext cx="3386666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bg1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AFRI-C </a:t>
            </a:r>
          </a:p>
          <a:p>
            <a:pPr algn="ctr"/>
            <a:endParaRPr lang="en-GB" sz="2800" dirty="0">
              <a:solidFill>
                <a:schemeClr val="bg1"/>
              </a:solidFill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algn="ctr"/>
            <a:r>
              <a:rPr lang="en-GB" sz="2800" dirty="0">
                <a:solidFill>
                  <a:schemeClr val="bg1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Air filtration device study</a:t>
            </a:r>
          </a:p>
          <a:p>
            <a:pPr algn="ctr"/>
            <a:r>
              <a:rPr lang="en-GB" sz="2800" dirty="0">
                <a:solidFill>
                  <a:schemeClr val="bg1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AFRI-C study information</a:t>
            </a:r>
            <a:endParaRPr lang="en-GB" sz="2800" dirty="0">
              <a:solidFill>
                <a:schemeClr val="bg1"/>
              </a:solidFill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algn="ctr"/>
            <a:endParaRPr lang="en-GB" sz="2800" dirty="0">
              <a:solidFill>
                <a:schemeClr val="bg1"/>
              </a:solidFill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algn="ctr"/>
            <a:r>
              <a:rPr lang="en-GB" sz="2800" dirty="0">
                <a:solidFill>
                  <a:schemeClr val="bg1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Express interest here</a:t>
            </a:r>
            <a:endParaRPr lang="en-GB" sz="2800" dirty="0">
              <a:solidFill>
                <a:schemeClr val="bg1"/>
              </a:solidFill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endParaRPr lang="en-GB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1699667-D330-407E-BE24-EBE0A7D8878B}"/>
              </a:ext>
            </a:extLst>
          </p:cNvPr>
          <p:cNvSpPr/>
          <p:nvPr/>
        </p:nvSpPr>
        <p:spPr>
          <a:xfrm>
            <a:off x="12806214" y="5274972"/>
            <a:ext cx="4588934" cy="4436534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9BA86B7-5860-4709-BD35-4784DCC092A5}"/>
              </a:ext>
            </a:extLst>
          </p:cNvPr>
          <p:cNvSpPr txBox="1"/>
          <p:nvPr/>
        </p:nvSpPr>
        <p:spPr>
          <a:xfrm>
            <a:off x="13524140" y="5956632"/>
            <a:ext cx="3386666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bg1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NAMASTE Study</a:t>
            </a:r>
          </a:p>
          <a:p>
            <a:pPr algn="ctr"/>
            <a:endParaRPr lang="en-GB" sz="2800" b="1" dirty="0">
              <a:solidFill>
                <a:schemeClr val="bg1"/>
              </a:solidFill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algn="ctr"/>
            <a:r>
              <a:rPr lang="en-GB" sz="2800" b="1" dirty="0">
                <a:solidFill>
                  <a:schemeClr val="bg1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Study team would like to speak to care homes before opening up</a:t>
            </a:r>
          </a:p>
          <a:p>
            <a:pPr algn="ctr"/>
            <a:endParaRPr lang="en-GB" sz="2800" dirty="0">
              <a:solidFill>
                <a:schemeClr val="bg1"/>
              </a:solidFill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endParaRPr lang="en-GB" sz="2800" dirty="0">
              <a:solidFill>
                <a:schemeClr val="bg1"/>
              </a:solidFill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endParaRPr lang="en-GB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1DFA1DE-7916-4DB5-8AF2-F3FB083AFFF9}"/>
              </a:ext>
            </a:extLst>
          </p:cNvPr>
          <p:cNvSpPr/>
          <p:nvPr/>
        </p:nvSpPr>
        <p:spPr>
          <a:xfrm>
            <a:off x="8730896" y="2578760"/>
            <a:ext cx="4588934" cy="4436534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93B663F-DFA7-4EB5-8B99-366E7D8A870B}"/>
              </a:ext>
            </a:extLst>
          </p:cNvPr>
          <p:cNvSpPr txBox="1"/>
          <p:nvPr/>
        </p:nvSpPr>
        <p:spPr>
          <a:xfrm>
            <a:off x="9293965" y="3462276"/>
            <a:ext cx="3424731" cy="2893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bg1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Measuring Loneliness</a:t>
            </a:r>
          </a:p>
          <a:p>
            <a:pPr algn="ctr"/>
            <a:endParaRPr lang="en-GB" sz="2800" dirty="0">
              <a:solidFill>
                <a:schemeClr val="bg1"/>
              </a:solidFill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algn="ctr"/>
            <a:r>
              <a:rPr lang="en-GB" sz="2800" dirty="0">
                <a:solidFill>
                  <a:schemeClr val="bg1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Survey study for viewpoints on loneliness</a:t>
            </a:r>
          </a:p>
          <a:p>
            <a:endParaRPr lang="en-GB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0FD7BC2-4C0C-4EC9-BC31-FA9EEA8E39D3}"/>
              </a:ext>
            </a:extLst>
          </p:cNvPr>
          <p:cNvSpPr/>
          <p:nvPr/>
        </p:nvSpPr>
        <p:spPr>
          <a:xfrm>
            <a:off x="4617513" y="5274972"/>
            <a:ext cx="4588934" cy="44365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D599CC2-7883-4B74-A38A-46394E9BAAFC}"/>
              </a:ext>
            </a:extLst>
          </p:cNvPr>
          <p:cNvSpPr txBox="1"/>
          <p:nvPr/>
        </p:nvSpPr>
        <p:spPr>
          <a:xfrm>
            <a:off x="5268100" y="6014095"/>
            <a:ext cx="3424731" cy="33239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bg1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VOICE</a:t>
            </a:r>
          </a:p>
          <a:p>
            <a:pPr algn="ctr"/>
            <a:endParaRPr lang="en-GB" sz="2800" b="1" dirty="0">
              <a:solidFill>
                <a:schemeClr val="bg1"/>
              </a:solidFill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algn="ctr"/>
            <a:r>
              <a:rPr lang="en-GB" sz="2800" dirty="0">
                <a:solidFill>
                  <a:schemeClr val="bg1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Views on Incontinence Care in Care Homes</a:t>
            </a:r>
          </a:p>
          <a:p>
            <a:pPr algn="ctr"/>
            <a:endParaRPr lang="en-GB" sz="2800" b="1" dirty="0">
              <a:solidFill>
                <a:schemeClr val="bg1"/>
              </a:solidFill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algn="ctr"/>
            <a:endParaRPr lang="en-GB" sz="2800" dirty="0">
              <a:solidFill>
                <a:schemeClr val="bg1"/>
              </a:solidFill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25609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285;p30">
            <a:extLst>
              <a:ext uri="{FF2B5EF4-FFF2-40B4-BE49-F238E27FC236}">
                <a16:creationId xmlns:a16="http://schemas.microsoft.com/office/drawing/2014/main" id="{FB190568-1CC9-4080-B0A4-24F272E069FF}"/>
              </a:ext>
            </a:extLst>
          </p:cNvPr>
          <p:cNvGrpSpPr/>
          <p:nvPr/>
        </p:nvGrpSpPr>
        <p:grpSpPr>
          <a:xfrm>
            <a:off x="4876492" y="2866955"/>
            <a:ext cx="7185770" cy="6842286"/>
            <a:chOff x="308844" y="0"/>
            <a:chExt cx="4422894" cy="4636998"/>
          </a:xfrm>
        </p:grpSpPr>
        <p:sp>
          <p:nvSpPr>
            <p:cNvPr id="5" name="Google Shape;286;p30">
              <a:extLst>
                <a:ext uri="{FF2B5EF4-FFF2-40B4-BE49-F238E27FC236}">
                  <a16:creationId xmlns:a16="http://schemas.microsoft.com/office/drawing/2014/main" id="{A417EFBF-A409-4B5E-AF2E-30C2D020CDE2}"/>
                </a:ext>
              </a:extLst>
            </p:cNvPr>
            <p:cNvSpPr/>
            <p:nvPr/>
          </p:nvSpPr>
          <p:spPr>
            <a:xfrm>
              <a:off x="1569362" y="1495930"/>
              <a:ext cx="1901400" cy="1644900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5D427D"/>
                </a:gs>
                <a:gs pos="80000">
                  <a:srgbClr val="7A57A5"/>
                </a:gs>
                <a:gs pos="100000">
                  <a:srgbClr val="7A56A7"/>
                </a:gs>
              </a:gsLst>
              <a:lin ang="16200038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/>
            </a:p>
          </p:txBody>
        </p:sp>
        <p:sp>
          <p:nvSpPr>
            <p:cNvPr id="6" name="Google Shape;287;p30">
              <a:extLst>
                <a:ext uri="{FF2B5EF4-FFF2-40B4-BE49-F238E27FC236}">
                  <a16:creationId xmlns:a16="http://schemas.microsoft.com/office/drawing/2014/main" id="{11D683DA-7FD8-4C2B-86CE-CF9765E1456E}"/>
                </a:ext>
              </a:extLst>
            </p:cNvPr>
            <p:cNvSpPr txBox="1"/>
            <p:nvPr/>
          </p:nvSpPr>
          <p:spPr>
            <a:xfrm>
              <a:off x="1884449" y="1768493"/>
              <a:ext cx="1271100" cy="1099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6" tIns="30476" rIns="30476" bIns="30476" anchor="ctr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2400" dirty="0">
                  <a:solidFill>
                    <a:srgbClr val="FFFFFF"/>
                  </a:solidFill>
                  <a:latin typeface="Lato Black"/>
                  <a:ea typeface="Lato Black"/>
                  <a:cs typeface="Lato Black"/>
                  <a:sym typeface="Lato Black"/>
                </a:rPr>
                <a:t>95 Recruits</a:t>
              </a:r>
              <a:endParaRPr sz="2400" dirty="0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endParaRPr>
            </a:p>
          </p:txBody>
        </p:sp>
        <p:sp>
          <p:nvSpPr>
            <p:cNvPr id="7" name="Google Shape;288;p30">
              <a:extLst>
                <a:ext uri="{FF2B5EF4-FFF2-40B4-BE49-F238E27FC236}">
                  <a16:creationId xmlns:a16="http://schemas.microsoft.com/office/drawing/2014/main" id="{BDEDC538-8DAF-4F25-A85A-34FD9F3A6532}"/>
                </a:ext>
              </a:extLst>
            </p:cNvPr>
            <p:cNvSpPr/>
            <p:nvPr/>
          </p:nvSpPr>
          <p:spPr>
            <a:xfrm>
              <a:off x="2759999" y="709013"/>
              <a:ext cx="717300" cy="618000"/>
            </a:xfrm>
            <a:prstGeom prst="hexagon">
              <a:avLst>
                <a:gd name="adj" fmla="val 28900"/>
                <a:gd name="vf" fmla="val 115470"/>
              </a:avLst>
            </a:prstGeom>
            <a:gradFill>
              <a:gsLst>
                <a:gs pos="0">
                  <a:srgbClr val="93A6AD"/>
                </a:gs>
                <a:gs pos="80000">
                  <a:srgbClr val="C2DAE3"/>
                </a:gs>
                <a:gs pos="100000">
                  <a:srgbClr val="C2DCE5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/>
            </a:p>
          </p:txBody>
        </p:sp>
        <p:sp>
          <p:nvSpPr>
            <p:cNvPr id="8" name="Google Shape;289;p30">
              <a:extLst>
                <a:ext uri="{FF2B5EF4-FFF2-40B4-BE49-F238E27FC236}">
                  <a16:creationId xmlns:a16="http://schemas.microsoft.com/office/drawing/2014/main" id="{FA5598C6-C43D-43FA-A607-3AD89574EC49}"/>
                </a:ext>
              </a:extLst>
            </p:cNvPr>
            <p:cNvSpPr/>
            <p:nvPr/>
          </p:nvSpPr>
          <p:spPr>
            <a:xfrm>
              <a:off x="1744508" y="0"/>
              <a:ext cx="1558200" cy="1347900"/>
            </a:xfrm>
            <a:prstGeom prst="hexagon">
              <a:avLst>
                <a:gd name="adj" fmla="val 28570"/>
                <a:gd name="vf" fmla="val 115470"/>
              </a:avLst>
            </a:prstGeom>
            <a:solidFill>
              <a:srgbClr val="2EA9B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/>
            </a:p>
          </p:txBody>
        </p:sp>
        <p:sp>
          <p:nvSpPr>
            <p:cNvPr id="9" name="Google Shape;290;p30">
              <a:extLst>
                <a:ext uri="{FF2B5EF4-FFF2-40B4-BE49-F238E27FC236}">
                  <a16:creationId xmlns:a16="http://schemas.microsoft.com/office/drawing/2014/main" id="{96C208A5-68EB-4E99-87BB-1115128C5E3C}"/>
                </a:ext>
              </a:extLst>
            </p:cNvPr>
            <p:cNvSpPr txBox="1"/>
            <p:nvPr/>
          </p:nvSpPr>
          <p:spPr>
            <a:xfrm>
              <a:off x="2002731" y="223393"/>
              <a:ext cx="1041600" cy="90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1751" tIns="31751" rIns="31751" bIns="31751" anchor="ctr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2501" baseline="30000" dirty="0">
                  <a:solidFill>
                    <a:srgbClr val="FFFFFF"/>
                  </a:solidFill>
                  <a:latin typeface="Lato Black"/>
                  <a:ea typeface="Lato Black"/>
                  <a:cs typeface="Lato Black"/>
                  <a:sym typeface="Lato Black"/>
                </a:rPr>
                <a:t>6th </a:t>
              </a:r>
              <a:r>
                <a:rPr lang="en-US" sz="2501" dirty="0">
                  <a:solidFill>
                    <a:srgbClr val="FFFFFF"/>
                  </a:solidFill>
                  <a:latin typeface="Lato Black"/>
                  <a:ea typeface="Lato Black"/>
                  <a:cs typeface="Lato Black"/>
                  <a:sym typeface="Lato Black"/>
                </a:rPr>
                <a:t>LCRN</a:t>
              </a:r>
              <a:endParaRPr sz="2501" dirty="0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endParaRPr>
            </a:p>
          </p:txBody>
        </p:sp>
        <p:sp>
          <p:nvSpPr>
            <p:cNvPr id="10" name="Google Shape;291;p30">
              <a:extLst>
                <a:ext uri="{FF2B5EF4-FFF2-40B4-BE49-F238E27FC236}">
                  <a16:creationId xmlns:a16="http://schemas.microsoft.com/office/drawing/2014/main" id="{F87E70D2-8B23-40B1-9B9B-8549CE01D18C}"/>
                </a:ext>
              </a:extLst>
            </p:cNvPr>
            <p:cNvSpPr/>
            <p:nvPr/>
          </p:nvSpPr>
          <p:spPr>
            <a:xfrm>
              <a:off x="3597249" y="1864579"/>
              <a:ext cx="717300" cy="618000"/>
            </a:xfrm>
            <a:prstGeom prst="hexagon">
              <a:avLst>
                <a:gd name="adj" fmla="val 28900"/>
                <a:gd name="vf" fmla="val 115470"/>
              </a:avLst>
            </a:prstGeom>
            <a:gradFill>
              <a:gsLst>
                <a:gs pos="0">
                  <a:srgbClr val="93A6AD"/>
                </a:gs>
                <a:gs pos="80000">
                  <a:srgbClr val="C2DAE3"/>
                </a:gs>
                <a:gs pos="100000">
                  <a:srgbClr val="C2DCE5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/>
            </a:p>
          </p:txBody>
        </p:sp>
        <p:sp>
          <p:nvSpPr>
            <p:cNvPr id="11" name="Google Shape;292;p30">
              <a:extLst>
                <a:ext uri="{FF2B5EF4-FFF2-40B4-BE49-F238E27FC236}">
                  <a16:creationId xmlns:a16="http://schemas.microsoft.com/office/drawing/2014/main" id="{25FDC4F2-B140-4DAC-8030-2591C27435EE}"/>
                </a:ext>
              </a:extLst>
            </p:cNvPr>
            <p:cNvSpPr/>
            <p:nvPr/>
          </p:nvSpPr>
          <p:spPr>
            <a:xfrm>
              <a:off x="3173538" y="829114"/>
              <a:ext cx="1558200" cy="1347900"/>
            </a:xfrm>
            <a:prstGeom prst="hexagon">
              <a:avLst>
                <a:gd name="adj" fmla="val 28570"/>
                <a:gd name="vf" fmla="val 115470"/>
              </a:avLst>
            </a:prstGeom>
            <a:solidFill>
              <a:srgbClr val="6FBAC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/>
            </a:p>
          </p:txBody>
        </p:sp>
        <p:sp>
          <p:nvSpPr>
            <p:cNvPr id="12" name="Google Shape;293;p30">
              <a:extLst>
                <a:ext uri="{FF2B5EF4-FFF2-40B4-BE49-F238E27FC236}">
                  <a16:creationId xmlns:a16="http://schemas.microsoft.com/office/drawing/2014/main" id="{B776B215-FF5C-45F1-B6B0-3A5B5ED4C0E9}"/>
                </a:ext>
              </a:extLst>
            </p:cNvPr>
            <p:cNvSpPr txBox="1"/>
            <p:nvPr/>
          </p:nvSpPr>
          <p:spPr>
            <a:xfrm>
              <a:off x="3431761" y="1052507"/>
              <a:ext cx="1041600" cy="90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6" tIns="30476" rIns="30476" bIns="30476" anchor="ctr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2400" dirty="0">
                  <a:solidFill>
                    <a:srgbClr val="FFFFFF"/>
                  </a:solidFill>
                  <a:latin typeface="Lato Black"/>
                  <a:ea typeface="Lato Black"/>
                  <a:cs typeface="Lato Black"/>
                  <a:sym typeface="Lato Black"/>
                </a:rPr>
                <a:t>22 Care homes</a:t>
              </a:r>
              <a:endParaRPr sz="2400" dirty="0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endParaRPr>
            </a:p>
          </p:txBody>
        </p:sp>
        <p:sp>
          <p:nvSpPr>
            <p:cNvPr id="13" name="Google Shape;294;p30">
              <a:extLst>
                <a:ext uri="{FF2B5EF4-FFF2-40B4-BE49-F238E27FC236}">
                  <a16:creationId xmlns:a16="http://schemas.microsoft.com/office/drawing/2014/main" id="{A686D46E-65B5-4A89-8F74-F73CF3F8688B}"/>
                </a:ext>
              </a:extLst>
            </p:cNvPr>
            <p:cNvSpPr/>
            <p:nvPr/>
          </p:nvSpPr>
          <p:spPr>
            <a:xfrm>
              <a:off x="3015641" y="3168997"/>
              <a:ext cx="717300" cy="618000"/>
            </a:xfrm>
            <a:prstGeom prst="hexagon">
              <a:avLst>
                <a:gd name="adj" fmla="val 28900"/>
                <a:gd name="vf" fmla="val 115470"/>
              </a:avLst>
            </a:prstGeom>
            <a:gradFill>
              <a:gsLst>
                <a:gs pos="0">
                  <a:srgbClr val="93A6AD"/>
                </a:gs>
                <a:gs pos="80000">
                  <a:srgbClr val="C2DAE3"/>
                </a:gs>
                <a:gs pos="100000">
                  <a:srgbClr val="C2DCE5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/>
            </a:p>
          </p:txBody>
        </p:sp>
        <p:sp>
          <p:nvSpPr>
            <p:cNvPr id="14" name="Google Shape;295;p30">
              <a:extLst>
                <a:ext uri="{FF2B5EF4-FFF2-40B4-BE49-F238E27FC236}">
                  <a16:creationId xmlns:a16="http://schemas.microsoft.com/office/drawing/2014/main" id="{45199474-598E-4EE1-B14B-E000D0A92B45}"/>
                </a:ext>
              </a:extLst>
            </p:cNvPr>
            <p:cNvSpPr/>
            <p:nvPr/>
          </p:nvSpPr>
          <p:spPr>
            <a:xfrm>
              <a:off x="3173538" y="2459056"/>
              <a:ext cx="1558200" cy="1347900"/>
            </a:xfrm>
            <a:prstGeom prst="hexagon">
              <a:avLst>
                <a:gd name="adj" fmla="val 28570"/>
                <a:gd name="vf" fmla="val 115470"/>
              </a:avLst>
            </a:prstGeom>
            <a:solidFill>
              <a:srgbClr val="E1EEF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/>
            </a:p>
          </p:txBody>
        </p:sp>
        <p:sp>
          <p:nvSpPr>
            <p:cNvPr id="15" name="Google Shape;296;p30">
              <a:extLst>
                <a:ext uri="{FF2B5EF4-FFF2-40B4-BE49-F238E27FC236}">
                  <a16:creationId xmlns:a16="http://schemas.microsoft.com/office/drawing/2014/main" id="{1DAAF18F-B99A-4845-A439-F2A50D937ADB}"/>
                </a:ext>
              </a:extLst>
            </p:cNvPr>
            <p:cNvSpPr txBox="1"/>
            <p:nvPr/>
          </p:nvSpPr>
          <p:spPr>
            <a:xfrm>
              <a:off x="3431761" y="2682449"/>
              <a:ext cx="1041600" cy="90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6" tIns="30476" rIns="30476" bIns="30476" anchor="ctr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2400" dirty="0">
                  <a:solidFill>
                    <a:schemeClr val="dk2"/>
                  </a:solidFill>
                  <a:latin typeface="Lato Black"/>
                  <a:ea typeface="Lato Black"/>
                  <a:cs typeface="Lato Black"/>
                  <a:sym typeface="Lato Black"/>
                </a:rPr>
                <a:t>45 Care homes signed to ENRICH</a:t>
              </a:r>
            </a:p>
          </p:txBody>
        </p:sp>
        <p:sp>
          <p:nvSpPr>
            <p:cNvPr id="16" name="Google Shape;297;p30">
              <a:extLst>
                <a:ext uri="{FF2B5EF4-FFF2-40B4-BE49-F238E27FC236}">
                  <a16:creationId xmlns:a16="http://schemas.microsoft.com/office/drawing/2014/main" id="{79D81741-3C9E-4F2F-814F-A1183DAB9F3D}"/>
                </a:ext>
              </a:extLst>
            </p:cNvPr>
            <p:cNvSpPr/>
            <p:nvPr/>
          </p:nvSpPr>
          <p:spPr>
            <a:xfrm>
              <a:off x="1572901" y="3304401"/>
              <a:ext cx="717300" cy="618000"/>
            </a:xfrm>
            <a:prstGeom prst="hexagon">
              <a:avLst>
                <a:gd name="adj" fmla="val 28900"/>
                <a:gd name="vf" fmla="val 115470"/>
              </a:avLst>
            </a:prstGeom>
            <a:gradFill>
              <a:gsLst>
                <a:gs pos="0">
                  <a:srgbClr val="93A6AD"/>
                </a:gs>
                <a:gs pos="80000">
                  <a:srgbClr val="C2DAE3"/>
                </a:gs>
                <a:gs pos="100000">
                  <a:srgbClr val="C2DCE5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/>
            </a:p>
          </p:txBody>
        </p:sp>
        <p:sp>
          <p:nvSpPr>
            <p:cNvPr id="17" name="Google Shape;298;p30">
              <a:extLst>
                <a:ext uri="{FF2B5EF4-FFF2-40B4-BE49-F238E27FC236}">
                  <a16:creationId xmlns:a16="http://schemas.microsoft.com/office/drawing/2014/main" id="{D2938EE1-8D6C-4BDE-9224-A32EC8D65149}"/>
                </a:ext>
              </a:extLst>
            </p:cNvPr>
            <p:cNvSpPr/>
            <p:nvPr/>
          </p:nvSpPr>
          <p:spPr>
            <a:xfrm>
              <a:off x="1744508" y="3289098"/>
              <a:ext cx="1558200" cy="1347900"/>
            </a:xfrm>
            <a:prstGeom prst="hexagon">
              <a:avLst>
                <a:gd name="adj" fmla="val 28570"/>
                <a:gd name="vf" fmla="val 115470"/>
              </a:avLst>
            </a:prstGeom>
            <a:solidFill>
              <a:srgbClr val="8482BE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/>
            </a:p>
          </p:txBody>
        </p:sp>
        <p:sp>
          <p:nvSpPr>
            <p:cNvPr id="18" name="Google Shape;299;p30">
              <a:extLst>
                <a:ext uri="{FF2B5EF4-FFF2-40B4-BE49-F238E27FC236}">
                  <a16:creationId xmlns:a16="http://schemas.microsoft.com/office/drawing/2014/main" id="{EF64E05D-F9F8-487E-89B3-A95FEF1653D6}"/>
                </a:ext>
              </a:extLst>
            </p:cNvPr>
            <p:cNvSpPr txBox="1"/>
            <p:nvPr/>
          </p:nvSpPr>
          <p:spPr>
            <a:xfrm>
              <a:off x="2002731" y="3512491"/>
              <a:ext cx="1041600" cy="90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1751" tIns="31751" rIns="31751" bIns="31751" anchor="ctr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2501" dirty="0">
                  <a:solidFill>
                    <a:srgbClr val="FFFFFF"/>
                  </a:solidFill>
                  <a:latin typeface="Lato Black"/>
                  <a:ea typeface="Lato Black"/>
                  <a:cs typeface="Lato Black"/>
                  <a:sym typeface="Lato Black"/>
                </a:rPr>
                <a:t>12 Studies</a:t>
              </a:r>
              <a:endParaRPr sz="2501" dirty="0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endParaRPr>
            </a:p>
          </p:txBody>
        </p:sp>
        <p:sp>
          <p:nvSpPr>
            <p:cNvPr id="19" name="Google Shape;300;p30">
              <a:extLst>
                <a:ext uri="{FF2B5EF4-FFF2-40B4-BE49-F238E27FC236}">
                  <a16:creationId xmlns:a16="http://schemas.microsoft.com/office/drawing/2014/main" id="{66374C6E-5579-441F-8135-B76E7D6E5ADD}"/>
                </a:ext>
              </a:extLst>
            </p:cNvPr>
            <p:cNvSpPr/>
            <p:nvPr/>
          </p:nvSpPr>
          <p:spPr>
            <a:xfrm>
              <a:off x="721940" y="2149298"/>
              <a:ext cx="717300" cy="618000"/>
            </a:xfrm>
            <a:prstGeom prst="hexagon">
              <a:avLst>
                <a:gd name="adj" fmla="val 28900"/>
                <a:gd name="vf" fmla="val 115470"/>
              </a:avLst>
            </a:prstGeom>
            <a:gradFill>
              <a:gsLst>
                <a:gs pos="0">
                  <a:srgbClr val="93A6AD"/>
                </a:gs>
                <a:gs pos="80000">
                  <a:srgbClr val="C2DAE3"/>
                </a:gs>
                <a:gs pos="100000">
                  <a:srgbClr val="C2DCE5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/>
            </a:p>
          </p:txBody>
        </p:sp>
        <p:sp>
          <p:nvSpPr>
            <p:cNvPr id="20" name="Google Shape;301;p30">
              <a:extLst>
                <a:ext uri="{FF2B5EF4-FFF2-40B4-BE49-F238E27FC236}">
                  <a16:creationId xmlns:a16="http://schemas.microsoft.com/office/drawing/2014/main" id="{9F7C378B-B707-47FB-9BF2-67C5645F6091}"/>
                </a:ext>
              </a:extLst>
            </p:cNvPr>
            <p:cNvSpPr/>
            <p:nvPr/>
          </p:nvSpPr>
          <p:spPr>
            <a:xfrm>
              <a:off x="308844" y="2459984"/>
              <a:ext cx="1558200" cy="1347900"/>
            </a:xfrm>
            <a:prstGeom prst="hexagon">
              <a:avLst>
                <a:gd name="adj" fmla="val 28570"/>
                <a:gd name="vf" fmla="val 115470"/>
              </a:avLst>
            </a:prstGeom>
            <a:solidFill>
              <a:srgbClr val="C1BFE1"/>
            </a:solidFill>
            <a:ln w="9525" cap="flat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/>
            </a:p>
          </p:txBody>
        </p:sp>
        <p:sp>
          <p:nvSpPr>
            <p:cNvPr id="21" name="Google Shape;302;p30">
              <a:extLst>
                <a:ext uri="{FF2B5EF4-FFF2-40B4-BE49-F238E27FC236}">
                  <a16:creationId xmlns:a16="http://schemas.microsoft.com/office/drawing/2014/main" id="{EA018180-FCFF-46BC-9B0F-D4E8A67A076A}"/>
                </a:ext>
              </a:extLst>
            </p:cNvPr>
            <p:cNvSpPr txBox="1"/>
            <p:nvPr/>
          </p:nvSpPr>
          <p:spPr>
            <a:xfrm>
              <a:off x="567067" y="2683377"/>
              <a:ext cx="1041600" cy="90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6" tIns="30476" rIns="30476" bIns="30476" anchor="ctr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2400" dirty="0">
                  <a:solidFill>
                    <a:schemeClr val="dk2"/>
                  </a:solidFill>
                  <a:latin typeface="Lato Black"/>
                  <a:ea typeface="Lato Black"/>
                  <a:cs typeface="Lato Black"/>
                  <a:sym typeface="Lato Black"/>
                </a:rPr>
                <a:t>15 Specialties</a:t>
              </a:r>
              <a:endParaRPr sz="1800" dirty="0">
                <a:solidFill>
                  <a:schemeClr val="dk2"/>
                </a:solidFill>
                <a:latin typeface="Lato Black"/>
                <a:ea typeface="Lato Black"/>
                <a:cs typeface="Lato Black"/>
                <a:sym typeface="Lato Black"/>
              </a:endParaRPr>
            </a:p>
          </p:txBody>
        </p:sp>
        <p:sp>
          <p:nvSpPr>
            <p:cNvPr id="22" name="Google Shape;303;p30">
              <a:extLst>
                <a:ext uri="{FF2B5EF4-FFF2-40B4-BE49-F238E27FC236}">
                  <a16:creationId xmlns:a16="http://schemas.microsoft.com/office/drawing/2014/main" id="{DED97F36-9614-4D01-94F4-CA7182D619A2}"/>
                </a:ext>
              </a:extLst>
            </p:cNvPr>
            <p:cNvSpPr/>
            <p:nvPr/>
          </p:nvSpPr>
          <p:spPr>
            <a:xfrm>
              <a:off x="308844" y="827259"/>
              <a:ext cx="1558200" cy="1347900"/>
            </a:xfrm>
            <a:prstGeom prst="hexagon">
              <a:avLst>
                <a:gd name="adj" fmla="val 28570"/>
                <a:gd name="vf" fmla="val 115470"/>
              </a:avLst>
            </a:prstGeom>
            <a:solidFill>
              <a:srgbClr val="E0DFF1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/>
            </a:p>
          </p:txBody>
        </p:sp>
        <p:sp>
          <p:nvSpPr>
            <p:cNvPr id="23" name="Google Shape;304;p30">
              <a:extLst>
                <a:ext uri="{FF2B5EF4-FFF2-40B4-BE49-F238E27FC236}">
                  <a16:creationId xmlns:a16="http://schemas.microsoft.com/office/drawing/2014/main" id="{774C3CFC-C887-4E57-AA81-64607CF8246E}"/>
                </a:ext>
              </a:extLst>
            </p:cNvPr>
            <p:cNvSpPr txBox="1"/>
            <p:nvPr/>
          </p:nvSpPr>
          <p:spPr>
            <a:xfrm>
              <a:off x="487660" y="1050658"/>
              <a:ext cx="1180500" cy="90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6" tIns="30476" rIns="30476" bIns="30476" anchor="ctr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2400" dirty="0">
                  <a:solidFill>
                    <a:schemeClr val="dk2"/>
                  </a:solidFill>
                  <a:latin typeface="Lato Black"/>
                  <a:ea typeface="Lato Black"/>
                  <a:cs typeface="Lato Black"/>
                  <a:sym typeface="Lato Black"/>
                </a:rPr>
                <a:t>100% Integrated Care Boards</a:t>
              </a:r>
            </a:p>
          </p:txBody>
        </p:sp>
      </p:grpSp>
      <p:sp>
        <p:nvSpPr>
          <p:cNvPr id="24" name="Google Shape;284;p30">
            <a:extLst>
              <a:ext uri="{FF2B5EF4-FFF2-40B4-BE49-F238E27FC236}">
                <a16:creationId xmlns:a16="http://schemas.microsoft.com/office/drawing/2014/main" id="{AED1757D-8816-4895-9E9E-2B22BE5917EC}"/>
              </a:ext>
            </a:extLst>
          </p:cNvPr>
          <p:cNvSpPr txBox="1"/>
          <p:nvPr/>
        </p:nvSpPr>
        <p:spPr>
          <a:xfrm>
            <a:off x="-413358" y="1815972"/>
            <a:ext cx="18296100" cy="105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1" rIns="91425" bIns="45701" anchor="b" anchorCtr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5001" dirty="0">
                <a:solidFill>
                  <a:schemeClr val="bg1"/>
                </a:solidFill>
                <a:latin typeface="Lato Black"/>
                <a:ea typeface="Lato Black"/>
                <a:cs typeface="Lato Black"/>
                <a:sym typeface="Lato Black"/>
              </a:rPr>
              <a:t>CRN NWC ENRICH </a:t>
            </a:r>
            <a:endParaRPr sz="5001" dirty="0">
              <a:solidFill>
                <a:schemeClr val="bg1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algn="ctr">
              <a:lnSpc>
                <a:spcPct val="90000"/>
              </a:lnSpc>
            </a:pPr>
            <a:r>
              <a:rPr lang="en-US" sz="5001" dirty="0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rPr>
              <a:t>Performance Overview 2022/2023</a:t>
            </a:r>
            <a:endParaRPr sz="5001" dirty="0">
              <a:solidFill>
                <a:srgbClr val="FFFFFF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3A78"/>
        </a:solidFill>
        <a:effectLst/>
      </p:bgPr>
    </p:bg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09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0"/>
            <a:ext cx="7205582" cy="14951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24"/>
          <p:cNvPicPr preferRelativeResize="0"/>
          <p:nvPr/>
        </p:nvPicPr>
        <p:blipFill rotWithShape="1">
          <a:blip r:embed="rId4">
            <a:alphaModFix/>
          </a:blip>
          <a:srcRect l="7786" t="37256" r="44589"/>
          <a:stretch/>
        </p:blipFill>
        <p:spPr>
          <a:xfrm>
            <a:off x="15374581" y="480698"/>
            <a:ext cx="2913422" cy="2697974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24"/>
          <p:cNvSpPr/>
          <p:nvPr/>
        </p:nvSpPr>
        <p:spPr>
          <a:xfrm>
            <a:off x="0" y="9902075"/>
            <a:ext cx="18296175" cy="385100"/>
          </a:xfrm>
          <a:custGeom>
            <a:avLst/>
            <a:gdLst/>
            <a:ahLst/>
            <a:cxnLst/>
            <a:rect l="l" t="t" r="r" b="b"/>
            <a:pathLst>
              <a:path w="7452617" h="156863" extrusionOk="0">
                <a:moveTo>
                  <a:pt x="0" y="0"/>
                </a:moveTo>
                <a:lnTo>
                  <a:pt x="7452617" y="0"/>
                </a:lnTo>
                <a:lnTo>
                  <a:pt x="7452617" y="156863"/>
                </a:lnTo>
                <a:lnTo>
                  <a:pt x="0" y="156863"/>
                </a:lnTo>
                <a:close/>
              </a:path>
            </a:pathLst>
          </a:custGeom>
          <a:solidFill>
            <a:srgbClr val="EB5F52"/>
          </a:solidFill>
          <a:ln>
            <a:noFill/>
          </a:ln>
        </p:spPr>
      </p:sp>
      <p:pic>
        <p:nvPicPr>
          <p:cNvPr id="212" name="Google Shape;212;p24"/>
          <p:cNvPicPr preferRelativeResize="0"/>
          <p:nvPr/>
        </p:nvPicPr>
        <p:blipFill rotWithShape="1">
          <a:blip r:embed="rId5">
            <a:alphaModFix/>
          </a:blip>
          <a:srcRect l="14879"/>
          <a:stretch/>
        </p:blipFill>
        <p:spPr>
          <a:xfrm>
            <a:off x="0" y="7227104"/>
            <a:ext cx="3602790" cy="3059897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87673C3-2370-4AA0-BC39-CD500CCC3F88}"/>
              </a:ext>
            </a:extLst>
          </p:cNvPr>
          <p:cNvSpPr txBox="1"/>
          <p:nvPr/>
        </p:nvSpPr>
        <p:spPr>
          <a:xfrm>
            <a:off x="275573" y="4539603"/>
            <a:ext cx="1761159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</a:rPr>
              <a:t>For any  queries or interested in further information please contact us via  </a:t>
            </a:r>
            <a:r>
              <a:rPr lang="en-GB" sz="3200" b="1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enrich.crnnwcoast@nihr.ac.uk </a:t>
            </a:r>
            <a:r>
              <a:rPr lang="en-GB" sz="2800" dirty="0">
                <a:solidFill>
                  <a:schemeClr val="bg1"/>
                </a:solidFill>
              </a:rPr>
              <a:t>(generic inbox for care homes in the North West Coast)</a:t>
            </a:r>
          </a:p>
          <a:p>
            <a:endParaRPr lang="en-GB" sz="2800" dirty="0">
              <a:solidFill>
                <a:schemeClr val="bg1"/>
              </a:solidFill>
            </a:endParaRPr>
          </a:p>
          <a:p>
            <a:r>
              <a:rPr lang="en-GB" sz="2800" dirty="0">
                <a:solidFill>
                  <a:schemeClr val="bg1"/>
                </a:solidFill>
              </a:rPr>
              <a:t>James Connolly – ENRICH Lead for North West Coast Research Network – </a:t>
            </a:r>
            <a:r>
              <a:rPr lang="en-GB" sz="3200" b="1" dirty="0">
                <a:solidFill>
                  <a:schemeClr val="bg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james.Connolly@nihr.ac.uk</a:t>
            </a:r>
            <a:endParaRPr lang="en-GB" sz="3200" b="1" dirty="0">
              <a:solidFill>
                <a:schemeClr val="bg1"/>
              </a:solidFill>
            </a:endParaRPr>
          </a:p>
          <a:p>
            <a:r>
              <a:rPr lang="en-GB" sz="2800" dirty="0">
                <a:solidFill>
                  <a:schemeClr val="bg1"/>
                </a:solidFill>
              </a:rPr>
              <a:t>Kay </a:t>
            </a:r>
            <a:r>
              <a:rPr lang="en-GB" sz="2800" dirty="0" err="1">
                <a:solidFill>
                  <a:schemeClr val="bg1"/>
                </a:solidFill>
              </a:rPr>
              <a:t>Aymer</a:t>
            </a:r>
            <a:r>
              <a:rPr lang="en-GB" sz="2800" dirty="0">
                <a:solidFill>
                  <a:schemeClr val="bg1"/>
                </a:solidFill>
              </a:rPr>
              <a:t> – Research Officer – </a:t>
            </a:r>
            <a:r>
              <a:rPr lang="en-GB" sz="3200" b="1" dirty="0">
                <a:solidFill>
                  <a:schemeClr val="bg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kay.aymer@nihr.ac.uk</a:t>
            </a:r>
            <a:endParaRPr lang="en-GB" sz="3200" b="1" dirty="0">
              <a:solidFill>
                <a:schemeClr val="bg1"/>
              </a:solidFill>
            </a:endParaRPr>
          </a:p>
          <a:p>
            <a:endParaRPr lang="en-GB" sz="2400" dirty="0">
              <a:solidFill>
                <a:schemeClr val="bg1"/>
              </a:solidFill>
            </a:endParaRPr>
          </a:p>
          <a:p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10" name="Google Shape;213;p24">
            <a:extLst>
              <a:ext uri="{FF2B5EF4-FFF2-40B4-BE49-F238E27FC236}">
                <a16:creationId xmlns:a16="http://schemas.microsoft.com/office/drawing/2014/main" id="{2805BD75-0F50-4F78-B524-3EFCBAA350EA}"/>
              </a:ext>
            </a:extLst>
          </p:cNvPr>
          <p:cNvSpPr txBox="1"/>
          <p:nvPr/>
        </p:nvSpPr>
        <p:spPr>
          <a:xfrm>
            <a:off x="0" y="1360931"/>
            <a:ext cx="18288000" cy="22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6" tIns="45696" rIns="91416" bIns="45696" anchor="b" anchorCtr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GB" sz="54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Lato"/>
                <a:ea typeface="Lato"/>
                <a:cs typeface="Lato"/>
                <a:sym typeface="Lato"/>
              </a:rPr>
              <a:t>NIHR North West Coast Contact Information </a:t>
            </a:r>
            <a:endParaRPr sz="5600" b="1" dirty="0">
              <a:solidFill>
                <a:schemeClr val="bg2">
                  <a:lumMod val="60000"/>
                  <a:lumOff val="40000"/>
                </a:schemeClr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24044345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BA1DBD7403B34186FE1D39765535B6" ma:contentTypeVersion="2" ma:contentTypeDescription="Create a new document." ma:contentTypeScope="" ma:versionID="0466ebdf93e4236bd67ab27bb5aa461b">
  <xsd:schema xmlns:xsd="http://www.w3.org/2001/XMLSchema" xmlns:xs="http://www.w3.org/2001/XMLSchema" xmlns:p="http://schemas.microsoft.com/office/2006/metadata/properties" xmlns:ns3="e90f55b8-c349-4047-996c-0b5b4c3c493f" targetNamespace="http://schemas.microsoft.com/office/2006/metadata/properties" ma:root="true" ma:fieldsID="66b6376e2eb8e35ad0b1bc8cea90460d" ns3:_="">
    <xsd:import namespace="e90f55b8-c349-4047-996c-0b5b4c3c493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0f55b8-c349-4047-996c-0b5b4c3c493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A52D163-D596-41B3-8050-1DBB3A53FF33}">
  <ds:schemaRefs>
    <ds:schemaRef ds:uri="e90f55b8-c349-4047-996c-0b5b4c3c493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B4024EAD-E90A-465F-BA14-94E337BD7B4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0878119-BD66-4FD9-ACB9-B7BA707033AB}">
  <ds:schemaRefs>
    <ds:schemaRef ds:uri="e90f55b8-c349-4047-996c-0b5b4c3c493f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796</TotalTime>
  <Words>332</Words>
  <Application>Microsoft Office PowerPoint</Application>
  <PresentationFormat>Custom</PresentationFormat>
  <Paragraphs>59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Lato</vt:lpstr>
      <vt:lpstr>Arial</vt:lpstr>
      <vt:lpstr>Lato Black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Lee Bullen</dc:creator>
  <cp:lastModifiedBy>James Connolly</cp:lastModifiedBy>
  <cp:revision>13</cp:revision>
  <cp:lastPrinted>2022-10-05T15:04:41Z</cp:lastPrinted>
  <dcterms:modified xsi:type="dcterms:W3CDTF">2023-03-22T14:03:12Z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0x01010089BA1DBD7403B34186FE1D39765535B6</vt:lpwstr>
  </property>
</Properties>
</file>