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4"/>
  </p:notesMasterIdLst>
  <p:sldIdLst>
    <p:sldId id="260" r:id="rId5"/>
    <p:sldId id="262" r:id="rId6"/>
    <p:sldId id="269" r:id="rId7"/>
    <p:sldId id="265" r:id="rId8"/>
    <p:sldId id="267" r:id="rId9"/>
    <p:sldId id="261" r:id="rId10"/>
    <p:sldId id="263" r:id="rId11"/>
    <p:sldId id="264" r:id="rId12"/>
    <p:sldId id="26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7080711-EDE3-4F08-818C-0C4AD0ECFF78}" v="38" dt="2023-03-23T14:09:18.20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918"/>
    <p:restoredTop sz="94789"/>
  </p:normalViewPr>
  <p:slideViewPr>
    <p:cSldViewPr snapToGrid="0" snapToObjects="1">
      <p:cViewPr varScale="1">
        <p:scale>
          <a:sx n="62" d="100"/>
          <a:sy n="62" d="100"/>
        </p:scale>
        <p:origin x="872" y="56"/>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1687D93-A285-4754-BE11-8F8B80FD637C}" type="datetimeFigureOut">
              <a:rPr lang="en-GB" smtClean="0"/>
              <a:t>23/03/2023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442A97-9FC6-4F73-BB34-3F8A8A980535}" type="slidenum">
              <a:rPr lang="en-GB" smtClean="0"/>
              <a:t>‹#›</a:t>
            </a:fld>
            <a:endParaRPr lang="en-GB"/>
          </a:p>
        </p:txBody>
      </p:sp>
    </p:spTree>
    <p:extLst>
      <p:ext uri="{BB962C8B-B14F-4D97-AF65-F5344CB8AC3E}">
        <p14:creationId xmlns:p14="http://schemas.microsoft.com/office/powerpoint/2010/main" val="41857683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Introductions</a:t>
            </a:r>
          </a:p>
        </p:txBody>
      </p:sp>
      <p:sp>
        <p:nvSpPr>
          <p:cNvPr id="4" name="Slide Number Placeholder 3"/>
          <p:cNvSpPr>
            <a:spLocks noGrp="1"/>
          </p:cNvSpPr>
          <p:nvPr>
            <p:ph type="sldNum" sz="quarter" idx="5"/>
          </p:nvPr>
        </p:nvSpPr>
        <p:spPr/>
        <p:txBody>
          <a:bodyPr/>
          <a:lstStyle/>
          <a:p>
            <a:fld id="{EE442A97-9FC6-4F73-BB34-3F8A8A980535}" type="slidenum">
              <a:rPr lang="en-GB" smtClean="0"/>
              <a:t>1</a:t>
            </a:fld>
            <a:endParaRPr lang="en-GB"/>
          </a:p>
        </p:txBody>
      </p:sp>
    </p:spTree>
    <p:extLst>
      <p:ext uri="{BB962C8B-B14F-4D97-AF65-F5344CB8AC3E}">
        <p14:creationId xmlns:p14="http://schemas.microsoft.com/office/powerpoint/2010/main" val="20223057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Introduce selves as managers, explain what the changes to the footprints will mean for providers.</a:t>
            </a:r>
          </a:p>
          <a:p>
            <a:r>
              <a:rPr lang="en-GB" dirty="0"/>
              <a:t>Mention using more independents</a:t>
            </a:r>
          </a:p>
        </p:txBody>
      </p:sp>
      <p:sp>
        <p:nvSpPr>
          <p:cNvPr id="4" name="Slide Number Placeholder 3"/>
          <p:cNvSpPr>
            <a:spLocks noGrp="1"/>
          </p:cNvSpPr>
          <p:nvPr>
            <p:ph type="sldNum" sz="quarter" idx="5"/>
          </p:nvPr>
        </p:nvSpPr>
        <p:spPr/>
        <p:txBody>
          <a:bodyPr/>
          <a:lstStyle/>
          <a:p>
            <a:fld id="{EE442A97-9FC6-4F73-BB34-3F8A8A980535}" type="slidenum">
              <a:rPr lang="en-GB" smtClean="0"/>
              <a:t>2</a:t>
            </a:fld>
            <a:endParaRPr lang="en-GB"/>
          </a:p>
        </p:txBody>
      </p:sp>
    </p:spTree>
    <p:extLst>
      <p:ext uri="{BB962C8B-B14F-4D97-AF65-F5344CB8AC3E}">
        <p14:creationId xmlns:p14="http://schemas.microsoft.com/office/powerpoint/2010/main" val="4951684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Introduce selves as managers, explain what the changes to the footprints will mean for providers.</a:t>
            </a:r>
          </a:p>
          <a:p>
            <a:r>
              <a:rPr lang="en-GB" dirty="0"/>
              <a:t>Mention using more independents</a:t>
            </a:r>
          </a:p>
        </p:txBody>
      </p:sp>
      <p:sp>
        <p:nvSpPr>
          <p:cNvPr id="4" name="Slide Number Placeholder 3"/>
          <p:cNvSpPr>
            <a:spLocks noGrp="1"/>
          </p:cNvSpPr>
          <p:nvPr>
            <p:ph type="sldNum" sz="quarter" idx="5"/>
          </p:nvPr>
        </p:nvSpPr>
        <p:spPr/>
        <p:txBody>
          <a:bodyPr/>
          <a:lstStyle/>
          <a:p>
            <a:fld id="{EE442A97-9FC6-4F73-BB34-3F8A8A980535}" type="slidenum">
              <a:rPr lang="en-GB" smtClean="0"/>
              <a:t>3</a:t>
            </a:fld>
            <a:endParaRPr lang="en-GB"/>
          </a:p>
        </p:txBody>
      </p:sp>
    </p:spTree>
    <p:extLst>
      <p:ext uri="{BB962C8B-B14F-4D97-AF65-F5344CB8AC3E}">
        <p14:creationId xmlns:p14="http://schemas.microsoft.com/office/powerpoint/2010/main" val="24448496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sz="1200" b="1" dirty="0"/>
              <a:t>A tick-box question has been added to ask if the person is an ordinary resident of Lancashire.  This is a question that we may have had to call you to ask</a:t>
            </a:r>
            <a:r>
              <a:rPr lang="en-US" sz="1200" dirty="0"/>
              <a:t>.  The form provides </a:t>
            </a:r>
            <a:r>
              <a:rPr lang="en-US" sz="1200" b="1" dirty="0"/>
              <a:t>an example of what we mean by ordinary residence</a:t>
            </a:r>
            <a:r>
              <a:rPr lang="en-US" sz="1200" dirty="0"/>
              <a:t>, </a:t>
            </a:r>
            <a:r>
              <a:rPr lang="en-US" sz="1200" b="1" dirty="0"/>
              <a:t>and a link for you to check the person’s last address if you are unsure</a:t>
            </a:r>
            <a:r>
              <a:rPr lang="en-US" sz="1200" dirty="0"/>
              <a:t>.  </a:t>
            </a:r>
          </a:p>
          <a:p>
            <a:pPr algn="l"/>
            <a:endParaRPr lang="en-US" sz="1200" dirty="0"/>
          </a:p>
          <a:p>
            <a:pPr algn="l"/>
            <a:r>
              <a:rPr lang="en-US" sz="1200" b="1" dirty="0"/>
              <a:t>Other changes </a:t>
            </a:r>
            <a:r>
              <a:rPr lang="en-US" sz="1200" dirty="0"/>
              <a:t>include:</a:t>
            </a:r>
          </a:p>
          <a:p>
            <a:pPr marL="285750" indent="-285750" algn="l">
              <a:buFont typeface="Arial" panose="020B0604020202020204" pitchFamily="34" charset="0"/>
              <a:buChar char="•"/>
            </a:pPr>
            <a:r>
              <a:rPr lang="en-US" sz="1200" dirty="0"/>
              <a:t>Additional options to </a:t>
            </a:r>
            <a:r>
              <a:rPr lang="en-US" sz="1200" b="1" dirty="0"/>
              <a:t>tick about how the care is funded</a:t>
            </a:r>
            <a:r>
              <a:rPr lang="en-US" sz="1200" dirty="0"/>
              <a:t>.  These are often answers that we are given if we must call you to check ordinary residency.  </a:t>
            </a:r>
          </a:p>
          <a:p>
            <a:pPr marL="285750" indent="-285750" algn="l">
              <a:buFont typeface="Arial" panose="020B0604020202020204" pitchFamily="34" charset="0"/>
              <a:buChar char="•"/>
            </a:pPr>
            <a:r>
              <a:rPr lang="en-US" sz="1200" b="1" dirty="0"/>
              <a:t>Some questions are optional</a:t>
            </a:r>
            <a:r>
              <a:rPr lang="en-US" sz="1200" dirty="0"/>
              <a:t>, and some require an answer.  </a:t>
            </a:r>
            <a:r>
              <a:rPr lang="en-US" sz="1200" b="1" dirty="0"/>
              <a:t>If a question is mandatory, you will not be able to progress </a:t>
            </a:r>
            <a:r>
              <a:rPr lang="en-US" sz="1200" dirty="0"/>
              <a:t>unless you have given the information that we need.</a:t>
            </a:r>
          </a:p>
          <a:p>
            <a:pPr marL="285750" indent="-285750" algn="l">
              <a:buFont typeface="Arial" panose="020B0604020202020204" pitchFamily="34" charset="0"/>
              <a:buChar char="•"/>
            </a:pPr>
            <a:r>
              <a:rPr lang="en-US" sz="1200" dirty="0"/>
              <a:t>We have removed questions on the person’s religion and sexual orientation.</a:t>
            </a:r>
          </a:p>
          <a:p>
            <a:pPr marL="285750" indent="-285750" algn="l">
              <a:buFont typeface="Arial" panose="020B0604020202020204" pitchFamily="34" charset="0"/>
              <a:buChar char="•"/>
            </a:pPr>
            <a:r>
              <a:rPr lang="en-US" sz="1200" dirty="0"/>
              <a:t>You will only have to </a:t>
            </a:r>
            <a:r>
              <a:rPr lang="en-US" sz="1200" b="1" dirty="0"/>
              <a:t>upload a copy of your signature if you are granting an Urgent </a:t>
            </a:r>
            <a:r>
              <a:rPr lang="en-US" sz="1200" b="1" dirty="0" err="1"/>
              <a:t>Authorisation</a:t>
            </a:r>
            <a:r>
              <a:rPr lang="en-US" sz="1200" dirty="0"/>
              <a:t>.</a:t>
            </a:r>
          </a:p>
          <a:p>
            <a:pPr marL="285750" indent="-285750" algn="l">
              <a:buFont typeface="Arial" panose="020B0604020202020204" pitchFamily="34" charset="0"/>
              <a:buChar char="•"/>
            </a:pPr>
            <a:r>
              <a:rPr lang="en-US" sz="1200" dirty="0"/>
              <a:t>If we have already asked you a question, for example about an Advance Decision, you will not be asked this again.</a:t>
            </a:r>
          </a:p>
          <a:p>
            <a:endParaRPr lang="en-GB" dirty="0"/>
          </a:p>
        </p:txBody>
      </p:sp>
      <p:sp>
        <p:nvSpPr>
          <p:cNvPr id="4" name="Slide Number Placeholder 3"/>
          <p:cNvSpPr>
            <a:spLocks noGrp="1"/>
          </p:cNvSpPr>
          <p:nvPr>
            <p:ph type="sldNum" sz="quarter" idx="5"/>
          </p:nvPr>
        </p:nvSpPr>
        <p:spPr/>
        <p:txBody>
          <a:bodyPr/>
          <a:lstStyle/>
          <a:p>
            <a:fld id="{EE442A97-9FC6-4F73-BB34-3F8A8A980535}" type="slidenum">
              <a:rPr lang="en-GB" smtClean="0"/>
              <a:t>6</a:t>
            </a:fld>
            <a:endParaRPr lang="en-GB"/>
          </a:p>
        </p:txBody>
      </p:sp>
    </p:spTree>
    <p:extLst>
      <p:ext uri="{BB962C8B-B14F-4D97-AF65-F5344CB8AC3E}">
        <p14:creationId xmlns:p14="http://schemas.microsoft.com/office/powerpoint/2010/main" val="150748101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A picture containing chart&#10;&#10;Description automatically generated">
            <a:extLst>
              <a:ext uri="{FF2B5EF4-FFF2-40B4-BE49-F238E27FC236}">
                <a16:creationId xmlns:a16="http://schemas.microsoft.com/office/drawing/2014/main" id="{B753F5F7-D778-6843-831A-ED5C9217C83B}"/>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76D695B1-00CC-6640-AB8F-A7E4E7A985AC}"/>
              </a:ext>
            </a:extLst>
          </p:cNvPr>
          <p:cNvSpPr>
            <a:spLocks noGrp="1"/>
          </p:cNvSpPr>
          <p:nvPr>
            <p:ph type="ctrTitle"/>
          </p:nvPr>
        </p:nvSpPr>
        <p:spPr>
          <a:xfrm>
            <a:off x="1524000" y="1418696"/>
            <a:ext cx="5926667" cy="2281237"/>
          </a:xfrm>
        </p:spPr>
        <p:txBody>
          <a:bodyPr anchor="b"/>
          <a:lstStyle>
            <a:lvl1pPr algn="l">
              <a:defRPr sz="6000">
                <a:latin typeface="+mn-lt"/>
              </a:defRPr>
            </a:lvl1pPr>
          </a:lstStyle>
          <a:p>
            <a:r>
              <a:rPr lang="en-GB" dirty="0"/>
              <a:t>Click to edit Master title style</a:t>
            </a:r>
            <a:endParaRPr lang="en-US" dirty="0"/>
          </a:p>
        </p:txBody>
      </p:sp>
      <p:sp>
        <p:nvSpPr>
          <p:cNvPr id="3" name="Subtitle 2">
            <a:extLst>
              <a:ext uri="{FF2B5EF4-FFF2-40B4-BE49-F238E27FC236}">
                <a16:creationId xmlns:a16="http://schemas.microsoft.com/office/drawing/2014/main" id="{7042A01D-2CA2-6749-ABCB-BF3761AFE5D9}"/>
              </a:ext>
            </a:extLst>
          </p:cNvPr>
          <p:cNvSpPr>
            <a:spLocks noGrp="1"/>
          </p:cNvSpPr>
          <p:nvPr>
            <p:ph type="subTitle" idx="1"/>
          </p:nvPr>
        </p:nvSpPr>
        <p:spPr>
          <a:xfrm>
            <a:off x="1524000" y="4114800"/>
            <a:ext cx="5926667" cy="719667"/>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endParaRPr lang="en-US" dirty="0"/>
          </a:p>
        </p:txBody>
      </p:sp>
    </p:spTree>
    <p:extLst>
      <p:ext uri="{BB962C8B-B14F-4D97-AF65-F5344CB8AC3E}">
        <p14:creationId xmlns:p14="http://schemas.microsoft.com/office/powerpoint/2010/main" val="1691844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A picture containing graphical user interface&#10;&#10;Description automatically generated">
            <a:extLst>
              <a:ext uri="{FF2B5EF4-FFF2-40B4-BE49-F238E27FC236}">
                <a16:creationId xmlns:a16="http://schemas.microsoft.com/office/drawing/2014/main" id="{A84593F3-AE23-7F47-8739-2D8D69A3732B}"/>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8BA676F9-F57A-A349-A742-74A85D9A77BF}"/>
              </a:ext>
            </a:extLst>
          </p:cNvPr>
          <p:cNvSpPr>
            <a:spLocks noGrp="1"/>
          </p:cNvSpPr>
          <p:nvPr>
            <p:ph type="title"/>
          </p:nvPr>
        </p:nvSpPr>
        <p:spPr/>
        <p:txBody>
          <a:bodyPr/>
          <a:lstStyle>
            <a:lvl1pPr>
              <a:defRPr>
                <a:latin typeface="+mn-lt"/>
              </a:defRPr>
            </a:lvl1pPr>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5151BA71-9911-4547-A981-667AD7529587}"/>
              </a:ext>
            </a:extLst>
          </p:cNvPr>
          <p:cNvSpPr>
            <a:spLocks noGrp="1"/>
          </p:cNvSpPr>
          <p:nvPr>
            <p:ph idx="1"/>
          </p:nvPr>
        </p:nvSpPr>
        <p:spPr>
          <a:xfrm>
            <a:off x="838200" y="1825625"/>
            <a:ext cx="10515600" cy="3940175"/>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28442968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A431894-2BBB-864B-BB1D-D7F9A0C2339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A8261731-432F-8743-A453-F69FB236F29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25698FB6-6922-A34C-A1CC-4D741A8EC0A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D51DFA-7B3A-8049-BB09-57C98F640145}" type="datetimeFigureOut">
              <a:rPr lang="en-US" smtClean="0"/>
              <a:t>3/23/2023</a:t>
            </a:fld>
            <a:endParaRPr lang="en-US"/>
          </a:p>
        </p:txBody>
      </p:sp>
      <p:sp>
        <p:nvSpPr>
          <p:cNvPr id="5" name="Footer Placeholder 4">
            <a:extLst>
              <a:ext uri="{FF2B5EF4-FFF2-40B4-BE49-F238E27FC236}">
                <a16:creationId xmlns:a16="http://schemas.microsoft.com/office/drawing/2014/main" id="{08D5B2C7-7E38-1340-9B9C-E0C53084458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58640B7-887B-4749-8861-626CD28108D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9C5140-C4D8-AB42-98BB-1331D72A7245}" type="slidenum">
              <a:rPr lang="en-US" smtClean="0"/>
              <a:t>‹#›</a:t>
            </a:fld>
            <a:endParaRPr lang="en-US"/>
          </a:p>
        </p:txBody>
      </p:sp>
    </p:spTree>
    <p:extLst>
      <p:ext uri="{BB962C8B-B14F-4D97-AF65-F5344CB8AC3E}">
        <p14:creationId xmlns:p14="http://schemas.microsoft.com/office/powerpoint/2010/main" val="3519836913"/>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mailto:DOLS.BIA@lancashire.gov.uk"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lancashire.gov.uk/health-and-social-care/adult-social-care/deprivation-of-liberty-safeguards/"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mailto:DOLS.BIA@lancashire.gov.uk"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openjusticecourtofprotection.org/2023/03/17/deprived-of-her-liberty-my-experience-of-the-court-procedure-for-my-mu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D9A92-4958-8C4D-8032-41E0D1EC65BA}"/>
              </a:ext>
            </a:extLst>
          </p:cNvPr>
          <p:cNvSpPr>
            <a:spLocks noGrp="1"/>
          </p:cNvSpPr>
          <p:nvPr>
            <p:ph type="ctrTitle"/>
          </p:nvPr>
        </p:nvSpPr>
        <p:spPr/>
        <p:txBody>
          <a:bodyPr>
            <a:normAutofit fontScale="90000"/>
          </a:bodyPr>
          <a:lstStyle/>
          <a:p>
            <a:r>
              <a:rPr lang="en-US" dirty="0"/>
              <a:t>Deprivation of Liberty Safeguarding Team</a:t>
            </a:r>
          </a:p>
        </p:txBody>
      </p:sp>
      <p:sp>
        <p:nvSpPr>
          <p:cNvPr id="3" name="Subtitle 2">
            <a:extLst>
              <a:ext uri="{FF2B5EF4-FFF2-40B4-BE49-F238E27FC236}">
                <a16:creationId xmlns:a16="http://schemas.microsoft.com/office/drawing/2014/main" id="{548CF9A3-84DD-174D-99B0-20F3780B65BD}"/>
              </a:ext>
            </a:extLst>
          </p:cNvPr>
          <p:cNvSpPr>
            <a:spLocks noGrp="1"/>
          </p:cNvSpPr>
          <p:nvPr>
            <p:ph type="subTitle" idx="1"/>
          </p:nvPr>
        </p:nvSpPr>
        <p:spPr/>
        <p:txBody>
          <a:bodyPr/>
          <a:lstStyle/>
          <a:p>
            <a:r>
              <a:rPr lang="en-US" dirty="0"/>
              <a:t>Marie Delaney, Nick Clifton and Laura Kirkham</a:t>
            </a:r>
          </a:p>
        </p:txBody>
      </p:sp>
    </p:spTree>
    <p:extLst>
      <p:ext uri="{BB962C8B-B14F-4D97-AF65-F5344CB8AC3E}">
        <p14:creationId xmlns:p14="http://schemas.microsoft.com/office/powerpoint/2010/main" val="39237042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B21A5F-48E6-FCF4-3E23-15E81F067C77}"/>
              </a:ext>
            </a:extLst>
          </p:cNvPr>
          <p:cNvSpPr>
            <a:spLocks noGrp="1"/>
          </p:cNvSpPr>
          <p:nvPr>
            <p:ph type="title"/>
          </p:nvPr>
        </p:nvSpPr>
        <p:spPr/>
        <p:txBody>
          <a:bodyPr/>
          <a:lstStyle/>
          <a:p>
            <a:pPr algn="ctr"/>
            <a:r>
              <a:rPr lang="en-GB" dirty="0" err="1"/>
              <a:t>DoLS</a:t>
            </a:r>
            <a:r>
              <a:rPr lang="en-GB" dirty="0"/>
              <a:t> Team Update</a:t>
            </a:r>
          </a:p>
        </p:txBody>
      </p:sp>
      <p:sp>
        <p:nvSpPr>
          <p:cNvPr id="3" name="Content Placeholder 2">
            <a:extLst>
              <a:ext uri="{FF2B5EF4-FFF2-40B4-BE49-F238E27FC236}">
                <a16:creationId xmlns:a16="http://schemas.microsoft.com/office/drawing/2014/main" id="{3C37D900-E443-F8B7-C452-C115BE5D4504}"/>
              </a:ext>
            </a:extLst>
          </p:cNvPr>
          <p:cNvSpPr>
            <a:spLocks noGrp="1"/>
          </p:cNvSpPr>
          <p:nvPr>
            <p:ph idx="1"/>
          </p:nvPr>
        </p:nvSpPr>
        <p:spPr>
          <a:xfrm>
            <a:off x="729049" y="1458097"/>
            <a:ext cx="10624751" cy="4488941"/>
          </a:xfrm>
        </p:spPr>
        <p:txBody>
          <a:bodyPr vert="horz" lIns="91440" tIns="45720" rIns="91440" bIns="45720" rtlCol="0" anchor="t">
            <a:normAutofit/>
          </a:bodyPr>
          <a:lstStyle/>
          <a:p>
            <a:r>
              <a:rPr lang="en-GB" dirty="0"/>
              <a:t>We have expanded the team to incorporate 30 </a:t>
            </a:r>
            <a:r>
              <a:rPr lang="en-GB" dirty="0" err="1"/>
              <a:t>fte</a:t>
            </a:r>
            <a:r>
              <a:rPr lang="en-GB" dirty="0"/>
              <a:t> Best Interest Assessors</a:t>
            </a:r>
          </a:p>
          <a:p>
            <a:r>
              <a:rPr lang="en-GB" dirty="0"/>
              <a:t>We will have 4 managers + service lead</a:t>
            </a:r>
          </a:p>
          <a:p>
            <a:r>
              <a:rPr lang="en-GB" dirty="0"/>
              <a:t>We are introducing 3 Social Care Support Officers to the team.</a:t>
            </a:r>
          </a:p>
          <a:p>
            <a:r>
              <a:rPr lang="en-GB" dirty="0"/>
              <a:t>We are now operating in 3 footprint areas: North, Central and East (benefits of this to providers).</a:t>
            </a:r>
          </a:p>
          <a:p>
            <a:r>
              <a:rPr lang="en-GB" dirty="0"/>
              <a:t>We are increasing our use of independent Best Interest Assessors.</a:t>
            </a:r>
          </a:p>
          <a:p>
            <a:endParaRPr lang="en-GB" dirty="0"/>
          </a:p>
        </p:txBody>
      </p:sp>
    </p:spTree>
    <p:extLst>
      <p:ext uri="{BB962C8B-B14F-4D97-AF65-F5344CB8AC3E}">
        <p14:creationId xmlns:p14="http://schemas.microsoft.com/office/powerpoint/2010/main" val="25898333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B21A5F-48E6-FCF4-3E23-15E81F067C77}"/>
              </a:ext>
            </a:extLst>
          </p:cNvPr>
          <p:cNvSpPr>
            <a:spLocks noGrp="1"/>
          </p:cNvSpPr>
          <p:nvPr>
            <p:ph type="title"/>
          </p:nvPr>
        </p:nvSpPr>
        <p:spPr>
          <a:xfrm>
            <a:off x="1409414" y="365125"/>
            <a:ext cx="9944386" cy="545837"/>
          </a:xfrm>
        </p:spPr>
        <p:txBody>
          <a:bodyPr>
            <a:normAutofit fontScale="90000"/>
          </a:bodyPr>
          <a:lstStyle/>
          <a:p>
            <a:pPr algn="ctr"/>
            <a:r>
              <a:rPr lang="en-GB" dirty="0"/>
              <a:t>DoLS Team Update</a:t>
            </a:r>
            <a:endParaRPr lang="en-GB" sz="3100" dirty="0"/>
          </a:p>
        </p:txBody>
      </p:sp>
      <p:sp>
        <p:nvSpPr>
          <p:cNvPr id="3" name="Content Placeholder 2">
            <a:extLst>
              <a:ext uri="{FF2B5EF4-FFF2-40B4-BE49-F238E27FC236}">
                <a16:creationId xmlns:a16="http://schemas.microsoft.com/office/drawing/2014/main" id="{3C37D900-E443-F8B7-C452-C115BE5D4504}"/>
              </a:ext>
            </a:extLst>
          </p:cNvPr>
          <p:cNvSpPr>
            <a:spLocks noGrp="1"/>
          </p:cNvSpPr>
          <p:nvPr>
            <p:ph idx="1"/>
          </p:nvPr>
        </p:nvSpPr>
        <p:spPr>
          <a:xfrm>
            <a:off x="729049" y="1458097"/>
            <a:ext cx="10624751" cy="4488941"/>
          </a:xfrm>
        </p:spPr>
        <p:txBody>
          <a:bodyPr vert="horz" lIns="91440" tIns="45720" rIns="91440" bIns="45720" rtlCol="0" anchor="t">
            <a:normAutofit/>
          </a:bodyPr>
          <a:lstStyle/>
          <a:p>
            <a:r>
              <a:rPr lang="en-GB" dirty="0"/>
              <a:t>We are expanding our use of BIA’s in the community teams (Rota and overtime)</a:t>
            </a:r>
          </a:p>
          <a:p>
            <a:r>
              <a:rPr lang="en-GB" dirty="0"/>
              <a:t>We have increased our Business Support Capacity to 10 BSOs, increased our signatory capacity and streamlined processes.</a:t>
            </a:r>
          </a:p>
          <a:p>
            <a:r>
              <a:rPr lang="en-GB" dirty="0"/>
              <a:t>Nationally there has been a significant increase in DOLS referrals, and locally we are seeing an increase in discharge to assess referrals. </a:t>
            </a:r>
          </a:p>
          <a:p>
            <a:endParaRPr lang="en-GB" dirty="0"/>
          </a:p>
        </p:txBody>
      </p:sp>
    </p:spTree>
    <p:extLst>
      <p:ext uri="{BB962C8B-B14F-4D97-AF65-F5344CB8AC3E}">
        <p14:creationId xmlns:p14="http://schemas.microsoft.com/office/powerpoint/2010/main" val="12144491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AB147-AAEC-A58C-FA82-EA4DAE826509}"/>
              </a:ext>
            </a:extLst>
          </p:cNvPr>
          <p:cNvSpPr>
            <a:spLocks noGrp="1"/>
          </p:cNvSpPr>
          <p:nvPr>
            <p:ph type="title"/>
          </p:nvPr>
        </p:nvSpPr>
        <p:spPr/>
        <p:txBody>
          <a:bodyPr>
            <a:normAutofit/>
          </a:bodyPr>
          <a:lstStyle/>
          <a:p>
            <a:r>
              <a:rPr lang="en-US" sz="3600" dirty="0">
                <a:cs typeface="Calibri"/>
              </a:rPr>
              <a:t>What all this means to you as the Managing Authority</a:t>
            </a:r>
            <a:endParaRPr lang="en-US" sz="3600" dirty="0"/>
          </a:p>
        </p:txBody>
      </p:sp>
      <p:sp>
        <p:nvSpPr>
          <p:cNvPr id="3" name="Content Placeholder 2">
            <a:extLst>
              <a:ext uri="{FF2B5EF4-FFF2-40B4-BE49-F238E27FC236}">
                <a16:creationId xmlns:a16="http://schemas.microsoft.com/office/drawing/2014/main" id="{84DF6A80-9425-42E4-2A0C-085F57D7F8EC}"/>
              </a:ext>
            </a:extLst>
          </p:cNvPr>
          <p:cNvSpPr>
            <a:spLocks noGrp="1"/>
          </p:cNvSpPr>
          <p:nvPr>
            <p:ph idx="1"/>
          </p:nvPr>
        </p:nvSpPr>
        <p:spPr>
          <a:xfrm>
            <a:off x="838200" y="1825625"/>
            <a:ext cx="10515600" cy="4377467"/>
          </a:xfrm>
        </p:spPr>
        <p:txBody>
          <a:bodyPr vert="horz" lIns="91440" tIns="45720" rIns="91440" bIns="45720" rtlCol="0" anchor="t">
            <a:normAutofit/>
          </a:bodyPr>
          <a:lstStyle/>
          <a:p>
            <a:r>
              <a:rPr lang="en-US" dirty="0">
                <a:cs typeface="Calibri"/>
              </a:rPr>
              <a:t>More DOLS applications being processed.</a:t>
            </a:r>
          </a:p>
          <a:p>
            <a:r>
              <a:rPr lang="en-US" dirty="0">
                <a:cs typeface="Calibri"/>
              </a:rPr>
              <a:t>You are seeing more BIAs and S12 doctors.</a:t>
            </a:r>
          </a:p>
          <a:p>
            <a:r>
              <a:rPr lang="en-US" dirty="0">
                <a:cs typeface="Calibri"/>
              </a:rPr>
              <a:t>You may have a named BIA to link in with and ask questions.</a:t>
            </a:r>
          </a:p>
          <a:p>
            <a:r>
              <a:rPr lang="en-US" dirty="0">
                <a:cs typeface="Calibri"/>
              </a:rPr>
              <a:t>You will notice some people are being seen before others. This is because the core team is currently trying to respond to all new applications. </a:t>
            </a:r>
          </a:p>
          <a:p>
            <a:r>
              <a:rPr lang="en-US" dirty="0">
                <a:cs typeface="Calibri"/>
              </a:rPr>
              <a:t>We do have a plan in place to tackle the backlog. </a:t>
            </a:r>
          </a:p>
          <a:p>
            <a:pPr marL="0" indent="0">
              <a:buNone/>
            </a:pPr>
            <a:endParaRPr lang="en-US" dirty="0">
              <a:cs typeface="Calibri"/>
            </a:endParaRPr>
          </a:p>
          <a:p>
            <a:pPr marL="0" indent="0">
              <a:buNone/>
            </a:pPr>
            <a:endParaRPr lang="en-US" dirty="0">
              <a:cs typeface="Calibri"/>
            </a:endParaRPr>
          </a:p>
          <a:p>
            <a:endParaRPr lang="en-US" dirty="0">
              <a:cs typeface="Calibri"/>
            </a:endParaRPr>
          </a:p>
          <a:p>
            <a:endParaRPr lang="en-US" dirty="0">
              <a:cs typeface="Calibri"/>
            </a:endParaRPr>
          </a:p>
        </p:txBody>
      </p:sp>
    </p:spTree>
    <p:extLst>
      <p:ext uri="{BB962C8B-B14F-4D97-AF65-F5344CB8AC3E}">
        <p14:creationId xmlns:p14="http://schemas.microsoft.com/office/powerpoint/2010/main" val="30665779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AB147-AAEC-A58C-FA82-EA4DAE826509}"/>
              </a:ext>
            </a:extLst>
          </p:cNvPr>
          <p:cNvSpPr>
            <a:spLocks noGrp="1"/>
          </p:cNvSpPr>
          <p:nvPr>
            <p:ph type="title"/>
          </p:nvPr>
        </p:nvSpPr>
        <p:spPr/>
        <p:txBody>
          <a:bodyPr>
            <a:normAutofit/>
          </a:bodyPr>
          <a:lstStyle/>
          <a:p>
            <a:r>
              <a:rPr lang="en-US" sz="3600" dirty="0">
                <a:cs typeface="Calibri"/>
              </a:rPr>
              <a:t>What all this means to you as the Managing Authority</a:t>
            </a:r>
            <a:endParaRPr lang="en-US" sz="3600" dirty="0"/>
          </a:p>
        </p:txBody>
      </p:sp>
      <p:sp>
        <p:nvSpPr>
          <p:cNvPr id="3" name="Content Placeholder 2">
            <a:extLst>
              <a:ext uri="{FF2B5EF4-FFF2-40B4-BE49-F238E27FC236}">
                <a16:creationId xmlns:a16="http://schemas.microsoft.com/office/drawing/2014/main" id="{84DF6A80-9425-42E4-2A0C-085F57D7F8EC}"/>
              </a:ext>
            </a:extLst>
          </p:cNvPr>
          <p:cNvSpPr>
            <a:spLocks noGrp="1"/>
          </p:cNvSpPr>
          <p:nvPr>
            <p:ph idx="1"/>
          </p:nvPr>
        </p:nvSpPr>
        <p:spPr>
          <a:xfrm>
            <a:off x="838200" y="1825625"/>
            <a:ext cx="10515600" cy="4377467"/>
          </a:xfrm>
        </p:spPr>
        <p:txBody>
          <a:bodyPr vert="horz" lIns="91440" tIns="45720" rIns="91440" bIns="45720" rtlCol="0" anchor="t">
            <a:normAutofit/>
          </a:bodyPr>
          <a:lstStyle/>
          <a:p>
            <a:endParaRPr lang="en-US" dirty="0">
              <a:cs typeface="Calibri"/>
            </a:endParaRPr>
          </a:p>
          <a:p>
            <a:endParaRPr lang="en-US" dirty="0">
              <a:cs typeface="Calibri"/>
            </a:endParaRPr>
          </a:p>
          <a:p>
            <a:endParaRPr lang="en-US" dirty="0">
              <a:cs typeface="Calibri"/>
            </a:endParaRPr>
          </a:p>
        </p:txBody>
      </p:sp>
      <p:sp>
        <p:nvSpPr>
          <p:cNvPr id="5" name="TextBox 4">
            <a:extLst>
              <a:ext uri="{FF2B5EF4-FFF2-40B4-BE49-F238E27FC236}">
                <a16:creationId xmlns:a16="http://schemas.microsoft.com/office/drawing/2014/main" id="{DAC0C592-FB8C-B954-554C-1BECE36EB95E}"/>
              </a:ext>
            </a:extLst>
          </p:cNvPr>
          <p:cNvSpPr txBox="1"/>
          <p:nvPr/>
        </p:nvSpPr>
        <p:spPr>
          <a:xfrm>
            <a:off x="838200" y="1690688"/>
            <a:ext cx="8308888" cy="4985980"/>
          </a:xfrm>
          <a:prstGeom prst="rect">
            <a:avLst/>
          </a:prstGeom>
          <a:noFill/>
        </p:spPr>
        <p:txBody>
          <a:bodyPr wrap="square">
            <a:spAutoFit/>
          </a:bodyPr>
          <a:lstStyle/>
          <a:p>
            <a:pPr marL="285750" indent="-285750">
              <a:buFont typeface="Arial" panose="020B0604020202020204" pitchFamily="34" charset="0"/>
              <a:buChar char="•"/>
            </a:pPr>
            <a:r>
              <a:rPr lang="en-US" sz="2400" dirty="0">
                <a:cs typeface="Calibri"/>
              </a:rPr>
              <a:t>We do have a plan in place to tackle the backlog. </a:t>
            </a:r>
          </a:p>
          <a:p>
            <a:endParaRPr lang="en-US" sz="2400" dirty="0">
              <a:cs typeface="Calibri"/>
            </a:endParaRPr>
          </a:p>
          <a:p>
            <a:pPr marL="285750" indent="-285750">
              <a:buFont typeface="Arial" panose="020B0604020202020204" pitchFamily="34" charset="0"/>
              <a:buChar char="•"/>
            </a:pPr>
            <a:r>
              <a:rPr lang="en-US" sz="2400" dirty="0">
                <a:cs typeface="Calibri"/>
              </a:rPr>
              <a:t>Don’t send repeat applications if a referral has not been assessed yet</a:t>
            </a:r>
          </a:p>
          <a:p>
            <a:endParaRPr lang="en-US" sz="2400" dirty="0">
              <a:cs typeface="Calibri"/>
            </a:endParaRPr>
          </a:p>
          <a:p>
            <a:pPr marL="285750" indent="-285750">
              <a:buFont typeface="Arial" panose="020B0604020202020204" pitchFamily="34" charset="0"/>
              <a:buChar char="•"/>
            </a:pPr>
            <a:r>
              <a:rPr lang="en-US" sz="2400" dirty="0">
                <a:cs typeface="Calibri"/>
              </a:rPr>
              <a:t>You can contact the DOLS team and we can let you know the status of all the applications we have for you.</a:t>
            </a:r>
          </a:p>
          <a:p>
            <a:endParaRPr lang="en-US" sz="2400" dirty="0">
              <a:cs typeface="Calibri"/>
            </a:endParaRPr>
          </a:p>
          <a:p>
            <a:pPr marL="285750" indent="-285750">
              <a:buFont typeface="Arial" panose="020B0604020202020204" pitchFamily="34" charset="0"/>
              <a:buChar char="•"/>
            </a:pPr>
            <a:r>
              <a:rPr lang="en-US" sz="2400" dirty="0">
                <a:cs typeface="Calibri"/>
              </a:rPr>
              <a:t>If you need to provide an update regarding a referral (i.e. raise priority) or you have a general query please do so via </a:t>
            </a:r>
            <a:r>
              <a:rPr lang="en-GB" sz="2400" dirty="0">
                <a:solidFill>
                  <a:srgbClr val="0563C1"/>
                </a:solidFill>
                <a:hlinkClick r:id="rId2">
                  <a:extLst>
                    <a:ext uri="{A12FA001-AC4F-418D-AE19-62706E023703}">
                      <ahyp:hlinkClr xmlns:ahyp="http://schemas.microsoft.com/office/drawing/2018/hyperlinkcolor" val="tx"/>
                    </a:ext>
                  </a:extLst>
                </a:hlinkClick>
              </a:rPr>
              <a:t>DOLS.BIA@lancashire.gov.uk</a:t>
            </a:r>
            <a:r>
              <a:rPr lang="en-GB" sz="2400" dirty="0"/>
              <a:t> / Tel 01772 535444</a:t>
            </a:r>
          </a:p>
          <a:p>
            <a:pPr marL="285750" indent="-285750">
              <a:buFont typeface="Arial" panose="020B0604020202020204" pitchFamily="34" charset="0"/>
              <a:buChar char="•"/>
            </a:pPr>
            <a:endParaRPr lang="en-US" dirty="0">
              <a:cs typeface="Calibri"/>
            </a:endParaRPr>
          </a:p>
          <a:p>
            <a:endParaRPr lang="en-US" dirty="0">
              <a:cs typeface="Calibri"/>
            </a:endParaRPr>
          </a:p>
          <a:p>
            <a:pPr marL="285750" indent="-285750">
              <a:buFont typeface="Arial" panose="020B0604020202020204" pitchFamily="34" charset="0"/>
              <a:buChar char="•"/>
            </a:pPr>
            <a:endParaRPr lang="en-US" dirty="0">
              <a:cs typeface="Calibri"/>
            </a:endParaRPr>
          </a:p>
        </p:txBody>
      </p:sp>
    </p:spTree>
    <p:extLst>
      <p:ext uri="{BB962C8B-B14F-4D97-AF65-F5344CB8AC3E}">
        <p14:creationId xmlns:p14="http://schemas.microsoft.com/office/powerpoint/2010/main" val="22621127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54AF52-66CB-4B42-92C5-EA8DA942F74E}"/>
              </a:ext>
            </a:extLst>
          </p:cNvPr>
          <p:cNvSpPr>
            <a:spLocks noGrp="1"/>
          </p:cNvSpPr>
          <p:nvPr>
            <p:ph type="title"/>
          </p:nvPr>
        </p:nvSpPr>
        <p:spPr/>
        <p:txBody>
          <a:bodyPr/>
          <a:lstStyle/>
          <a:p>
            <a:r>
              <a:rPr lang="en-US" dirty="0" err="1"/>
              <a:t>DoLS</a:t>
            </a:r>
            <a:r>
              <a:rPr lang="en-US" dirty="0"/>
              <a:t> </a:t>
            </a:r>
            <a:r>
              <a:rPr lang="en-US" dirty="0" err="1"/>
              <a:t>Authorisation</a:t>
            </a:r>
            <a:r>
              <a:rPr lang="en-US" dirty="0"/>
              <a:t> Referral Process</a:t>
            </a:r>
          </a:p>
        </p:txBody>
      </p:sp>
      <p:sp>
        <p:nvSpPr>
          <p:cNvPr id="3" name="Content Placeholder 2">
            <a:extLst>
              <a:ext uri="{FF2B5EF4-FFF2-40B4-BE49-F238E27FC236}">
                <a16:creationId xmlns:a16="http://schemas.microsoft.com/office/drawing/2014/main" id="{BFC93183-B735-374D-B161-E50E7E2EEEF3}"/>
              </a:ext>
            </a:extLst>
          </p:cNvPr>
          <p:cNvSpPr>
            <a:spLocks noGrp="1"/>
          </p:cNvSpPr>
          <p:nvPr>
            <p:ph idx="1"/>
          </p:nvPr>
        </p:nvSpPr>
        <p:spPr/>
        <p:txBody>
          <a:bodyPr vert="horz" lIns="91440" tIns="45720" rIns="91440" bIns="45720" rtlCol="0" anchor="t">
            <a:normAutofit fontScale="92500"/>
          </a:bodyPr>
          <a:lstStyle/>
          <a:p>
            <a:r>
              <a:rPr lang="en-US" dirty="0"/>
              <a:t>All DOLS referrals should now be completed online using the link below</a:t>
            </a:r>
          </a:p>
          <a:p>
            <a:pPr marL="0" indent="0">
              <a:buNone/>
            </a:pPr>
            <a:endParaRPr lang="en-US" dirty="0"/>
          </a:p>
          <a:p>
            <a:pPr marL="0" indent="0" algn="l">
              <a:buNone/>
            </a:pPr>
            <a:r>
              <a:rPr lang="en-GB" dirty="0">
                <a:hlinkClick r:id="rId3"/>
              </a:rPr>
              <a:t>Deprivation of Liberty Safeguards - Lancashire County Council</a:t>
            </a:r>
            <a:endParaRPr lang="en-GB" dirty="0"/>
          </a:p>
          <a:p>
            <a:pPr marL="0" indent="0" algn="l">
              <a:buNone/>
            </a:pPr>
            <a:endParaRPr lang="en-GB" dirty="0"/>
          </a:p>
          <a:p>
            <a:pPr indent="-228600" algn="l">
              <a:buFont typeface="Arial" panose="020B0604020202020204" pitchFamily="34" charset="0"/>
              <a:buChar char="•"/>
            </a:pPr>
            <a:r>
              <a:rPr lang="en-US" dirty="0"/>
              <a:t>DOLS Form 1, Request for a Standard and Urgent </a:t>
            </a:r>
            <a:r>
              <a:rPr lang="en-US" dirty="0" err="1"/>
              <a:t>Authorisation</a:t>
            </a:r>
            <a:r>
              <a:rPr lang="en-US" dirty="0"/>
              <a:t>.</a:t>
            </a:r>
            <a:endParaRPr lang="en-US" dirty="0">
              <a:cs typeface="Calibri"/>
            </a:endParaRPr>
          </a:p>
          <a:p>
            <a:pPr indent="-228600" algn="l">
              <a:buFont typeface="Arial" panose="020B0604020202020204" pitchFamily="34" charset="0"/>
              <a:buChar char="•"/>
            </a:pPr>
            <a:r>
              <a:rPr lang="en-US" dirty="0"/>
              <a:t>DOLS Form 2, Renewal of a DOLS </a:t>
            </a:r>
            <a:r>
              <a:rPr lang="en-US" dirty="0" err="1"/>
              <a:t>Authorisation</a:t>
            </a:r>
            <a:r>
              <a:rPr lang="en-US" dirty="0"/>
              <a:t>.</a:t>
            </a:r>
            <a:endParaRPr lang="en-US" dirty="0">
              <a:cs typeface="Calibri"/>
            </a:endParaRPr>
          </a:p>
          <a:p>
            <a:pPr indent="-228600" algn="l">
              <a:buFont typeface="Arial" panose="020B0604020202020204" pitchFamily="34" charset="0"/>
              <a:buChar char="•"/>
            </a:pPr>
            <a:r>
              <a:rPr lang="en-US" dirty="0"/>
              <a:t>DOLS For 10, Review of a DOLS </a:t>
            </a:r>
            <a:r>
              <a:rPr lang="en-US" dirty="0" err="1"/>
              <a:t>Authorisation</a:t>
            </a:r>
            <a:r>
              <a:rPr lang="en-US" dirty="0"/>
              <a:t>.</a:t>
            </a:r>
            <a:endParaRPr lang="en-US" dirty="0">
              <a:cs typeface="Calibri"/>
            </a:endParaRPr>
          </a:p>
          <a:p>
            <a:pPr indent="-228600" algn="l">
              <a:buFont typeface="Arial" panose="020B0604020202020204" pitchFamily="34" charset="0"/>
              <a:buChar char="•"/>
            </a:pPr>
            <a:r>
              <a:rPr lang="en-US" dirty="0"/>
              <a:t>Extension to an Urgent </a:t>
            </a:r>
            <a:r>
              <a:rPr lang="en-US" dirty="0" err="1"/>
              <a:t>Authorisation</a:t>
            </a:r>
            <a:r>
              <a:rPr lang="en-US" dirty="0"/>
              <a:t>.</a:t>
            </a:r>
            <a:endParaRPr lang="en-US" dirty="0">
              <a:cs typeface="Calibri"/>
            </a:endParaRPr>
          </a:p>
          <a:p>
            <a:endParaRPr lang="en-US" sz="1400" dirty="0">
              <a:cs typeface="Calibri"/>
            </a:endParaRPr>
          </a:p>
        </p:txBody>
      </p:sp>
    </p:spTree>
    <p:extLst>
      <p:ext uri="{BB962C8B-B14F-4D97-AF65-F5344CB8AC3E}">
        <p14:creationId xmlns:p14="http://schemas.microsoft.com/office/powerpoint/2010/main" val="3268729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490709-A9B7-A4C5-2B29-C788B4CB5660}"/>
              </a:ext>
            </a:extLst>
          </p:cNvPr>
          <p:cNvSpPr>
            <a:spLocks noGrp="1"/>
          </p:cNvSpPr>
          <p:nvPr>
            <p:ph type="title"/>
          </p:nvPr>
        </p:nvSpPr>
        <p:spPr/>
        <p:txBody>
          <a:bodyPr>
            <a:normAutofit/>
          </a:bodyPr>
          <a:lstStyle/>
          <a:p>
            <a:r>
              <a:rPr lang="en-GB" sz="3600" dirty="0"/>
              <a:t>Your Responsibilities as a Managing Authority</a:t>
            </a:r>
          </a:p>
        </p:txBody>
      </p:sp>
      <p:sp>
        <p:nvSpPr>
          <p:cNvPr id="7" name="Content Placeholder 6">
            <a:extLst>
              <a:ext uri="{FF2B5EF4-FFF2-40B4-BE49-F238E27FC236}">
                <a16:creationId xmlns:a16="http://schemas.microsoft.com/office/drawing/2014/main" id="{62219250-8B2C-0664-4A5B-FFA68583E86E}"/>
              </a:ext>
            </a:extLst>
          </p:cNvPr>
          <p:cNvSpPr>
            <a:spLocks noGrp="1"/>
          </p:cNvSpPr>
          <p:nvPr>
            <p:ph idx="1"/>
          </p:nvPr>
        </p:nvSpPr>
        <p:spPr/>
        <p:txBody>
          <a:bodyPr>
            <a:normAutofit fontScale="92500" lnSpcReduction="20000"/>
          </a:bodyPr>
          <a:lstStyle/>
          <a:p>
            <a:r>
              <a:rPr lang="en-GB" dirty="0"/>
              <a:t>You must seek authorisation from the Supervisory Body in order to lawfully deprive somebody of their liberty. Only apply to Lancashire CC if the person is an Ordinary Resident of Lancashire</a:t>
            </a:r>
          </a:p>
          <a:p>
            <a:endParaRPr lang="en-GB" dirty="0"/>
          </a:p>
          <a:p>
            <a:r>
              <a:rPr lang="en-GB" dirty="0"/>
              <a:t>When you make an application you should notify the relevant person’s family, friends, carers and any IMCA involved (Section 3.15 DoLS code of Practice COP).</a:t>
            </a:r>
          </a:p>
          <a:p>
            <a:pPr marL="0" indent="0">
              <a:buNone/>
            </a:pPr>
            <a:endParaRPr lang="en-GB" dirty="0"/>
          </a:p>
          <a:p>
            <a:r>
              <a:rPr lang="en-GB" dirty="0"/>
              <a:t>Following a DOLS authorisation you have a duty to ensure that the person and RPR understand the effect of the authorisation and their rights </a:t>
            </a:r>
            <a:r>
              <a:rPr lang="en-GB" dirty="0" err="1"/>
              <a:t>ie</a:t>
            </a:r>
            <a:r>
              <a:rPr lang="en-GB" dirty="0"/>
              <a:t> to review, challenge, </a:t>
            </a:r>
            <a:r>
              <a:rPr lang="en-GB" dirty="0" err="1"/>
              <a:t>Imca</a:t>
            </a:r>
            <a:r>
              <a:rPr lang="en-GB" dirty="0"/>
              <a:t> (Section 7.4 DoLS COP)</a:t>
            </a:r>
          </a:p>
          <a:p>
            <a:pPr marL="0" indent="0">
              <a:buNone/>
            </a:pPr>
            <a:endParaRPr lang="en-GB" dirty="0"/>
          </a:p>
          <a:p>
            <a:endParaRPr lang="en-GB" dirty="0"/>
          </a:p>
        </p:txBody>
      </p:sp>
    </p:spTree>
    <p:extLst>
      <p:ext uri="{BB962C8B-B14F-4D97-AF65-F5344CB8AC3E}">
        <p14:creationId xmlns:p14="http://schemas.microsoft.com/office/powerpoint/2010/main" val="38479428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1262CF-9FBC-4998-3FA5-6240E85C0435}"/>
              </a:ext>
            </a:extLst>
          </p:cNvPr>
          <p:cNvSpPr>
            <a:spLocks noGrp="1"/>
          </p:cNvSpPr>
          <p:nvPr>
            <p:ph type="title"/>
          </p:nvPr>
        </p:nvSpPr>
        <p:spPr/>
        <p:txBody>
          <a:bodyPr>
            <a:normAutofit/>
          </a:bodyPr>
          <a:lstStyle/>
          <a:p>
            <a:r>
              <a:rPr lang="en-GB" sz="3600" dirty="0">
                <a:ea typeface="+mn-lt"/>
                <a:cs typeface="+mn-lt"/>
              </a:rPr>
              <a:t>Your Responsibilities as a Managing Authority</a:t>
            </a:r>
            <a:endParaRPr lang="en-US" sz="3600" dirty="0"/>
          </a:p>
        </p:txBody>
      </p:sp>
      <p:sp>
        <p:nvSpPr>
          <p:cNvPr id="3" name="Content Placeholder 2">
            <a:extLst>
              <a:ext uri="{FF2B5EF4-FFF2-40B4-BE49-F238E27FC236}">
                <a16:creationId xmlns:a16="http://schemas.microsoft.com/office/drawing/2014/main" id="{3DB8E67A-4F7B-45A8-610D-7694ECD612BB}"/>
              </a:ext>
            </a:extLst>
          </p:cNvPr>
          <p:cNvSpPr>
            <a:spLocks noGrp="1"/>
          </p:cNvSpPr>
          <p:nvPr>
            <p:ph idx="1"/>
          </p:nvPr>
        </p:nvSpPr>
        <p:spPr/>
        <p:txBody>
          <a:bodyPr vert="horz" lIns="91440" tIns="45720" rIns="91440" bIns="45720" rtlCol="0" anchor="t">
            <a:normAutofit/>
          </a:bodyPr>
          <a:lstStyle/>
          <a:p>
            <a:r>
              <a:rPr lang="en-GB" dirty="0"/>
              <a:t>Duty to request a review (form 10) (Section 8 DoLS COP)</a:t>
            </a:r>
          </a:p>
          <a:p>
            <a:pPr marL="0" indent="0">
              <a:buNone/>
            </a:pPr>
            <a:endParaRPr lang="en-GB" dirty="0"/>
          </a:p>
          <a:p>
            <a:r>
              <a:rPr lang="en-GB" dirty="0"/>
              <a:t>Duty to request a renewal (form 2, up to 2 months before expiry)</a:t>
            </a:r>
          </a:p>
          <a:p>
            <a:pPr marL="0" indent="0">
              <a:buNone/>
            </a:pPr>
            <a:endParaRPr lang="en-GB" dirty="0"/>
          </a:p>
          <a:p>
            <a:r>
              <a:rPr lang="en-GB" dirty="0"/>
              <a:t>Duty to Notify the DOLS team of changes </a:t>
            </a:r>
            <a:r>
              <a:rPr lang="en-GB" dirty="0" err="1"/>
              <a:t>ie</a:t>
            </a:r>
            <a:r>
              <a:rPr lang="en-GB" dirty="0"/>
              <a:t> move of address/death etc.</a:t>
            </a:r>
          </a:p>
          <a:p>
            <a:r>
              <a:rPr lang="en-GB" dirty="0"/>
              <a:t>Contact to be directed to: </a:t>
            </a:r>
            <a:r>
              <a:rPr lang="en-GB" dirty="0">
                <a:hlinkClick r:id="rId2"/>
              </a:rPr>
              <a:t>DOLS.BIA@lancashire.gov.uk</a:t>
            </a:r>
            <a:r>
              <a:rPr lang="en-GB" dirty="0"/>
              <a:t> / Tel 01772 535444</a:t>
            </a:r>
          </a:p>
          <a:p>
            <a:endParaRPr lang="en-GB" dirty="0">
              <a:cs typeface="Calibri"/>
            </a:endParaRPr>
          </a:p>
        </p:txBody>
      </p:sp>
    </p:spTree>
    <p:extLst>
      <p:ext uri="{BB962C8B-B14F-4D97-AF65-F5344CB8AC3E}">
        <p14:creationId xmlns:p14="http://schemas.microsoft.com/office/powerpoint/2010/main" val="31915303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144836-0FA1-1E2A-ECDF-8196186DD2D9}"/>
              </a:ext>
            </a:extLst>
          </p:cNvPr>
          <p:cNvSpPr>
            <a:spLocks noGrp="1"/>
          </p:cNvSpPr>
          <p:nvPr>
            <p:ph type="title"/>
          </p:nvPr>
        </p:nvSpPr>
        <p:spPr/>
        <p:txBody>
          <a:bodyPr/>
          <a:lstStyle/>
          <a:p>
            <a:r>
              <a:rPr lang="en-GB" dirty="0"/>
              <a:t>Final Thought</a:t>
            </a:r>
          </a:p>
        </p:txBody>
      </p:sp>
      <p:sp>
        <p:nvSpPr>
          <p:cNvPr id="3" name="Content Placeholder 2">
            <a:extLst>
              <a:ext uri="{FF2B5EF4-FFF2-40B4-BE49-F238E27FC236}">
                <a16:creationId xmlns:a16="http://schemas.microsoft.com/office/drawing/2014/main" id="{879B5A18-ED02-224D-A742-73F280DB80EE}"/>
              </a:ext>
            </a:extLst>
          </p:cNvPr>
          <p:cNvSpPr>
            <a:spLocks noGrp="1"/>
          </p:cNvSpPr>
          <p:nvPr>
            <p:ph idx="1"/>
          </p:nvPr>
        </p:nvSpPr>
        <p:spPr/>
        <p:txBody>
          <a:bodyPr/>
          <a:lstStyle/>
          <a:p>
            <a:r>
              <a:rPr lang="en-GB" dirty="0"/>
              <a:t>One Family’s experience of DOLS / COP</a:t>
            </a:r>
          </a:p>
          <a:p>
            <a:endParaRPr lang="en-GB" dirty="0"/>
          </a:p>
          <a:p>
            <a:r>
              <a:rPr lang="en-GB" dirty="0">
                <a:hlinkClick r:id="rId2"/>
              </a:rPr>
              <a:t>https://openjusticecourtofprotection.org/2023/03/17/deprived-of-her-liberty-my-experience-of-the-court-procedure-for-my-mum/</a:t>
            </a:r>
            <a:endParaRPr lang="en-GB" dirty="0"/>
          </a:p>
          <a:p>
            <a:endParaRPr lang="en-GB" dirty="0"/>
          </a:p>
          <a:p>
            <a:r>
              <a:rPr lang="en-GB" dirty="0"/>
              <a:t>Any Questions?</a:t>
            </a:r>
          </a:p>
        </p:txBody>
      </p:sp>
    </p:spTree>
    <p:extLst>
      <p:ext uri="{BB962C8B-B14F-4D97-AF65-F5344CB8AC3E}">
        <p14:creationId xmlns:p14="http://schemas.microsoft.com/office/powerpoint/2010/main" val="569791864"/>
      </p:ext>
    </p:extLst>
  </p:cSld>
  <p:clrMapOvr>
    <a:masterClrMapping/>
  </p:clrMapOvr>
</p:sld>
</file>

<file path=ppt/theme/theme1.xml><?xml version="1.0" encoding="utf-8"?>
<a:theme xmlns:a="http://schemas.openxmlformats.org/drawingml/2006/main" name="Office Theme">
  <a:themeElements>
    <a:clrScheme name="Priorities">
      <a:dk1>
        <a:srgbClr val="000000"/>
      </a:dk1>
      <a:lt1>
        <a:srgbClr val="FFFFFF"/>
      </a:lt1>
      <a:dk2>
        <a:srgbClr val="44546A"/>
      </a:dk2>
      <a:lt2>
        <a:srgbClr val="E7E6E6"/>
      </a:lt2>
      <a:accent1>
        <a:srgbClr val="3C68AB"/>
      </a:accent1>
      <a:accent2>
        <a:srgbClr val="794983"/>
      </a:accent2>
      <a:accent3>
        <a:srgbClr val="5E873A"/>
      </a:accent3>
      <a:accent4>
        <a:srgbClr val="C96B30"/>
      </a:accent4>
      <a:accent5>
        <a:srgbClr val="FEFFFF"/>
      </a:accent5>
      <a:accent6>
        <a:srgbClr val="FEFFFF"/>
      </a:accent6>
      <a:hlink>
        <a:srgbClr val="0563C1"/>
      </a:hlink>
      <a:folHlink>
        <a:srgbClr val="954F71"/>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0D35C14DFD31B4592EB21AA7EB08FC7" ma:contentTypeVersion="6" ma:contentTypeDescription="Create a new document." ma:contentTypeScope="" ma:versionID="423f4b2f2a887893a3f257fb45083b8c">
  <xsd:schema xmlns:xsd="http://www.w3.org/2001/XMLSchema" xmlns:xs="http://www.w3.org/2001/XMLSchema" xmlns:p="http://schemas.microsoft.com/office/2006/metadata/properties" xmlns:ns2="9bf75da5-3aa3-4c52-9376-a0ef70733d03" xmlns:ns3="b7118c8e-7d93-4cc4-8c50-ef9486cf9363" targetNamespace="http://schemas.microsoft.com/office/2006/metadata/properties" ma:root="true" ma:fieldsID="97b3a7b4db39e6034da5807b2af75ff3" ns2:_="" ns3:_="">
    <xsd:import namespace="9bf75da5-3aa3-4c52-9376-a0ef70733d03"/>
    <xsd:import namespace="b7118c8e-7d93-4cc4-8c50-ef9486cf9363"/>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bf75da5-3aa3-4c52-9376-a0ef70733d0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7118c8e-7d93-4cc4-8c50-ef9486cf9363"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A7ADC8D-5FFB-4EB3-A1B8-FE679751ADD6}">
  <ds:schemaRefs>
    <ds:schemaRef ds:uri="http://schemas.microsoft.com/sharepoint/v3/contenttype/forms"/>
  </ds:schemaRefs>
</ds:datastoreItem>
</file>

<file path=customXml/itemProps2.xml><?xml version="1.0" encoding="utf-8"?>
<ds:datastoreItem xmlns:ds="http://schemas.openxmlformats.org/officeDocument/2006/customXml" ds:itemID="{7B57B449-0CE5-4F78-B51F-C17C31C085B9}">
  <ds:schemaRefs>
    <ds:schemaRef ds:uri="http://www.w3.org/XML/1998/namespace"/>
    <ds:schemaRef ds:uri="http://schemas.microsoft.com/office/infopath/2007/PartnerControls"/>
    <ds:schemaRef ds:uri="http://schemas.microsoft.com/office/2006/documentManagement/types"/>
    <ds:schemaRef ds:uri="http://purl.org/dc/terms/"/>
    <ds:schemaRef ds:uri="b7118c8e-7d93-4cc4-8c50-ef9486cf9363"/>
    <ds:schemaRef ds:uri="http://purl.org/dc/elements/1.1/"/>
    <ds:schemaRef ds:uri="http://schemas.openxmlformats.org/package/2006/metadata/core-properties"/>
    <ds:schemaRef ds:uri="9bf75da5-3aa3-4c52-9376-a0ef70733d03"/>
    <ds:schemaRef ds:uri="http://schemas.microsoft.com/office/2006/metadata/properties"/>
    <ds:schemaRef ds:uri="http://purl.org/dc/dcmitype/"/>
  </ds:schemaRefs>
</ds:datastoreItem>
</file>

<file path=customXml/itemProps3.xml><?xml version="1.0" encoding="utf-8"?>
<ds:datastoreItem xmlns:ds="http://schemas.openxmlformats.org/officeDocument/2006/customXml" ds:itemID="{82F53F3E-9005-4505-A5E9-963C00CC88F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bf75da5-3aa3-4c52-9376-a0ef70733d03"/>
    <ds:schemaRef ds:uri="b7118c8e-7d93-4cc4-8c50-ef9486cf936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447</TotalTime>
  <Words>809</Words>
  <Application>Microsoft Office PowerPoint</Application>
  <PresentationFormat>Widescreen</PresentationFormat>
  <Paragraphs>75</Paragraphs>
  <Slides>9</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Deprivation of Liberty Safeguarding Team</vt:lpstr>
      <vt:lpstr>DoLS Team Update</vt:lpstr>
      <vt:lpstr>DoLS Team Update</vt:lpstr>
      <vt:lpstr>What all this means to you as the Managing Authority</vt:lpstr>
      <vt:lpstr>What all this means to you as the Managing Authority</vt:lpstr>
      <vt:lpstr>DoLS Authorisation Referral Process</vt:lpstr>
      <vt:lpstr>Your Responsibilities as a Managing Authority</vt:lpstr>
      <vt:lpstr>Your Responsibilities as a Managing Authority</vt:lpstr>
      <vt:lpstr>Final Thought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Sergeant, Anthony</dc:creator>
  <cp:lastModifiedBy>Clifton, Nick</cp:lastModifiedBy>
  <cp:revision>86</cp:revision>
  <dcterms:created xsi:type="dcterms:W3CDTF">2022-08-31T10:25:39Z</dcterms:created>
  <dcterms:modified xsi:type="dcterms:W3CDTF">2023-03-23T14:09:18Z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0x010100C0D35C14DFD31B4592EB21AA7EB08FC7</vt:lpwstr>
  </property>
</Properties>
</file>