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2" r:id="rId3"/>
    <p:sldId id="264" r:id="rId4"/>
    <p:sldId id="265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62"/>
  </p:normalViewPr>
  <p:slideViewPr>
    <p:cSldViewPr snapToGrid="0" snapToObjects="1">
      <p:cViewPr varScale="1">
        <p:scale>
          <a:sx n="63" d="100"/>
          <a:sy n="63" d="100"/>
        </p:scale>
        <p:origin x="7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wood, Denis" userId="1e211306-de97-456c-9472-080ae84d0a32" providerId="ADAL" clId="{4B3AA7CE-546A-43C4-91BE-017592EE23E7}"/>
    <pc:docChg chg="modSld">
      <pc:chgData name="Greenwood, Denis" userId="1e211306-de97-456c-9472-080ae84d0a32" providerId="ADAL" clId="{4B3AA7CE-546A-43C4-91BE-017592EE23E7}" dt="2022-11-30T09:15:27.797" v="0" actId="20577"/>
      <pc:docMkLst>
        <pc:docMk/>
      </pc:docMkLst>
      <pc:sldChg chg="modSp mod">
        <pc:chgData name="Greenwood, Denis" userId="1e211306-de97-456c-9472-080ae84d0a32" providerId="ADAL" clId="{4B3AA7CE-546A-43C4-91BE-017592EE23E7}" dt="2022-11-30T09:15:27.797" v="0" actId="20577"/>
        <pc:sldMkLst>
          <pc:docMk/>
          <pc:sldMk cId="3487322635" sldId="264"/>
        </pc:sldMkLst>
        <pc:spChg chg="mod">
          <ac:chgData name="Greenwood, Denis" userId="1e211306-de97-456c-9472-080ae84d0a32" providerId="ADAL" clId="{4B3AA7CE-546A-43C4-91BE-017592EE23E7}" dt="2022-11-30T09:15:27.797" v="0" actId="20577"/>
          <ac:spMkLst>
            <pc:docMk/>
            <pc:sldMk cId="3487322635" sldId="264"/>
            <ac:spMk id="3" creationId="{6ACE2694-CBE1-4469-8E0D-D61544BBBA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BCF8-F1FA-4D87-828A-9C57F8F5CBB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E3FD-2077-48F9-9B02-3A9D3D792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UHMB, Community countywide, East Lancs Trust //// Negotiate for best price (market management) and offer quality customer support (Trust, Care Home providers and families)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5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2023 – incentive payments, interim beds, performance management, escalation,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plans and supervision, best practice tracker, dual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6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C9F57AD-440D-9A4C-BFC5-303AFBD79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"/>
            <a:ext cx="12192000" cy="6848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43" y="1418697"/>
            <a:ext cx="5926667" cy="2079878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3925957"/>
            <a:ext cx="5194853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3546-11EB-3E4C-80CD-EE20537BE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 Navigation - Residential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A701E-11C9-6F4F-A19B-BB57BCCCD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Residential Team</a:t>
            </a:r>
          </a:p>
        </p:txBody>
      </p:sp>
    </p:spTree>
    <p:extLst>
      <p:ext uri="{BB962C8B-B14F-4D97-AF65-F5344CB8AC3E}">
        <p14:creationId xmlns:p14="http://schemas.microsoft.com/office/powerpoint/2010/main" val="408107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E420-204A-9240-828E-534F0CEF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(</a:t>
            </a:r>
            <a:r>
              <a:rPr lang="en-US" dirty="0" err="1"/>
              <a:t>Refersher</a:t>
            </a:r>
            <a:r>
              <a:rPr lang="en-US" dirty="0"/>
              <a:t> / update)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5E37A-C761-4BED-8BDF-999871124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19" y="1871003"/>
            <a:ext cx="3956647" cy="37459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6E9B1-AA5A-35F4-0AB1-43489377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Central Lancs hospital discharge (HD)</a:t>
            </a:r>
          </a:p>
          <a:p>
            <a:r>
              <a:rPr lang="en-GB" dirty="0"/>
              <a:t>West Lancs Residential HD</a:t>
            </a:r>
          </a:p>
          <a:p>
            <a:r>
              <a:rPr lang="en-GB" dirty="0"/>
              <a:t>Fylde and Wyre HD</a:t>
            </a:r>
          </a:p>
          <a:p>
            <a:r>
              <a:rPr lang="en-GB" dirty="0"/>
              <a:t>East Lancs OOA HD</a:t>
            </a:r>
          </a:p>
          <a:p>
            <a:r>
              <a:rPr lang="en-GB" dirty="0"/>
              <a:t>Discharge to assess follow on referrals</a:t>
            </a:r>
          </a:p>
          <a:p>
            <a:r>
              <a:rPr lang="en-GB" dirty="0"/>
              <a:t>Community list referrals</a:t>
            </a:r>
          </a:p>
          <a:p>
            <a:r>
              <a:rPr lang="en-GB" dirty="0"/>
              <a:t>Residential / Nursing CPLIs</a:t>
            </a:r>
          </a:p>
        </p:txBody>
      </p:sp>
    </p:spTree>
    <p:extLst>
      <p:ext uri="{BB962C8B-B14F-4D97-AF65-F5344CB8AC3E}">
        <p14:creationId xmlns:p14="http://schemas.microsoft.com/office/powerpoint/2010/main" val="225433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5E66-18A4-4B78-8E94-8F8D3C4C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Highlights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2694-CBE1-4469-8E0D-D61544BB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7 day service as well as offering flexibility for families</a:t>
            </a:r>
          </a:p>
          <a:p>
            <a:r>
              <a:rPr lang="en-GB" dirty="0"/>
              <a:t>Fair market approach sending referrals to all eligible Care Home providers</a:t>
            </a:r>
          </a:p>
          <a:p>
            <a:r>
              <a:rPr lang="en-GB" dirty="0"/>
              <a:t>Supporting patient flow at a time of increased pressure</a:t>
            </a:r>
          </a:p>
          <a:p>
            <a:r>
              <a:rPr lang="en-GB" dirty="0"/>
              <a:t>Responsibility shift to Care Navigation from a Social worker offering more time to support with sourcing a placement</a:t>
            </a:r>
          </a:p>
          <a:p>
            <a:r>
              <a:rPr lang="en-GB" dirty="0"/>
              <a:t>Average turnaround time to source is 48hrs (January 2023 2.5 days)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3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9883-AB15-4715-9554-1BD7D55D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174F4-24E7-4983-8A5B-14F9BF2C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links – Lancashire South Cumbria Social Care training hub</a:t>
            </a:r>
          </a:p>
          <a:p>
            <a:r>
              <a:rPr lang="en-GB" dirty="0"/>
              <a:t>Point of escalation for D2A (adverse discharges)</a:t>
            </a:r>
          </a:p>
          <a:p>
            <a:r>
              <a:rPr lang="en-GB" dirty="0"/>
              <a:t>Links to the wards and Health colleagues i.e. equipment, funding</a:t>
            </a:r>
          </a:p>
          <a:p>
            <a:r>
              <a:rPr lang="en-GB" dirty="0"/>
              <a:t>Care Home provider visits – Meet the team</a:t>
            </a:r>
          </a:p>
          <a:p>
            <a:r>
              <a:rPr lang="en-GB" dirty="0"/>
              <a:t>NECS system champion – Frequency of updates supports sourcing activity</a:t>
            </a:r>
          </a:p>
          <a:p>
            <a:r>
              <a:rPr lang="en-GB" dirty="0"/>
              <a:t>Provider Care Portal – Care Data Team supporting with D2A CPLI queries</a:t>
            </a:r>
          </a:p>
        </p:txBody>
      </p:sp>
    </p:spTree>
    <p:extLst>
      <p:ext uri="{BB962C8B-B14F-4D97-AF65-F5344CB8AC3E}">
        <p14:creationId xmlns:p14="http://schemas.microsoft.com/office/powerpoint/2010/main" val="275564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78FC-0934-CD8B-E2B4-9EC9C955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Care Navigation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C183-E103-A053-3B13-BBF46B6BD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Recruitment update – 2 x Weekend Care Navigators / Full time positions to support expansion of service offer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Management provider meetings – Diversification and placement challenges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Funding queries – Care portal switch to link in with the Care Data Team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079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D76D9-1B20-A21D-D318-5345C2F4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Residential Team Care Sourcing update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181AB1-567F-1D37-B916-897FB7037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00056"/>
              </p:ext>
            </p:extLst>
          </p:nvPr>
        </p:nvGraphicFramePr>
        <p:xfrm>
          <a:off x="962225" y="1675228"/>
          <a:ext cx="10267553" cy="418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06">
                  <a:extLst>
                    <a:ext uri="{9D8B030D-6E8A-4147-A177-3AD203B41FA5}">
                      <a16:colId xmlns:a16="http://schemas.microsoft.com/office/drawing/2014/main" val="3010594372"/>
                    </a:ext>
                  </a:extLst>
                </a:gridCol>
                <a:gridCol w="2584667">
                  <a:extLst>
                    <a:ext uri="{9D8B030D-6E8A-4147-A177-3AD203B41FA5}">
                      <a16:colId xmlns:a16="http://schemas.microsoft.com/office/drawing/2014/main" val="1934431574"/>
                    </a:ext>
                  </a:extLst>
                </a:gridCol>
                <a:gridCol w="2282013">
                  <a:extLst>
                    <a:ext uri="{9D8B030D-6E8A-4147-A177-3AD203B41FA5}">
                      <a16:colId xmlns:a16="http://schemas.microsoft.com/office/drawing/2014/main" val="652983098"/>
                    </a:ext>
                  </a:extLst>
                </a:gridCol>
                <a:gridCol w="2584667">
                  <a:extLst>
                    <a:ext uri="{9D8B030D-6E8A-4147-A177-3AD203B41FA5}">
                      <a16:colId xmlns:a16="http://schemas.microsoft.com/office/drawing/2014/main" val="324273700"/>
                    </a:ext>
                  </a:extLst>
                </a:gridCol>
              </a:tblGrid>
              <a:tr h="764899"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April 2019 / March 2020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April 21 / March 2022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March 2022 / April 2023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2900717149"/>
                  </a:ext>
                </a:extLst>
              </a:tr>
              <a:tr h="764899">
                <a:tc>
                  <a:txBody>
                    <a:bodyPr/>
                    <a:lstStyle/>
                    <a:p>
                      <a:pPr algn="l"/>
                      <a:r>
                        <a:rPr lang="en-GB" sz="2200" b="1"/>
                        <a:t>Residential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47%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37%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34%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486323618"/>
                  </a:ext>
                </a:extLst>
              </a:tr>
              <a:tr h="1078149">
                <a:tc>
                  <a:txBody>
                    <a:bodyPr/>
                    <a:lstStyle/>
                    <a:p>
                      <a:pPr algn="l"/>
                      <a:r>
                        <a:rPr lang="en-GB" sz="2200" b="1"/>
                        <a:t>Residential Dementia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26%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20%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21%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654025855"/>
                  </a:ext>
                </a:extLst>
              </a:tr>
              <a:tr h="764899">
                <a:tc>
                  <a:txBody>
                    <a:bodyPr/>
                    <a:lstStyle/>
                    <a:p>
                      <a:pPr algn="l"/>
                      <a:r>
                        <a:rPr lang="en-GB" sz="2200" b="1"/>
                        <a:t>Nursing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21%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34%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36%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706093181"/>
                  </a:ext>
                </a:extLst>
              </a:tr>
              <a:tr h="764899"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/>
                        <a:t>Nursing Dementia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6%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9%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9%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133458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5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73A20-FF77-BBF9-D101-6AEEB96B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Any questions?</a:t>
            </a:r>
          </a:p>
        </p:txBody>
      </p:sp>
      <p:pic>
        <p:nvPicPr>
          <p:cNvPr id="5" name="Content Placeholder 4" descr="Close-up of question mark on a hardwood floor against a wall">
            <a:extLst>
              <a:ext uri="{FF2B5EF4-FFF2-40B4-BE49-F238E27FC236}">
                <a16:creationId xmlns:a16="http://schemas.microsoft.com/office/drawing/2014/main" id="{E6EF78D9-C94B-C909-38E3-A15B72443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6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715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333</Words>
  <Application>Microsoft Office PowerPoint</Application>
  <PresentationFormat>Widescreen</PresentationFormat>
  <Paragraphs>56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Care Navigation - Residential</vt:lpstr>
      <vt:lpstr>What do we do? (Refersher / update)</vt:lpstr>
      <vt:lpstr>Highlights</vt:lpstr>
      <vt:lpstr>Provider support</vt:lpstr>
      <vt:lpstr>Care Navigation update</vt:lpstr>
      <vt:lpstr>Residential Team Care Sourcing update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Sergeant, Anthony</dc:creator>
  <cp:lastModifiedBy>Greenwood, Denis</cp:lastModifiedBy>
  <cp:revision>9</cp:revision>
  <dcterms:created xsi:type="dcterms:W3CDTF">2022-08-31T10:25:39Z</dcterms:created>
  <dcterms:modified xsi:type="dcterms:W3CDTF">2023-03-23T10:29:10Z</dcterms:modified>
</cp:coreProperties>
</file>