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76" r:id="rId4"/>
    <p:sldId id="259" r:id="rId5"/>
    <p:sldId id="261" r:id="rId6"/>
    <p:sldId id="258" r:id="rId7"/>
    <p:sldId id="275" r:id="rId8"/>
    <p:sldId id="271" r:id="rId9"/>
    <p:sldId id="257" r:id="rId10"/>
    <p:sldId id="262" r:id="rId11"/>
    <p:sldId id="266" r:id="rId12"/>
    <p:sldId id="268" r:id="rId13"/>
    <p:sldId id="260" r:id="rId14"/>
    <p:sldId id="263" r:id="rId15"/>
    <p:sldId id="264" r:id="rId16"/>
    <p:sldId id="267" r:id="rId17"/>
    <p:sldId id="273" r:id="rId18"/>
    <p:sldId id="274" r:id="rId19"/>
    <p:sldId id="269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5050"/>
    <a:srgbClr val="FFFF99"/>
    <a:srgbClr val="FFFF66"/>
    <a:srgbClr val="99FF99"/>
    <a:srgbClr val="006C31"/>
    <a:srgbClr val="004C22"/>
    <a:srgbClr val="820000"/>
    <a:srgbClr val="FFB3B3"/>
    <a:srgbClr val="003B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38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ED1E7-AA87-4C47-8797-1E00F8AB2450}" type="datetimeFigureOut">
              <a:rPr lang="en-US" smtClean="0"/>
              <a:pPr/>
              <a:t>4/22/2010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D3B5-C7C0-45F4-A44B-475D35BC17A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classroomclipart.com/cgi-bin/kids/imageFolio.cgi?action=view&amp;link=Clipart/Flags&amp;image=wq-lgflag.jpg&amp;img=&amp;tt=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assroomclipart.com/cgi-bin/kids/imageFolio.cgi?action=view&amp;link=Clipart/World_Flags&amp;image=European_Union_flag.jpg&amp;img=0&amp;search=eu%20flag&amp;cat=Clipart&amp;tt=&amp;bool=and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hyperlink" Target="http://classroomclipart.com/cgi-bin/kids/imageFolio.cgi?action=view&amp;link=Clipart/Flags&amp;image=uk-lgflag.jpg&amp;img=18&amp;tt=" TargetMode="Externa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http://blogs.reuters.com/uknews/files/2009/02/royal-m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9957" cy="6858000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786050" y="1643050"/>
          <a:ext cx="3899535" cy="4541520"/>
        </p:xfrm>
        <a:graphic>
          <a:graphicData uri="http://schemas.openxmlformats.org/drawingml/2006/table">
            <a:tbl>
              <a:tblPr/>
              <a:tblGrid>
                <a:gridCol w="2281555"/>
                <a:gridCol w="161798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Maximum </a:t>
                      </a:r>
                      <a:endParaRPr lang="en-GB" sz="3200" b="1" dirty="0" smtClean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GB" sz="3200" b="1" dirty="0" smtClean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weight </a:t>
                      </a:r>
                      <a:endParaRPr lang="en-GB" sz="3200" b="1" dirty="0">
                        <a:solidFill>
                          <a:srgbClr val="FFFF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rgbClr val="FFFF00"/>
                          </a:solidFill>
                          <a:latin typeface="Arial" pitchFamily="34" charset="0"/>
                          <a:cs typeface="Arial" pitchFamily="34" charset="0"/>
                        </a:rPr>
                        <a:t>Price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£4.41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£7.06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£9.58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£11.74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£12.61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320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20kg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£14.69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990840" y="571480"/>
            <a:ext cx="335758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Parcel Post</a:t>
            </a:r>
            <a:endParaRPr lang="en-GB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ody mass index gra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42" y="0"/>
            <a:ext cx="90857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44" y="1142984"/>
          <a:ext cx="8858280" cy="2870227"/>
        </p:xfrm>
        <a:graphic>
          <a:graphicData uri="http://schemas.openxmlformats.org/drawingml/2006/table">
            <a:tbl>
              <a:tblPr/>
              <a:tblGrid>
                <a:gridCol w="2318953"/>
                <a:gridCol w="2105735"/>
                <a:gridCol w="2105735"/>
                <a:gridCol w="2327857"/>
              </a:tblGrid>
              <a:tr h="109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Number of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copies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A3 size</a:t>
                      </a:r>
                      <a:endParaRPr lang="en-GB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A2 size</a:t>
                      </a:r>
                      <a:endParaRPr lang="en-GB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A1 size</a:t>
                      </a:r>
                      <a:r>
                        <a:rPr lang="en-GB" sz="2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en-GB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5848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to </a:t>
                      </a: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£3.75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£7.50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£15.00 each</a:t>
                      </a:r>
                      <a:endParaRPr lang="en-GB" sz="2800" b="1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9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 to </a:t>
                      </a:r>
                      <a:r>
                        <a:rPr lang="en-GB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£3.50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£7.00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£14.00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55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 and over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£3.25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£6.50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£13.00 each</a:t>
                      </a:r>
                      <a:endParaRPr lang="en-GB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500166" y="4262437"/>
            <a:ext cx="608692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Post and Packing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A3  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£2.75 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+ 75p for each copy. 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A2  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£2.95 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+ 85p for each copy. 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A1  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£3.50 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 £1.00 for each copy.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428604"/>
            <a:ext cx="3493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GB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Poster Pri</a:t>
            </a:r>
            <a:r>
              <a:rPr lang="en-GB" sz="36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nting</a:t>
            </a:r>
            <a:endParaRPr kumimoji="0" lang="en-GB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 l="3515" t="18750" r="28515" b="10000"/>
          <a:stretch>
            <a:fillRect/>
          </a:stretch>
        </p:blipFill>
        <p:spPr bwMode="auto">
          <a:xfrm>
            <a:off x="0" y="0"/>
            <a:ext cx="90500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57158" y="1643050"/>
            <a:ext cx="8358246" cy="4031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latin typeface="Arial" pitchFamily="34" charset="0"/>
                <a:cs typeface="Arial" pitchFamily="34" charset="0"/>
              </a:rPr>
              <a:t>Naismith's Rule</a:t>
            </a:r>
          </a:p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Allow </a:t>
            </a:r>
          </a:p>
          <a:p>
            <a:endParaRPr lang="en-GB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GB" sz="3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hour </a:t>
            </a:r>
            <a:r>
              <a:rPr lang="en-GB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 every 3 miles (5 km) walked,</a:t>
            </a:r>
            <a:r>
              <a:rPr lang="en-GB" sz="3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plus </a:t>
            </a:r>
          </a:p>
          <a:p>
            <a:r>
              <a:rPr lang="en-GB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½ hour for every 1000 feet (300 metres) of ascent.</a:t>
            </a:r>
            <a:endParaRPr lang="en-GB" sz="3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98133" y="1500174"/>
          <a:ext cx="8845867" cy="303086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2786049"/>
                <a:gridCol w="2428892"/>
                <a:gridCol w="3630926"/>
              </a:tblGrid>
              <a:tr h="714380">
                <a:tc gridSpan="2"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Area covered by 1 </a:t>
                      </a:r>
                      <a:r>
                        <a:rPr lang="en-GB" sz="3200" dirty="0" smtClean="0"/>
                        <a:t>litre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Price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18297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Matt Emulsion 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12.5 -</a:t>
                      </a:r>
                      <a:r>
                        <a:rPr lang="en-GB" sz="3200" dirty="0"/>
                        <a:t>16 </a:t>
                      </a:r>
                      <a:r>
                        <a:rPr lang="en-GB" sz="3200" dirty="0" smtClean="0"/>
                        <a:t>m</a:t>
                      </a:r>
                      <a:r>
                        <a:rPr lang="en-GB" sz="3200" baseline="30000" dirty="0" smtClean="0"/>
                        <a:t>2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2.5 litres for £7.50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Silk Emulsion 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11-16 </a:t>
                      </a:r>
                      <a:r>
                        <a:rPr lang="en-GB" sz="3200" dirty="0" smtClean="0"/>
                        <a:t>m</a:t>
                      </a:r>
                      <a:r>
                        <a:rPr lang="en-GB" sz="3200" baseline="30000" dirty="0" smtClean="0"/>
                        <a:t>2</a:t>
                      </a:r>
                      <a:endParaRPr lang="en-GB" sz="320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dirty="0" smtClean="0"/>
                        <a:t>2.5 litres for £7.50</a:t>
                      </a:r>
                      <a:endParaRPr lang="en-GB" sz="3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20265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Eggshell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15 -</a:t>
                      </a:r>
                      <a:r>
                        <a:rPr lang="en-GB" sz="3200" dirty="0"/>
                        <a:t>16 </a:t>
                      </a:r>
                      <a:r>
                        <a:rPr lang="en-GB" sz="3200" dirty="0" smtClean="0"/>
                        <a:t>m</a:t>
                      </a:r>
                      <a:r>
                        <a:rPr lang="en-GB" sz="3200" baseline="30000" dirty="0" smtClean="0"/>
                        <a:t>2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750 ml  for £9.00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20265">
                <a:tc>
                  <a:txBody>
                    <a:bodyPr/>
                    <a:lstStyle/>
                    <a:p>
                      <a:pPr algn="ctr"/>
                      <a:r>
                        <a:rPr lang="en-GB" sz="3200"/>
                        <a:t>Gloss </a:t>
                      </a:r>
                      <a:endParaRPr lang="en-GB" sz="32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15 -</a:t>
                      </a:r>
                      <a:r>
                        <a:rPr lang="en-GB" sz="3200" dirty="0"/>
                        <a:t>16 </a:t>
                      </a:r>
                      <a:r>
                        <a:rPr lang="en-GB" sz="3200" dirty="0" smtClean="0"/>
                        <a:t>m</a:t>
                      </a:r>
                      <a:r>
                        <a:rPr lang="en-GB" sz="3200" baseline="30000" dirty="0" smtClean="0"/>
                        <a:t>2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750 ml  for £9.90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929058" y="428604"/>
            <a:ext cx="1438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Paint</a:t>
            </a:r>
            <a:endParaRPr lang="en-GB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C:\Users\Mary\AppData\Local\Microsoft\Windows\Temporary Internet Files\Content.IE5\IARE1JX7\MCj04403820000[1]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4114800"/>
            <a:ext cx="2743200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 descr="C:\Users\Mary\AppData\Local\Microsoft\Windows\Temporary Internet Files\Content.IE5\IARE1JX7\MCj0440382000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51000"/>
          </a:blip>
          <a:srcRect/>
          <a:stretch>
            <a:fillRect/>
          </a:stretch>
        </p:blipFill>
        <p:spPr bwMode="auto">
          <a:xfrm>
            <a:off x="3500430" y="4114800"/>
            <a:ext cx="2743200" cy="2743200"/>
          </a:xfrm>
          <a:prstGeom prst="rect">
            <a:avLst/>
          </a:prstGeom>
          <a:noFill/>
        </p:spPr>
      </p:pic>
      <p:pic>
        <p:nvPicPr>
          <p:cNvPr id="12" name="Picture 3" descr="C:\Users\Mary\AppData\Local\Microsoft\Windows\Temporary Internet Files\Content.IE5\IARE1JX7\MCj0440382000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contrast="51000"/>
          </a:blip>
          <a:srcRect/>
          <a:stretch>
            <a:fillRect/>
          </a:stretch>
        </p:blipFill>
        <p:spPr bwMode="auto">
          <a:xfrm>
            <a:off x="6400800" y="4114800"/>
            <a:ext cx="2743200" cy="2743200"/>
          </a:xfrm>
          <a:prstGeom prst="rect">
            <a:avLst/>
          </a:prstGeom>
          <a:noFill/>
        </p:spPr>
      </p:pic>
      <p:pic>
        <p:nvPicPr>
          <p:cNvPr id="16388" name="Picture 4" descr="C:\Users\Mary\AppData\Local\Microsoft\Windows\Temporary Internet Files\Content.IE5\IARE1JX7\MCj04412830000[1]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69000"/>
          </a:blip>
          <a:srcRect/>
          <a:stretch>
            <a:fillRect/>
          </a:stretch>
        </p:blipFill>
        <p:spPr bwMode="auto">
          <a:xfrm flipH="1">
            <a:off x="0" y="-214338"/>
            <a:ext cx="2357454" cy="2357454"/>
          </a:xfrm>
          <a:prstGeom prst="rect">
            <a:avLst/>
          </a:prstGeom>
          <a:noFill/>
        </p:spPr>
      </p:pic>
      <p:pic>
        <p:nvPicPr>
          <p:cNvPr id="16389" name="Picture 5" descr="C:\Users\Mary\AppData\Local\Microsoft\Windows\Temporary Internet Files\Content.IE5\IARE1JX7\MCj04412830000[1].png"/>
          <p:cNvPicPr>
            <a:picLocks noChangeAspect="1" noChangeArrowheads="1"/>
          </p:cNvPicPr>
          <p:nvPr/>
        </p:nvPicPr>
        <p:blipFill>
          <a:blip r:embed="rId3" cstate="print"/>
          <a:srcRect t="11977"/>
          <a:stretch>
            <a:fillRect/>
          </a:stretch>
        </p:blipFill>
        <p:spPr bwMode="auto">
          <a:xfrm>
            <a:off x="6757966" y="0"/>
            <a:ext cx="2386034" cy="2100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 l="17129" t="14744" r="16818" b="16526"/>
          <a:stretch>
            <a:fillRect/>
          </a:stretch>
        </p:blipFill>
        <p:spPr bwMode="auto">
          <a:xfrm>
            <a:off x="2571736" y="1071546"/>
            <a:ext cx="4286280" cy="441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714612" y="5288340"/>
            <a:ext cx="43476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 = 5 ( F – 32 )</a:t>
            </a:r>
          </a:p>
          <a:p>
            <a:r>
              <a:rPr lang="en-GB" sz="4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  9</a:t>
            </a:r>
            <a:endParaRPr lang="en-GB" sz="4800" b="1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52" y="500042"/>
            <a:ext cx="8501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Changing </a:t>
            </a:r>
            <a:r>
              <a:rPr lang="en-GB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/>
              </a:rPr>
              <a:t>Fahrenheit to Celsius</a:t>
            </a:r>
            <a:endParaRPr lang="en-GB" sz="4000" b="1" dirty="0">
              <a:solidFill>
                <a:srgbClr val="FFFF00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952870" y="6143644"/>
            <a:ext cx="2928958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6" name="Picture 6" descr="C:\Users\Mary\AppData\Local\Microsoft\Windows\Temporary Internet Files\Content.IE5\8W88SX52\MCj0439774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14554"/>
            <a:ext cx="2100258" cy="2100258"/>
          </a:xfrm>
          <a:prstGeom prst="rect">
            <a:avLst/>
          </a:prstGeom>
          <a:noFill/>
        </p:spPr>
      </p:pic>
      <p:pic>
        <p:nvPicPr>
          <p:cNvPr id="20487" name="Picture 7" descr="C:\Users\Mary\AppData\Local\Microsoft\Windows\Temporary Internet Files\Content.IE5\HM2495DF\MCj0440405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285992"/>
            <a:ext cx="2171696" cy="2171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50" y="4960025"/>
            <a:ext cx="89297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Cook for 20 minutes, plus </a:t>
            </a:r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 </a:t>
            </a:r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minutes </a:t>
            </a:r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every </a:t>
            </a:r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500g (1lb) of the bird’s </a:t>
            </a:r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weight </a:t>
            </a:r>
            <a:endParaRPr lang="en-GB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C:\Users\Mary\AppData\Local\Microsoft\Windows\Temporary Internet Files\Content.IE5\8W88SX52\MCj0439780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0"/>
            <a:ext cx="5786478" cy="5786478"/>
          </a:xfrm>
          <a:prstGeom prst="rect">
            <a:avLst/>
          </a:prstGeom>
          <a:noFill/>
        </p:spPr>
      </p:pic>
      <p:pic>
        <p:nvPicPr>
          <p:cNvPr id="21511" name="Picture 7" descr="C:\Users\Mary\AppData\Local\Microsoft\Windows\Temporary Internet Files\Content.IE5\IARE1JX7\MCj0439776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00000">
            <a:off x="5826621" y="1040283"/>
            <a:ext cx="3643314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 cstate="print"/>
          <a:srcRect l="18945" t="45312" r="45898" b="29375"/>
          <a:stretch>
            <a:fillRect/>
          </a:stretch>
        </p:blipFill>
        <p:spPr bwMode="auto">
          <a:xfrm>
            <a:off x="0" y="1857364"/>
            <a:ext cx="4572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l="18750" t="46875" r="44922" b="28750"/>
          <a:stretch>
            <a:fillRect/>
          </a:stretch>
        </p:blipFill>
        <p:spPr bwMode="auto">
          <a:xfrm>
            <a:off x="0" y="0"/>
            <a:ext cx="442915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 l="18945" t="44375" r="44141" b="27500"/>
          <a:stretch>
            <a:fillRect/>
          </a:stretch>
        </p:blipFill>
        <p:spPr bwMode="auto">
          <a:xfrm>
            <a:off x="4429124" y="0"/>
            <a:ext cx="47148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 cstate="print"/>
          <a:srcRect l="17773" t="44375" r="44141" b="28437"/>
          <a:stretch>
            <a:fillRect/>
          </a:stretch>
        </p:blipFill>
        <p:spPr bwMode="auto">
          <a:xfrm>
            <a:off x="4424330" y="2143116"/>
            <a:ext cx="471967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0" y="4795897"/>
            <a:ext cx="2500298" cy="2062103"/>
          </a:xfrm>
          <a:prstGeom prst="rect">
            <a:avLst/>
          </a:prstGeom>
          <a:solidFill>
            <a:srgbClr val="FF5050"/>
          </a:solidFill>
        </p:spPr>
        <p:txBody>
          <a:bodyPr wrap="square">
            <a:spAutoFit/>
          </a:bodyPr>
          <a:lstStyle/>
          <a:p>
            <a:pPr lvl="0" algn="ctr"/>
            <a:r>
              <a:rPr lang="en-GB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Cookies</a:t>
            </a:r>
            <a:endParaRPr lang="en-GB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£0.49 each</a:t>
            </a:r>
          </a:p>
          <a:p>
            <a:pPr lvl="0"/>
            <a:r>
              <a:rPr lang="en-GB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for £1.19</a:t>
            </a:r>
          </a:p>
          <a:p>
            <a:pPr lvl="0"/>
            <a:r>
              <a:rPr lang="en-GB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 for £3.99</a:t>
            </a:r>
          </a:p>
        </p:txBody>
      </p:sp>
      <p:pic>
        <p:nvPicPr>
          <p:cNvPr id="24589" name="Picture 13" descr="http://www.leraconteur.com/wp-content/themes/tma/images/main/subwaycooki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44158"/>
            <a:ext cx="2571736" cy="1407227"/>
          </a:xfrm>
          <a:prstGeom prst="rect">
            <a:avLst/>
          </a:prstGeom>
          <a:noFill/>
        </p:spPr>
      </p:pic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500296" y="3857628"/>
          <a:ext cx="6667317" cy="30003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35518"/>
                <a:gridCol w="1359965"/>
                <a:gridCol w="1714512"/>
                <a:gridCol w="1357322"/>
              </a:tblGrid>
              <a:tr h="7903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Small</a:t>
                      </a:r>
                      <a:endParaRPr lang="en-GB" sz="3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Regular </a:t>
                      </a:r>
                      <a:endParaRPr lang="en-GB" sz="3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Large</a:t>
                      </a:r>
                      <a:endParaRPr lang="en-GB" sz="3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5050"/>
                    </a:solidFill>
                  </a:tcPr>
                </a:tc>
              </a:tr>
              <a:tr h="736661"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Soft Drink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£1.09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£1.29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£1.49</a:t>
                      </a:r>
                    </a:p>
                  </a:txBody>
                  <a:tcPr/>
                </a:tc>
              </a:tr>
              <a:tr h="736661"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Coffee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b="1" kern="1200" dirty="0" smtClean="0">
                        <a:solidFill>
                          <a:srgbClr val="FF5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£1.49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£1.79</a:t>
                      </a:r>
                    </a:p>
                  </a:txBody>
                  <a:tcPr/>
                </a:tc>
              </a:tr>
              <a:tr h="736661"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b="1" kern="1200" dirty="0" smtClean="0">
                        <a:solidFill>
                          <a:srgbClr val="FF5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rgbClr val="FF5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£0.99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2910" y="1857364"/>
            <a:ext cx="8072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Adults: 	Balcony   £5.50   Stalls 	£4.50</a:t>
            </a:r>
          </a:p>
          <a:p>
            <a:endParaRPr lang="en-GB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Children: 	Balcony   £4.50   Stalls 	£3.50.</a:t>
            </a:r>
          </a:p>
          <a:p>
            <a:endParaRPr lang="en-GB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Family      2 Adults, 2 children 		£14 ,00</a:t>
            </a:r>
          </a:p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             	or 1 Adult, 3 children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6" name="Picture 6" descr="C:\Users\Mary\AppData\Local\Microsoft\Windows\Temporary Internet Files\Content.IE5\UFN9EOBH\MCj0432653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1489">
            <a:off x="6502325" y="4216326"/>
            <a:ext cx="2285714" cy="2285714"/>
          </a:xfrm>
          <a:prstGeom prst="rect">
            <a:avLst/>
          </a:prstGeom>
          <a:noFill/>
        </p:spPr>
      </p:pic>
      <p:pic>
        <p:nvPicPr>
          <p:cNvPr id="30728" name="Picture 8" descr="C:\Users\Mary\AppData\Local\Microsoft\Windows\Temporary Internet Files\Content.IE5\HM2495DF\MCj023896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86322"/>
            <a:ext cx="2503861" cy="1866701"/>
          </a:xfrm>
          <a:prstGeom prst="rect">
            <a:avLst/>
          </a:prstGeom>
          <a:noFill/>
        </p:spPr>
      </p:pic>
      <p:pic>
        <p:nvPicPr>
          <p:cNvPr id="13" name="Picture 6" descr="C:\Users\Mary\AppData\Local\Microsoft\Windows\Temporary Internet Files\Content.IE5\UFN9EOBH\MCj0432653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427478">
            <a:off x="354378" y="-2836"/>
            <a:ext cx="2285714" cy="2285714"/>
          </a:xfrm>
          <a:prstGeom prst="rect">
            <a:avLst/>
          </a:prstGeom>
          <a:noFill/>
        </p:spPr>
      </p:pic>
      <p:pic>
        <p:nvPicPr>
          <p:cNvPr id="14" name="Picture 8" descr="C:\Users\Mary\AppData\Local\Microsoft\Windows\Temporary Internet Files\Content.IE5\HM2495DF\MCj023896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0"/>
            <a:ext cx="2503861" cy="1866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www.etftrends.com/wp-content/uploads/2009/08/gasstovevi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0"/>
            <a:ext cx="1357290" cy="1017523"/>
          </a:xfrm>
          <a:prstGeom prst="rect">
            <a:avLst/>
          </a:prstGeom>
          <a:noFill/>
        </p:spPr>
      </p:pic>
      <p:pic>
        <p:nvPicPr>
          <p:cNvPr id="12" name="Picture 4" descr="http://www.etftrends.com/wp-content/uploads/2009/08/gasstovevi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000372"/>
            <a:ext cx="1334092" cy="1000132"/>
          </a:xfrm>
          <a:prstGeom prst="rect">
            <a:avLst/>
          </a:prstGeom>
          <a:noFill/>
        </p:spPr>
      </p:pic>
      <p:pic>
        <p:nvPicPr>
          <p:cNvPr id="10" name="Picture 4" descr="http://www.etftrends.com/wp-content/uploads/2009/08/gasstovevi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000372"/>
            <a:ext cx="1428760" cy="1071102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" y="1"/>
          <a:ext cx="9143999" cy="297467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11819"/>
                <a:gridCol w="1777171"/>
                <a:gridCol w="2355009"/>
              </a:tblGrid>
              <a:tr h="1571611"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Gas Prices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latin typeface="Arial" pitchFamily="34" charset="0"/>
                          <a:cs typeface="Arial" pitchFamily="34" charset="0"/>
                        </a:rPr>
                        <a:t>Cost per unit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latin typeface="Arial" pitchFamily="34" charset="0"/>
                          <a:cs typeface="Arial" pitchFamily="34" charset="0"/>
                        </a:rPr>
                        <a:t>Daily standing</a:t>
                      </a:r>
                      <a:r>
                        <a:rPr lang="en-GB" sz="3200" baseline="0" dirty="0" smtClean="0">
                          <a:latin typeface="Arial" pitchFamily="34" charset="0"/>
                          <a:cs typeface="Arial" pitchFamily="34" charset="0"/>
                        </a:rPr>
                        <a:t> charge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01532"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With standing charge</a:t>
                      </a:r>
                      <a:endParaRPr lang="en-GB" sz="3200" b="1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2.97p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26.85p</a:t>
                      </a:r>
                      <a:endParaRPr lang="en-GB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01532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Without standing charge</a:t>
                      </a:r>
                      <a:endParaRPr lang="en-GB" sz="3200" b="1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5.08p</a:t>
                      </a:r>
                      <a:endParaRPr lang="en-GB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0.0p</a:t>
                      </a:r>
                      <a:endParaRPr lang="en-GB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4033818"/>
          <a:ext cx="9144000" cy="278608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000628"/>
                <a:gridCol w="1788363"/>
                <a:gridCol w="235500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3200" kern="1200" dirty="0" smtClean="0"/>
                        <a:t>Electricity Prices</a:t>
                      </a:r>
                      <a:endParaRPr lang="en-GB" sz="32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Cost per unit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Daily standing</a:t>
                      </a:r>
                      <a:r>
                        <a:rPr lang="en-GB" sz="3200" baseline="0" dirty="0" smtClean="0"/>
                        <a:t> charge</a:t>
                      </a:r>
                      <a:endParaRPr lang="en-GB" sz="3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With standing charge</a:t>
                      </a:r>
                      <a:endParaRPr lang="en-GB" sz="32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12.04p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7.03p</a:t>
                      </a:r>
                    </a:p>
                  </a:txBody>
                  <a:tcPr/>
                </a:tc>
              </a:tr>
              <a:tr h="652482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Without standing charge</a:t>
                      </a:r>
                      <a:endParaRPr lang="en-GB" sz="32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14.85p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0.0p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45" name="Picture 1" descr="C:\Users\Mary\AppData\Local\Microsoft\Windows\Temporary Internet Files\Content.IE5\IARE1JX7\MCj044173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643182"/>
            <a:ext cx="1714512" cy="1714512"/>
          </a:xfrm>
          <a:prstGeom prst="rect">
            <a:avLst/>
          </a:prstGeom>
          <a:noFill/>
        </p:spPr>
      </p:pic>
      <p:pic>
        <p:nvPicPr>
          <p:cNvPr id="11" name="Picture 1" descr="C:\Users\Mary\AppData\Local\Microsoft\Windows\Temporary Internet Files\Content.IE5\IARE1JX7\MCj044173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714620"/>
            <a:ext cx="1714512" cy="1714512"/>
          </a:xfrm>
          <a:prstGeom prst="rect">
            <a:avLst/>
          </a:prstGeom>
          <a:noFill/>
        </p:spPr>
      </p:pic>
      <p:pic>
        <p:nvPicPr>
          <p:cNvPr id="14" name="Picture 1" descr="C:\Users\Mary\AppData\Local\Microsoft\Windows\Temporary Internet Files\Content.IE5\IARE1JX7\MCj044173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488" y="2714620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FFFF00"/>
            </a:gs>
            <a:gs pos="48000">
              <a:srgbClr val="FFFF66"/>
            </a:gs>
            <a:gs pos="48000">
              <a:srgbClr val="FFFF99"/>
            </a:gs>
            <a:gs pos="48000">
              <a:srgbClr val="FFFF99"/>
            </a:gs>
            <a:gs pos="48000">
              <a:srgbClr val="FFFFCC"/>
            </a:gs>
            <a:gs pos="0">
              <a:srgbClr val="DDEBCF"/>
            </a:gs>
            <a:gs pos="0">
              <a:srgbClr val="FFFF00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71736" y="0"/>
          <a:ext cx="6572264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5484"/>
                <a:gridCol w="1484059"/>
                <a:gridCol w="134272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sz="3200" dirty="0" smtClean="0"/>
                        <a:t>10 Pin Bowling</a:t>
                      </a:r>
                      <a:endParaRPr lang="en-GB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b="1" i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 – before</a:t>
                      </a:r>
                      <a:r>
                        <a:rPr lang="en-GB" sz="2400" b="1" i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6pm on any weekday</a:t>
                      </a:r>
                      <a:endParaRPr lang="en-GB" sz="2400" b="1" i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Adult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£4.50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£2.75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Junior  (Under 16's)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£3.50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1" dirty="0" smtClean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£1.95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Family Ticket (1 Game)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£14.00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£8.00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Family Ticket (2 Games)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£22.00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£12.00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Over 55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£1.80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Student (Aged</a:t>
                      </a:r>
                      <a:r>
                        <a:rPr lang="en-GB" sz="2400" b="1" baseline="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 16 – 19)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Off Peak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£1.95</a:t>
                      </a:r>
                      <a:endParaRPr lang="en-GB" sz="2400" b="1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652" name="Picture 4" descr="C:\Users\Mary\AppData\Local\Microsoft\Windows\Temporary Internet Files\Content.IE5\IARE1JX7\MCj033580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70790">
            <a:off x="99543" y="2294716"/>
            <a:ext cx="2508795" cy="3071834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571736" y="5657671"/>
            <a:ext cx="65722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Opening Times</a:t>
            </a:r>
            <a:b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Sunday to Thursday 10am - 11.30pm</a:t>
            </a:r>
            <a:b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Friday - Saturday 10am - Midnight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ages.littlewoods.com/is/image/Littlewoods/prodDetailMainT?$prodDetailMain$&amp;$prod_img=A912_SP324_03_KU360i&amp;$p1_img=Littlewoods/saleredroundel"/>
          <p:cNvPicPr>
            <a:picLocks noChangeAspect="1" noChangeArrowheads="1"/>
          </p:cNvPicPr>
          <p:nvPr/>
        </p:nvPicPr>
        <p:blipFill>
          <a:blip r:embed="rId2" cstate="print"/>
          <a:srcRect t="26786" b="21874"/>
          <a:stretch>
            <a:fillRect/>
          </a:stretch>
        </p:blipFill>
        <p:spPr bwMode="auto">
          <a:xfrm>
            <a:off x="0" y="428604"/>
            <a:ext cx="5948570" cy="4071966"/>
          </a:xfrm>
          <a:prstGeom prst="rect">
            <a:avLst/>
          </a:prstGeom>
          <a:noFill/>
        </p:spPr>
      </p:pic>
      <p:sp>
        <p:nvSpPr>
          <p:cNvPr id="7" name="6-Point Star 6"/>
          <p:cNvSpPr/>
          <p:nvPr/>
        </p:nvSpPr>
        <p:spPr>
          <a:xfrm>
            <a:off x="5357818" y="214290"/>
            <a:ext cx="3429024" cy="3571900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929322" y="1214422"/>
            <a:ext cx="25717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FF0000"/>
                </a:solidFill>
                <a:latin typeface="Comic Sans MS" pitchFamily="66" charset="0"/>
              </a:rPr>
              <a:t>  SALE</a:t>
            </a:r>
          </a:p>
          <a:p>
            <a:r>
              <a:rPr lang="en-GB" sz="3200" b="1" dirty="0" smtClean="0">
                <a:latin typeface="Comic Sans MS" pitchFamily="66" charset="0"/>
              </a:rPr>
              <a:t>was  </a:t>
            </a:r>
            <a:r>
              <a:rPr lang="en-GB" sz="3200" b="1" strike="sngStrike" dirty="0" smtClean="0">
                <a:latin typeface="Comic Sans MS" pitchFamily="66" charset="0"/>
              </a:rPr>
              <a:t>£129 </a:t>
            </a:r>
            <a:r>
              <a:rPr lang="en-GB" sz="3200" b="1" dirty="0" smtClean="0">
                <a:latin typeface="Comic Sans MS" pitchFamily="66" charset="0"/>
              </a:rPr>
              <a:t>now  £115</a:t>
            </a:r>
            <a:endParaRPr lang="en-GB" sz="32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4357694"/>
            <a:ext cx="6786642" cy="2062103"/>
          </a:xfrm>
          <a:prstGeom prst="rect">
            <a:avLst/>
          </a:prstGeom>
          <a:solidFill>
            <a:srgbClr val="FF33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Comic Sans MS" pitchFamily="66" charset="0"/>
              </a:rPr>
              <a:t>or pay</a:t>
            </a:r>
          </a:p>
          <a:p>
            <a:r>
              <a:rPr lang="en-GB" sz="3200" b="1" dirty="0" smtClean="0">
                <a:latin typeface="Comic Sans MS" pitchFamily="66" charset="0"/>
              </a:rPr>
              <a:t>£1.42 per week for 104 weeks</a:t>
            </a:r>
          </a:p>
          <a:p>
            <a:pPr algn="ctr"/>
            <a:r>
              <a:rPr lang="en-GB" sz="3200" b="1" dirty="0" smtClean="0">
                <a:latin typeface="Comic Sans MS" pitchFamily="66" charset="0"/>
              </a:rPr>
              <a:t>or</a:t>
            </a:r>
          </a:p>
          <a:p>
            <a:r>
              <a:rPr lang="en-GB" sz="3200" b="1" dirty="0" smtClean="0">
                <a:latin typeface="Comic Sans MS" pitchFamily="66" charset="0"/>
              </a:rPr>
              <a:t>£2.39 per week for 52 weeks </a:t>
            </a:r>
            <a:endParaRPr lang="en-GB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951" y="928670"/>
            <a:ext cx="8610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Body Mass Index =  Mass in kilograms</a:t>
            </a:r>
          </a:p>
          <a:p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(Height in metres)</a:t>
            </a:r>
            <a:r>
              <a:rPr lang="en-GB" sz="3600" b="1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GB" sz="3600" b="1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C:\Users\Mary\AppData\Local\Microsoft\Windows\Temporary Internet Files\Content.IE5\UFN9EOBH\MCj0237935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428868"/>
            <a:ext cx="3286148" cy="2163449"/>
          </a:xfrm>
          <a:prstGeom prst="rect">
            <a:avLst/>
          </a:prstGeom>
          <a:noFill/>
        </p:spPr>
      </p:pic>
      <p:pic>
        <p:nvPicPr>
          <p:cNvPr id="29700" name="Picture 4" descr="C:\Users\Mary\AppData\Local\Microsoft\Windows\Temporary Internet Files\Content.IE5\UFN9EOBH\MCj0433845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50"/>
            <a:ext cx="3500462" cy="350046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071670" y="5000636"/>
            <a:ext cx="58240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inch </a:t>
            </a:r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/>
              </a:rPr>
              <a:t> 2.54 centimetres</a:t>
            </a:r>
          </a:p>
          <a:p>
            <a:r>
              <a:rPr lang="en-GB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/>
              </a:rPr>
              <a:t>1 pound  0.54 kilograms </a:t>
            </a:r>
            <a:endParaRPr lang="en-GB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00628" y="1500174"/>
            <a:ext cx="38576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38" name="Picture 46"/>
          <p:cNvPicPr>
            <a:picLocks noChangeAspect="1" noChangeArrowheads="1"/>
          </p:cNvPicPr>
          <p:nvPr/>
        </p:nvPicPr>
        <p:blipFill>
          <a:blip r:embed="rId2" cstate="print"/>
          <a:srcRect l="1597" t="44062" r="74805" b="26875"/>
          <a:stretch>
            <a:fillRect/>
          </a:stretch>
        </p:blipFill>
        <p:spPr bwMode="auto">
          <a:xfrm>
            <a:off x="0" y="0"/>
            <a:ext cx="9144000" cy="7038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nzfoodgeek.files.wordpress.com/2008/04/scone1.jpg"/>
          <p:cNvPicPr>
            <a:picLocks noChangeAspect="1" noChangeArrowheads="1"/>
          </p:cNvPicPr>
          <p:nvPr/>
        </p:nvPicPr>
        <p:blipFill>
          <a:blip r:embed="rId2" cstate="print">
            <a:lum bright="20000" contrast="-40000"/>
          </a:blip>
          <a:stretch>
            <a:fillRect/>
          </a:stretch>
        </p:blipFill>
        <p:spPr bwMode="auto">
          <a:xfrm>
            <a:off x="0" y="0"/>
            <a:ext cx="9144000" cy="68424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357158" y="917912"/>
            <a:ext cx="807246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smtClean="0">
                <a:latin typeface="Arial" pitchFamily="34" charset="0"/>
                <a:cs typeface="Arial" pitchFamily="34" charset="0"/>
              </a:rPr>
              <a:t>225g / 8oz self raising flour</a:t>
            </a:r>
          </a:p>
          <a:p>
            <a:r>
              <a:rPr lang="en-GB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 smtClean="0">
                <a:latin typeface="Arial" pitchFamily="34" charset="0"/>
                <a:cs typeface="Arial" pitchFamily="34" charset="0"/>
              </a:rPr>
            </a:br>
            <a:r>
              <a:rPr lang="en-GB" sz="4000" dirty="0" smtClean="0">
                <a:latin typeface="Arial" pitchFamily="34" charset="0"/>
                <a:cs typeface="Arial" pitchFamily="34" charset="0"/>
              </a:rPr>
              <a:t>pinch of salt</a:t>
            </a:r>
          </a:p>
          <a:p>
            <a:r>
              <a:rPr lang="en-GB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 smtClean="0">
                <a:latin typeface="Arial" pitchFamily="34" charset="0"/>
                <a:cs typeface="Arial" pitchFamily="34" charset="0"/>
              </a:rPr>
            </a:br>
            <a:r>
              <a:rPr lang="en-GB" sz="4000" dirty="0" smtClean="0">
                <a:latin typeface="Arial" pitchFamily="34" charset="0"/>
                <a:cs typeface="Arial" pitchFamily="34" charset="0"/>
              </a:rPr>
              <a:t>55g  /  2oz butter </a:t>
            </a:r>
          </a:p>
          <a:p>
            <a:r>
              <a:rPr lang="en-GB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800" dirty="0" smtClean="0">
                <a:latin typeface="Arial" pitchFamily="34" charset="0"/>
                <a:cs typeface="Arial" pitchFamily="34" charset="0"/>
              </a:rPr>
            </a:br>
            <a:r>
              <a:rPr lang="en-GB" sz="4000" dirty="0" smtClean="0">
                <a:latin typeface="Arial" pitchFamily="34" charset="0"/>
                <a:cs typeface="Arial" pitchFamily="34" charset="0"/>
              </a:rPr>
              <a:t>25g  /  1oz  grated cheddar cheese </a:t>
            </a:r>
            <a:br>
              <a:rPr lang="en-GB" sz="4000" dirty="0" smtClean="0">
                <a:latin typeface="Arial" pitchFamily="34" charset="0"/>
                <a:cs typeface="Arial" pitchFamily="34" charset="0"/>
              </a:rPr>
            </a:br>
            <a:endParaRPr lang="en-GB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4000" dirty="0" smtClean="0">
                <a:latin typeface="Arial" pitchFamily="34" charset="0"/>
                <a:cs typeface="Arial" pitchFamily="34" charset="0"/>
              </a:rPr>
              <a:t>150ml  /  5fl oz milk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GB" sz="4000" b="1" i="1" dirty="0" smtClean="0">
                <a:latin typeface="Arial" pitchFamily="34" charset="0"/>
                <a:cs typeface="Arial" pitchFamily="34" charset="0"/>
              </a:rPr>
              <a:t>Makes 10 scones</a:t>
            </a:r>
            <a:endParaRPr lang="en-GB" sz="4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14290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Arial" pitchFamily="34" charset="0"/>
                <a:cs typeface="Arial" pitchFamily="34" charset="0"/>
              </a:rPr>
              <a:t>Ingredients for Cheese Scones</a:t>
            </a:r>
            <a:endParaRPr lang="en-GB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228" y="1214422"/>
          <a:ext cx="8879228" cy="3845398"/>
        </p:xfrm>
        <a:graphic>
          <a:graphicData uri="http://schemas.openxmlformats.org/drawingml/2006/table">
            <a:tbl>
              <a:tblPr/>
              <a:tblGrid>
                <a:gridCol w="1299243"/>
                <a:gridCol w="1454818"/>
                <a:gridCol w="1229393"/>
                <a:gridCol w="1299243"/>
                <a:gridCol w="3596531"/>
              </a:tblGrid>
              <a:tr h="32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Coniston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Pier</a:t>
                      </a:r>
                      <a:endParaRPr lang="en-GB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909" marR="28909" marT="28909" marB="289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Brantwood</a:t>
                      </a:r>
                      <a:endParaRPr lang="en-GB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909" marR="28909" marT="28909" marB="289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Monk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Coniston</a:t>
                      </a:r>
                      <a:endParaRPr lang="en-GB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909" marR="28909" marT="28909" marB="289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Coniston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Pier</a:t>
                      </a:r>
                      <a:endParaRPr lang="en-GB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909" marR="28909" marT="28909" marB="289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Sailing days</a:t>
                      </a:r>
                      <a:endParaRPr lang="en-GB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909" marR="28909" marT="28909" marB="289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0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10.30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10.55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11.05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Daily except Sunday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0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11.30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11.55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12.05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Daily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99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13.30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14.30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13.55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14.55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14.05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15.05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Saturday, Sunday, Tuesday, </a:t>
                      </a:r>
                      <a:endParaRPr lang="en-GB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Wednesday and </a:t>
                      </a: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Friday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60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15.30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15.55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16.05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Daily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99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16.30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16.55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17.05</a:t>
                      </a:r>
                      <a:endParaRPr lang="en-GB" sz="2000" b="1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17.15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Daily in June, July and </a:t>
                      </a:r>
                      <a:endParaRPr lang="en-GB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August </a:t>
                      </a:r>
                      <a:r>
                        <a:rPr lang="en-GB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only.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2272" marR="72272" marT="50590" marB="505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00214" y="5099112"/>
          <a:ext cx="8800943" cy="1744980"/>
        </p:xfrm>
        <a:graphic>
          <a:graphicData uri="http://schemas.openxmlformats.org/drawingml/2006/table">
            <a:tbl>
              <a:tblPr/>
              <a:tblGrid>
                <a:gridCol w="920578"/>
                <a:gridCol w="1591017"/>
                <a:gridCol w="992683"/>
                <a:gridCol w="1148850"/>
                <a:gridCol w="1207380"/>
                <a:gridCol w="988441"/>
                <a:gridCol w="939865"/>
                <a:gridCol w="101212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GB" sz="20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Full Fare for </a:t>
                      </a:r>
                      <a:endParaRPr lang="en-GB" sz="2000" b="1" dirty="0" smtClean="0">
                        <a:solidFill>
                          <a:srgbClr val="FFFF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round </a:t>
                      </a:r>
                      <a:r>
                        <a:rPr lang="en-GB" sz="2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trip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Con.</a:t>
                      </a:r>
                      <a:r>
                        <a:rPr lang="en-GB" sz="2000" b="1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to </a:t>
                      </a: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Brant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Brant . to Con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Con</a:t>
                      </a:r>
                      <a:r>
                        <a:rPr lang="en-GB" sz="2000" b="1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to </a:t>
                      </a: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MC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Brant to</a:t>
                      </a:r>
                      <a:r>
                        <a:rPr lang="en-GB" sz="2000" b="1" baseline="0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MC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MC to Con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MC to Brant</a:t>
                      </a:r>
                      <a:endParaRPr lang="en-GB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Adult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£8.50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£5.00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£5.00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£7.50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£7.50</a:t>
                      </a:r>
                      <a:endParaRPr lang="en-GB" sz="20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Child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£4.50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Free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Free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£3.00</a:t>
                      </a:r>
                      <a:endParaRPr lang="en-GB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0"/>
            <a:ext cx="4500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06C31"/>
                </a:solidFill>
                <a:latin typeface="Arial" pitchFamily="34" charset="0"/>
                <a:cs typeface="Arial" pitchFamily="34" charset="0"/>
              </a:rPr>
              <a:t>Coniston Steam Yacht </a:t>
            </a:r>
          </a:p>
          <a:p>
            <a:r>
              <a:rPr lang="en-GB" sz="3200" b="1" dirty="0" smtClean="0">
                <a:solidFill>
                  <a:srgbClr val="006C31"/>
                </a:solidFill>
                <a:latin typeface="Arial" pitchFamily="34" charset="0"/>
                <a:cs typeface="Arial" pitchFamily="34" charset="0"/>
              </a:rPr>
              <a:t>Timetable and Fares</a:t>
            </a:r>
            <a:endParaRPr lang="en-GB" sz="3200" b="1" dirty="0">
              <a:solidFill>
                <a:srgbClr val="006C3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://www.visitcumbria.com/julian/gondola-n5124.jpg"/>
          <p:cNvPicPr>
            <a:picLocks noChangeAspect="1" noChangeArrowheads="1"/>
          </p:cNvPicPr>
          <p:nvPr/>
        </p:nvPicPr>
        <p:blipFill>
          <a:blip r:embed="rId2" cstate="print"/>
          <a:srcRect t="41992" r="9829" b="28001"/>
          <a:stretch>
            <a:fillRect/>
          </a:stretch>
        </p:blipFill>
        <p:spPr bwMode="auto">
          <a:xfrm>
            <a:off x="4515728" y="28136"/>
            <a:ext cx="4581582" cy="114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428728" y="1928802"/>
          <a:ext cx="6596711" cy="3306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3429318"/>
                <a:gridCol w="1310005"/>
              </a:tblGrid>
              <a:tr h="92869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United Kingdom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£1.00</a:t>
                      </a:r>
                      <a:endParaRPr lang="en-GB" sz="3200" b="1" dirty="0">
                        <a:solidFill>
                          <a:srgbClr val="006C3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United States</a:t>
                      </a:r>
                      <a:endParaRPr lang="en-GB" sz="3200" b="1" dirty="0">
                        <a:solidFill>
                          <a:srgbClr val="006C3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$1.52</a:t>
                      </a:r>
                      <a:endParaRPr lang="en-GB" sz="3200" b="1" dirty="0">
                        <a:solidFill>
                          <a:srgbClr val="006C3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European Union</a:t>
                      </a:r>
                      <a:endParaRPr lang="en-GB" sz="3200" b="1" dirty="0">
                        <a:solidFill>
                          <a:srgbClr val="006C3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 smtClean="0">
                          <a:solidFill>
                            <a:srgbClr val="006C31"/>
                          </a:solidFill>
                          <a:latin typeface="Arial" pitchFamily="34" charset="0"/>
                          <a:cs typeface="Arial" pitchFamily="34" charset="0"/>
                        </a:rPr>
                        <a:t>€1.13</a:t>
                      </a:r>
                      <a:endParaRPr lang="en-GB" sz="3200" b="1" dirty="0">
                        <a:solidFill>
                          <a:srgbClr val="006C3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1500166" y="2071678"/>
            <a:ext cx="1643074" cy="3192170"/>
            <a:chOff x="1142976" y="857232"/>
            <a:chExt cx="1643074" cy="3192170"/>
          </a:xfrm>
        </p:grpSpPr>
        <p:pic>
          <p:nvPicPr>
            <p:cNvPr id="15367" name="Picture 7" descr="Click to view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1857364"/>
              <a:ext cx="1623588" cy="857256"/>
            </a:xfrm>
            <a:prstGeom prst="rect">
              <a:avLst/>
            </a:prstGeom>
            <a:noFill/>
          </p:spPr>
        </p:pic>
        <p:pic>
          <p:nvPicPr>
            <p:cNvPr id="15369" name="Picture 9" descr="Click to view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4414" y="857232"/>
              <a:ext cx="1571636" cy="792106"/>
            </a:xfrm>
            <a:prstGeom prst="rect">
              <a:avLst/>
            </a:prstGeom>
            <a:noFill/>
          </p:spPr>
        </p:pic>
        <p:pic>
          <p:nvPicPr>
            <p:cNvPr id="15373" name="Picture 13" descr="Click to view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42976" y="2973076"/>
              <a:ext cx="1619250" cy="1076326"/>
            </a:xfrm>
            <a:prstGeom prst="rect">
              <a:avLst/>
            </a:prstGeom>
            <a:noFill/>
          </p:spPr>
        </p:pic>
      </p:grpSp>
      <p:pic>
        <p:nvPicPr>
          <p:cNvPr id="15375" name="Picture 15" descr="C:\Users\Mary\AppData\Local\Microsoft\Windows\Temporary Internet Files\Content.IE5\HM2495DF\MCj0431552000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85784" y="4714884"/>
            <a:ext cx="2285714" cy="2285714"/>
          </a:xfrm>
          <a:prstGeom prst="rect">
            <a:avLst/>
          </a:prstGeom>
          <a:noFill/>
        </p:spPr>
      </p:pic>
      <p:pic>
        <p:nvPicPr>
          <p:cNvPr id="15376" name="Picture 16" descr="C:\Users\Mary\AppData\Local\Microsoft\Windows\Temporary Internet Files\Content.IE5\HM2495DF\MCj04315530000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857364" cy="1857364"/>
          </a:xfrm>
          <a:prstGeom prst="rect">
            <a:avLst/>
          </a:prstGeom>
          <a:noFill/>
        </p:spPr>
      </p:pic>
      <p:pic>
        <p:nvPicPr>
          <p:cNvPr id="15378" name="Picture 18" descr="C:\Users\Mary\AppData\Local\Microsoft\Windows\Temporary Internet Files\Content.IE5\UFN9EOBH\MCj0431554000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9520" y="214290"/>
            <a:ext cx="1428760" cy="142876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643174" y="571480"/>
            <a:ext cx="40005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006C31"/>
                </a:solidFill>
                <a:latin typeface="Arial" pitchFamily="34" charset="0"/>
                <a:cs typeface="Arial" pitchFamily="34" charset="0"/>
              </a:rPr>
              <a:t>Exchange Rates</a:t>
            </a:r>
            <a:endParaRPr lang="en-GB" sz="3600" b="1" dirty="0">
              <a:solidFill>
                <a:srgbClr val="006C3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6" descr="C:\Users\Mary\AppData\Local\Microsoft\Windows\Temporary Internet Files\Content.IE5\HM2495DF\MCj04315530000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3834" y="5072352"/>
            <a:ext cx="1785648" cy="1785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44782" y="-2"/>
          <a:ext cx="7199218" cy="68580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846207"/>
                <a:gridCol w="1353011"/>
              </a:tblGrid>
              <a:tr h="561265">
                <a:tc gridSpan="2"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Weekdays after 5.00pm and weekends</a:t>
                      </a:r>
                      <a:endParaRPr lang="en-GB" sz="2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Badminton Court </a:t>
                      </a:r>
                      <a:r>
                        <a:rPr lang="en-GB" sz="28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£ 8.30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Bowls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</a:t>
                      </a:r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lane per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£ 7.20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Full Sports Hall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£ 80.00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Half Sports Hall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hour 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£ 40.00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Table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Tennis per person per 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£ 2.60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</a:tr>
              <a:tr h="684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Squash Courts per 40minutes</a:t>
                      </a: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£ 7.00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 gridSpan="2">
                  <a:txBody>
                    <a:bodyPr/>
                    <a:lstStyle/>
                    <a:p>
                      <a:pPr algn="ctr"/>
                      <a:r>
                        <a:rPr lang="en-GB" sz="28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Weekdays 10am - 5pm</a:t>
                      </a:r>
                      <a:endParaRPr lang="en-GB" sz="28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Half Sports Hall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£ 28.00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Practice Hall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hour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£ 20.00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Table Tennis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</a:t>
                      </a:r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person per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hour,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£ 2.20</a:t>
                      </a:r>
                    </a:p>
                  </a:txBody>
                  <a:tcPr marL="32774" marR="32774" marT="16387" marB="16387" anchor="ctr"/>
                </a:tc>
              </a:tr>
              <a:tr h="561265"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Squash Courts </a:t>
                      </a:r>
                      <a:r>
                        <a:rPr lang="en-GB" sz="2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per 40minutes </a:t>
                      </a:r>
                      <a:endParaRPr lang="en-GB" sz="2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2774" marR="32774" marT="16387" marB="1638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800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£ 6.00</a:t>
                      </a:r>
                    </a:p>
                  </a:txBody>
                  <a:tcPr marL="32774" marR="32774" marT="16387" marB="16387" anchor="ctr"/>
                </a:tc>
              </a:tr>
            </a:tbl>
          </a:graphicData>
        </a:graphic>
      </p:graphicFrame>
      <p:pic>
        <p:nvPicPr>
          <p:cNvPr id="32769" name="Picture 1" descr="C:\Users\Mary\AppData\Local\Microsoft\Windows\Temporary Internet Files\Content.IE5\UFN9EOBH\MCj0437068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1714500" cy="1714500"/>
          </a:xfrm>
          <a:prstGeom prst="rect">
            <a:avLst/>
          </a:prstGeom>
          <a:noFill/>
        </p:spPr>
      </p:pic>
      <p:pic>
        <p:nvPicPr>
          <p:cNvPr id="32770" name="Picture 2" descr="C:\Users\Mary\AppData\Local\Microsoft\Windows\Temporary Internet Files\Content.IE5\8W88SX52\MCj0437046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785950" cy="1785950"/>
          </a:xfrm>
          <a:prstGeom prst="rect">
            <a:avLst/>
          </a:prstGeom>
          <a:noFill/>
        </p:spPr>
      </p:pic>
      <p:pic>
        <p:nvPicPr>
          <p:cNvPr id="32771" name="Picture 3" descr="C:\Users\Mary\AppData\Local\Microsoft\Windows\Temporary Internet Files\Content.IE5\HM2495DF\MCj043704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857496"/>
            <a:ext cx="500066" cy="500066"/>
          </a:xfrm>
          <a:prstGeom prst="rect">
            <a:avLst/>
          </a:prstGeom>
          <a:noFill/>
        </p:spPr>
      </p:pic>
      <p:pic>
        <p:nvPicPr>
          <p:cNvPr id="32773" name="Picture 5" descr="C:\Users\Mary\AppData\Local\Microsoft\Windows\Temporary Internet Files\Content.IE5\8W88SX52\MCj0433881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29428"/>
            <a:ext cx="1828572" cy="1828572"/>
          </a:xfrm>
          <a:prstGeom prst="rect">
            <a:avLst/>
          </a:prstGeom>
          <a:noFill/>
        </p:spPr>
      </p:pic>
      <p:pic>
        <p:nvPicPr>
          <p:cNvPr id="32774" name="Picture 6" descr="C:\Users\Mary\AppData\Local\Microsoft\Windows\Temporary Internet Files\Content.IE5\IARE1JX7\MCj0305643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0438"/>
            <a:ext cx="1816913" cy="1522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bahiablanca.co.uk/gfx/climate/climate-grap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214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472" y="3069614"/>
          <a:ext cx="7859709" cy="1740448"/>
        </p:xfrm>
        <a:graphic>
          <a:graphicData uri="http://schemas.openxmlformats.org/drawingml/2006/table">
            <a:tbl>
              <a:tblPr/>
              <a:tblGrid>
                <a:gridCol w="3274324"/>
                <a:gridCol w="917077"/>
                <a:gridCol w="917077"/>
                <a:gridCol w="917077"/>
                <a:gridCol w="917077"/>
                <a:gridCol w="917077"/>
              </a:tblGrid>
              <a:tr h="370601">
                <a:tc>
                  <a:txBody>
                    <a:bodyPr/>
                    <a:lstStyle/>
                    <a:p>
                      <a:r>
                        <a:rPr lang="en-GB" sz="24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Embsay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(depart)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10.30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11.10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itchFamily="34" charset="0"/>
                          <a:cs typeface="Arial" pitchFamily="34" charset="0"/>
                        </a:rPr>
                        <a:t>12.00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>
                          <a:latin typeface="Arial" pitchFamily="34" charset="0"/>
                          <a:cs typeface="Arial" pitchFamily="34" charset="0"/>
                        </a:rPr>
                        <a:t>12.40</a:t>
                      </a:r>
                      <a:endParaRPr lang="en-GB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itchFamily="34" charset="0"/>
                          <a:cs typeface="Arial" pitchFamily="34" charset="0"/>
                        </a:rPr>
                        <a:t>13.30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108845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Bolton Abbey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(arrive)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10.45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11.25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12.15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12.55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itchFamily="34" charset="0"/>
                          <a:cs typeface="Arial" pitchFamily="34" charset="0"/>
                        </a:rPr>
                        <a:t>13.45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32239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Bolton Abbey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(depart)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11.10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12.00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12.40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13.30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14.10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252976">
                <a:tc>
                  <a:txBody>
                    <a:bodyPr/>
                    <a:lstStyle/>
                    <a:p>
                      <a:r>
                        <a:rPr lang="en-GB" sz="24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Embsay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(arrive)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11.25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>
                          <a:latin typeface="Arial" pitchFamily="34" charset="0"/>
                          <a:cs typeface="Arial" pitchFamily="34" charset="0"/>
                        </a:rPr>
                        <a:t>12.15</a:t>
                      </a:r>
                      <a:endParaRPr lang="en-GB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12.55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13.45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14.25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982746"/>
          <a:ext cx="8755234" cy="1962784"/>
        </p:xfrm>
        <a:graphic>
          <a:graphicData uri="http://schemas.openxmlformats.org/drawingml/2006/table">
            <a:tbl>
              <a:tblPr/>
              <a:tblGrid>
                <a:gridCol w="4377617"/>
                <a:gridCol w="4377617"/>
              </a:tblGrid>
              <a:tr h="49901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First Class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Standard Class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003B50"/>
                    </a:solidFill>
                  </a:tcPr>
                </a:tc>
              </a:tr>
              <a:tr h="486875"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Adult Return £ 10.00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Adult Return £ 8.00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486875"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Child Return £ 5.00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Child Return £ 4.00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486875"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Concession Return £ 9.00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latin typeface="Arial" pitchFamily="34" charset="0"/>
                          <a:cs typeface="Arial" pitchFamily="34" charset="0"/>
                        </a:rPr>
                        <a:t>Concession Return £ 7.00 </a:t>
                      </a:r>
                    </a:p>
                  </a:txBody>
                  <a:tcPr marL="30602" marR="30602" marT="30602" marB="306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10251" name="Picture 11" descr="http://www.disneyclips.com/imagesnewb6/imageslwrakr01/oct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543509" cy="12858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71670" y="214290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Steam Train Trips</a:t>
            </a:r>
            <a:endParaRPr lang="en-GB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71472" y="5005008"/>
          <a:ext cx="6666172" cy="1740448"/>
        </p:xfrm>
        <a:graphic>
          <a:graphicData uri="http://schemas.openxmlformats.org/drawingml/2006/table">
            <a:tbl>
              <a:tblPr/>
              <a:tblGrid>
                <a:gridCol w="3274324"/>
                <a:gridCol w="847962"/>
                <a:gridCol w="847962"/>
                <a:gridCol w="847962"/>
                <a:gridCol w="847962"/>
              </a:tblGrid>
              <a:tr h="370601">
                <a:tc>
                  <a:txBody>
                    <a:bodyPr/>
                    <a:lstStyle/>
                    <a:p>
                      <a:r>
                        <a:rPr lang="en-GB" sz="24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Embsay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(depart)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14.10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15.00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>
                          <a:latin typeface="Arial" pitchFamily="34" charset="0"/>
                          <a:cs typeface="Arial" pitchFamily="34" charset="0"/>
                        </a:rPr>
                        <a:t>15.40</a:t>
                      </a:r>
                      <a:endParaRPr lang="en-GB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itchFamily="34" charset="0"/>
                          <a:cs typeface="Arial" pitchFamily="34" charset="0"/>
                        </a:rPr>
                        <a:t>16.30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108845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Bolton Abbey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(arrive)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14.25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15.15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15.55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>
                          <a:latin typeface="Arial" pitchFamily="34" charset="0"/>
                          <a:cs typeface="Arial" pitchFamily="34" charset="0"/>
                        </a:rPr>
                        <a:t>16.45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32239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Bolton Abbey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(depart)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15.00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15.40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16.30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17.00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  <a:tr h="252976">
                <a:tc>
                  <a:txBody>
                    <a:bodyPr/>
                    <a:lstStyle/>
                    <a:p>
                      <a:r>
                        <a:rPr lang="en-GB" sz="2400" b="1" dirty="0" err="1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Embsay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(arrive)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2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15.15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15.55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Arial" pitchFamily="34" charset="0"/>
                          <a:cs typeface="Arial" pitchFamily="34" charset="0"/>
                        </a:rPr>
                        <a:t>16.45</a:t>
                      </a:r>
                      <a:endParaRPr lang="en-GB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Arial" pitchFamily="34" charset="0"/>
                          <a:cs typeface="Arial" pitchFamily="34" charset="0"/>
                        </a:rPr>
                        <a:t>17.20</a:t>
                      </a:r>
                    </a:p>
                  </a:txBody>
                  <a:tcPr marL="34676" marR="34676" marT="34676" marB="3467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B3B3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1" descr="http://www.disneyclips.com/imagesnewb6/imageslwrakr01/oct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143768" y="4786322"/>
            <a:ext cx="2229555" cy="1857388"/>
          </a:xfrm>
          <a:prstGeom prst="rect">
            <a:avLst/>
          </a:prstGeom>
          <a:noFill/>
        </p:spPr>
      </p:pic>
      <p:pic>
        <p:nvPicPr>
          <p:cNvPr id="10253" name="Picture 13" descr="Body mass index grap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9413" y="-1431925"/>
            <a:ext cx="3962400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11365</TotalTime>
  <Words>697</Words>
  <Application>Microsoft Office PowerPoint</Application>
  <PresentationFormat>On-screen Show (4:3)</PresentationFormat>
  <Paragraphs>304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Mary</cp:lastModifiedBy>
  <cp:revision>21</cp:revision>
  <dcterms:created xsi:type="dcterms:W3CDTF">2010-04-03T06:35:06Z</dcterms:created>
  <dcterms:modified xsi:type="dcterms:W3CDTF">2010-04-22T17:56:30Z</dcterms:modified>
</cp:coreProperties>
</file>