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0" r:id="rId2"/>
    <p:sldId id="264" r:id="rId3"/>
    <p:sldId id="265" r:id="rId4"/>
    <p:sldId id="266" r:id="rId5"/>
    <p:sldId id="267" r:id="rId6"/>
    <p:sldId id="268" r:id="rId7"/>
    <p:sldId id="269" r:id="rId8"/>
    <p:sldId id="271" r:id="rId9"/>
    <p:sldId id="270" r:id="rId10"/>
    <p:sldId id="273" r:id="rId11"/>
    <p:sldId id="274" r:id="rId12"/>
    <p:sldId id="285" r:id="rId13"/>
    <p:sldId id="286" r:id="rId14"/>
    <p:sldId id="275" r:id="rId15"/>
    <p:sldId id="276" r:id="rId16"/>
    <p:sldId id="287" r:id="rId17"/>
    <p:sldId id="288" r:id="rId18"/>
    <p:sldId id="277" r:id="rId19"/>
    <p:sldId id="278" r:id="rId20"/>
    <p:sldId id="279" r:id="rId21"/>
    <p:sldId id="280" r:id="rId22"/>
    <p:sldId id="281" r:id="rId23"/>
    <p:sldId id="282" r:id="rId24"/>
    <p:sldId id="283" r:id="rId25"/>
    <p:sldId id="289"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8"/>
    <p:restoredTop sz="94789"/>
  </p:normalViewPr>
  <p:slideViewPr>
    <p:cSldViewPr snapToGrid="0" snapToObjects="1">
      <p:cViewPr varScale="1">
        <p:scale>
          <a:sx n="59" d="100"/>
          <a:sy n="59" d="100"/>
        </p:scale>
        <p:origin x="19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6C816-7903-4019-B4EA-4D1A5090AE37}" type="datetimeFigureOut">
              <a:rPr lang="en-GB" smtClean="0"/>
              <a:t>09/06/2023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36273-104D-4147-AAC0-B64A6C25A15E}" type="slidenum">
              <a:rPr lang="en-GB" smtClean="0"/>
              <a:t>‹#›</a:t>
            </a:fld>
            <a:endParaRPr lang="en-GB"/>
          </a:p>
        </p:txBody>
      </p:sp>
    </p:spTree>
    <p:extLst>
      <p:ext uri="{BB962C8B-B14F-4D97-AF65-F5344CB8AC3E}">
        <p14:creationId xmlns:p14="http://schemas.microsoft.com/office/powerpoint/2010/main" val="268742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5FEB519-CE64-3B37-089D-D583445C0520}"/>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47424E0A-851C-09FE-A7BD-02F1DE4A3E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9220" name="Slide Number Placeholder 3">
            <a:extLst>
              <a:ext uri="{FF2B5EF4-FFF2-40B4-BE49-F238E27FC236}">
                <a16:creationId xmlns:a16="http://schemas.microsoft.com/office/drawing/2014/main" id="{FB60F017-B558-D8BE-5079-6D0B84C92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DF7479-FC1D-462E-B99D-A89CA8D1D1B4}" type="slidenum">
              <a:rPr lang="en-US" altLang="en-US" sz="1200" smtClean="0"/>
              <a:pPr/>
              <a:t>4</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63A240B-6426-52CB-5CFA-17A43E71FC0C}"/>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B69CD8D9-4588-6C7F-296A-637AB7909F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Photo activity - </a:t>
            </a:r>
          </a:p>
        </p:txBody>
      </p:sp>
      <p:sp>
        <p:nvSpPr>
          <p:cNvPr id="31748" name="Slide Number Placeholder 3">
            <a:extLst>
              <a:ext uri="{FF2B5EF4-FFF2-40B4-BE49-F238E27FC236}">
                <a16:creationId xmlns:a16="http://schemas.microsoft.com/office/drawing/2014/main" id="{531AFB9D-50D3-7E94-3FBF-45D48D794F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7972F2-5EC1-4041-A497-61FC28F65B94}" type="slidenum">
              <a:rPr lang="en-US" altLang="en-US" sz="1200" smtClean="0"/>
              <a:pPr/>
              <a:t>15</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033DB8A-6152-B0E9-1BC8-092FDC7A560D}"/>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C779E17A-C315-0A6D-D37D-EC120E6D6C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800">
                <a:latin typeface="Segoe UI" panose="020B0502040204020203" pitchFamily="34" charset="0"/>
                <a:ea typeface="ＭＳ Ｐゴシック" panose="020B0600070205080204" pitchFamily="34" charset="-128"/>
              </a:rPr>
              <a:t>Do not use towels/ bed linen for clearing excess fluid, as this increases the risk to other staff.</a:t>
            </a:r>
          </a:p>
          <a:p>
            <a:endParaRPr lang="en-GB" altLang="en-US" sz="1800">
              <a:latin typeface="Arial" panose="020B0604020202020204" pitchFamily="34" charset="0"/>
              <a:ea typeface="ＭＳ Ｐゴシック" panose="020B0600070205080204" pitchFamily="34" charset="-128"/>
            </a:endParaRPr>
          </a:p>
          <a:p>
            <a:r>
              <a:rPr lang="en-GB" altLang="en-US" sz="1800">
                <a:latin typeface="Segoe UI" panose="020B0502040204020203" pitchFamily="34" charset="0"/>
                <a:ea typeface="ＭＳ Ｐゴシック" panose="020B0600070205080204" pitchFamily="34" charset="-128"/>
              </a:rPr>
              <a:t>Do not place chlorine products directly onto urine or vomit as this can cause a potentially harmful vapour and will spread the spillage further. If a chlorine only product is used and once the contact time is complete, the area should be washed with detergent, rinsed and dried thoroughly. </a:t>
            </a:r>
          </a:p>
          <a:p>
            <a:endParaRPr lang="en-GB" altLang="en-US" sz="1800">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Discuss use of mask for inhalation of vomit – chain of infection- hand hygiene  </a:t>
            </a:r>
          </a:p>
        </p:txBody>
      </p:sp>
      <p:sp>
        <p:nvSpPr>
          <p:cNvPr id="35844" name="Slide Number Placeholder 3">
            <a:extLst>
              <a:ext uri="{FF2B5EF4-FFF2-40B4-BE49-F238E27FC236}">
                <a16:creationId xmlns:a16="http://schemas.microsoft.com/office/drawing/2014/main" id="{A133AA11-B70A-5351-A86E-24EE146AA7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03E1D3B-AEEA-4BF8-8BB8-34805E352F37}" type="slidenum">
              <a:rPr lang="en-US" altLang="en-US" sz="1200" smtClean="0"/>
              <a:pPr/>
              <a:t>18</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7A1DBA6-F666-CBE6-E4AE-B7DFD3F1C6CE}"/>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3D0F4251-D7C2-955B-5E33-760F6D9BC3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The 5</a:t>
            </a:r>
            <a:r>
              <a:rPr lang="en-GB" altLang="en-US" baseline="30000">
                <a:latin typeface="Arial" panose="020B0604020202020204" pitchFamily="34" charset="0"/>
                <a:ea typeface="ＭＳ Ｐゴシック" panose="020B0600070205080204" pitchFamily="34" charset="-128"/>
              </a:rPr>
              <a:t>th</a:t>
            </a:r>
            <a:r>
              <a:rPr lang="en-GB" altLang="en-US">
                <a:latin typeface="Arial" panose="020B0604020202020204" pitchFamily="34" charset="0"/>
                <a:ea typeface="ＭＳ Ｐゴシック" panose="020B0600070205080204" pitchFamily="34" charset="-128"/>
              </a:rPr>
              <a:t> moment highlights the importance of the decontamination of surfaces and equipment in the environment around the resident/service user and opportunity for hand hygiene </a:t>
            </a:r>
          </a:p>
        </p:txBody>
      </p:sp>
      <p:sp>
        <p:nvSpPr>
          <p:cNvPr id="37892" name="Slide Number Placeholder 3">
            <a:extLst>
              <a:ext uri="{FF2B5EF4-FFF2-40B4-BE49-F238E27FC236}">
                <a16:creationId xmlns:a16="http://schemas.microsoft.com/office/drawing/2014/main" id="{E25FBEE4-D183-CE41-2588-A225C09108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30F7C6-B326-4548-8146-D9AB9A10C251}" type="slidenum">
              <a:rPr lang="en-US" altLang="en-US" sz="1200" smtClean="0"/>
              <a:pPr/>
              <a:t>19</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BCF80D3-EB22-84A8-D3A8-C82994633D1B}"/>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6F3FDE7E-928F-CAE7-8F3B-185878BB7E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Why is it important to have cleaning schedules in place </a:t>
            </a:r>
          </a:p>
          <a:p>
            <a:r>
              <a:rPr lang="en-GB" altLang="en-US">
                <a:latin typeface="Arial" panose="020B0604020202020204" pitchFamily="34" charset="0"/>
                <a:ea typeface="ＭＳ Ｐゴシック" panose="020B0600070205080204" pitchFamily="34" charset="-128"/>
              </a:rPr>
              <a:t>Does your setting have clear roles and responsibilities outlined </a:t>
            </a:r>
          </a:p>
          <a:p>
            <a:r>
              <a:rPr lang="en-GB" altLang="en-US">
                <a:latin typeface="Arial" panose="020B0604020202020204" pitchFamily="34" charset="0"/>
                <a:ea typeface="ＭＳ Ｐゴシック" panose="020B0600070205080204" pitchFamily="34" charset="-128"/>
              </a:rPr>
              <a:t>Night to day cleaning rotas</a:t>
            </a:r>
          </a:p>
        </p:txBody>
      </p:sp>
      <p:sp>
        <p:nvSpPr>
          <p:cNvPr id="39940" name="Slide Number Placeholder 3">
            <a:extLst>
              <a:ext uri="{FF2B5EF4-FFF2-40B4-BE49-F238E27FC236}">
                <a16:creationId xmlns:a16="http://schemas.microsoft.com/office/drawing/2014/main" id="{7E3DCE2C-73CA-8819-F47E-22F20399F7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98E8EE-3C6C-4215-AB66-C686B3CE3EB0}" type="slidenum">
              <a:rPr lang="en-US" altLang="en-US" sz="1200" smtClean="0"/>
              <a:pPr/>
              <a:t>20</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6CF922B-EF4C-09A1-596B-20A0C15B05A9}"/>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43928B7F-9A41-157A-57BE-E1E60EC87C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Embossed wallpaper </a:t>
            </a:r>
          </a:p>
          <a:p>
            <a:r>
              <a:rPr lang="en-GB" altLang="en-US">
                <a:latin typeface="Arial" panose="020B0604020202020204" pitchFamily="34" charset="0"/>
                <a:ea typeface="ＭＳ Ｐゴシック" panose="020B0600070205080204" pitchFamily="34" charset="-128"/>
              </a:rPr>
              <a:t>Smooth surfaces</a:t>
            </a:r>
          </a:p>
          <a:p>
            <a:r>
              <a:rPr lang="en-GB" altLang="en-US">
                <a:latin typeface="Arial" panose="020B0604020202020204" pitchFamily="34" charset="0"/>
                <a:ea typeface="ＭＳ Ｐゴシック" panose="020B0600070205080204" pitchFamily="34" charset="-128"/>
              </a:rPr>
              <a:t>Miscellaneous items in bathrooms </a:t>
            </a:r>
          </a:p>
          <a:p>
            <a:r>
              <a:rPr lang="en-GB" altLang="en-US">
                <a:latin typeface="Arial" panose="020B0604020202020204" pitchFamily="34" charset="0"/>
                <a:ea typeface="ＭＳ Ｐゴシック" panose="020B0600070205080204" pitchFamily="34" charset="-128"/>
              </a:rPr>
              <a:t>Sluices </a:t>
            </a:r>
          </a:p>
          <a:p>
            <a:r>
              <a:rPr lang="en-GB" altLang="en-US">
                <a:latin typeface="Arial" panose="020B0604020202020204" pitchFamily="34" charset="0"/>
                <a:ea typeface="ＭＳ Ｐゴシック" panose="020B0600070205080204" pitchFamily="34" charset="-128"/>
              </a:rPr>
              <a:t>Storage in bathrooms  </a:t>
            </a:r>
          </a:p>
        </p:txBody>
      </p:sp>
      <p:sp>
        <p:nvSpPr>
          <p:cNvPr id="41988" name="Slide Number Placeholder 3">
            <a:extLst>
              <a:ext uri="{FF2B5EF4-FFF2-40B4-BE49-F238E27FC236}">
                <a16:creationId xmlns:a16="http://schemas.microsoft.com/office/drawing/2014/main" id="{759EB7FC-830C-F491-BBB7-ECC48DB255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E7FF7B-53D0-40D6-B7B0-35F046606E42}" type="slidenum">
              <a:rPr lang="en-US" altLang="en-US" sz="1200" smtClean="0"/>
              <a:pPr/>
              <a:t>21</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4B1C59A-771A-AB95-8556-00EA380C9025}"/>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0FE42AAA-1E63-9FC8-15D9-1B1AEC76B8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8DA8B5CE-CD46-8424-E93C-2B0862F97D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61DA495-CDAE-48FC-88A3-C06AE6276B91}" type="slidenum">
              <a:rPr lang="en-US" altLang="en-US" sz="1200" smtClean="0"/>
              <a:pPr/>
              <a:t>23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1A77D71-6C6F-783E-1A0E-257F15F2B8E5}"/>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4BF1FF0C-D3B2-3685-C678-D7D9FE0C4B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Group discussion – around roles and responsibilities, common missed areas or issues, common issues found in IPC audits</a:t>
            </a:r>
          </a:p>
        </p:txBody>
      </p:sp>
      <p:sp>
        <p:nvSpPr>
          <p:cNvPr id="11268" name="Slide Number Placeholder 3">
            <a:extLst>
              <a:ext uri="{FF2B5EF4-FFF2-40B4-BE49-F238E27FC236}">
                <a16:creationId xmlns:a16="http://schemas.microsoft.com/office/drawing/2014/main" id="{DF320994-9E2D-F950-4922-0E75430FD6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4A28D4-964E-4479-8F78-7082A0D2700C}" type="slidenum">
              <a:rPr lang="en-US" altLang="en-US" sz="1200" smtClean="0"/>
              <a:pPr/>
              <a:t>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2C0269F-3591-7608-3DF6-618E862DA016}"/>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EB7EF612-156A-FA25-D02D-9EF4A40138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Discuss new cleaning standards – appendix 1 within the second link of the document </a:t>
            </a:r>
          </a:p>
          <a:p>
            <a:r>
              <a:rPr lang="en-GB" altLang="en-US">
                <a:latin typeface="Arial" panose="020B0604020202020204" pitchFamily="34" charset="0"/>
                <a:ea typeface="ＭＳ Ｐゴシック" panose="020B0600070205080204" pitchFamily="34" charset="-128"/>
              </a:rPr>
              <a:t>It will need to be adapted to your setting as some of the points will not be applicable </a:t>
            </a:r>
          </a:p>
          <a:p>
            <a:r>
              <a:rPr lang="en-GB" altLang="en-US">
                <a:latin typeface="Arial" panose="020B0604020202020204" pitchFamily="34" charset="0"/>
                <a:ea typeface="ＭＳ Ｐゴシック" panose="020B0600070205080204" pitchFamily="34" charset="-128"/>
              </a:rPr>
              <a:t>Please work alongside your cleaning schedules that are already in place.</a:t>
            </a:r>
          </a:p>
          <a:p>
            <a:r>
              <a:rPr lang="en-GB" altLang="en-US">
                <a:latin typeface="Arial" panose="020B0604020202020204" pitchFamily="34" charset="0"/>
                <a:ea typeface="ＭＳ Ｐゴシック" panose="020B0600070205080204" pitchFamily="34" charset="-128"/>
              </a:rPr>
              <a:t>Please look at how the new auditing system will be adapted from your current auditing regime.</a:t>
            </a:r>
          </a:p>
          <a:p>
            <a:r>
              <a:rPr lang="en-GB" altLang="en-US">
                <a:latin typeface="Arial" panose="020B0604020202020204" pitchFamily="34" charset="0"/>
                <a:ea typeface="ＭＳ Ｐゴシック" panose="020B0600070205080204" pitchFamily="34" charset="-128"/>
              </a:rPr>
              <a:t>Discuss LCC pilot.</a:t>
            </a:r>
          </a:p>
        </p:txBody>
      </p:sp>
      <p:sp>
        <p:nvSpPr>
          <p:cNvPr id="13316" name="Slide Number Placeholder 3">
            <a:extLst>
              <a:ext uri="{FF2B5EF4-FFF2-40B4-BE49-F238E27FC236}">
                <a16:creationId xmlns:a16="http://schemas.microsoft.com/office/drawing/2014/main" id="{B2A0B69C-FC8F-638C-71E5-4BE974802A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244B04-A10A-4783-8CCA-C1624D22E721}" type="slidenum">
              <a:rPr lang="en-US" altLang="en-US" sz="1200" smtClean="0"/>
              <a:pPr/>
              <a:t>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5AF44C0-8B8F-8B8E-9799-86D86515D94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E86992D1-24DF-021D-6E8B-4CD4972204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800">
                <a:latin typeface="Segoe UI" panose="020B0502040204020203" pitchFamily="34" charset="0"/>
                <a:ea typeface="ＭＳ Ｐゴシック" panose="020B0600070205080204" pitchFamily="34" charset="-128"/>
              </a:rPr>
              <a:t>Are you surprised how long bugs can continue to live in the environment ? This could mean that if cleaning in the room of person with Norovirus is not optimal, they could become symptomatic again a few days after the first episode.</a:t>
            </a:r>
            <a:endParaRPr lang="en-GB" altLang="en-US" sz="1800">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26B23669-7293-9A8D-1C4B-25A82B2D1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C0342CE-DDE0-40E6-BB27-BBB6F679FE35}" type="slidenum">
              <a:rPr lang="en-US" altLang="en-US" sz="1200" smtClean="0"/>
              <a:pPr/>
              <a:t>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8582235-C0C2-0F01-680D-F3D198DEEC8B}"/>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614273BE-9552-A511-6BB3-C1674FDDD0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D&amp;V- scenario – not adding extra cleaning measures and D&amp;V restarting.</a:t>
            </a:r>
          </a:p>
        </p:txBody>
      </p:sp>
      <p:sp>
        <p:nvSpPr>
          <p:cNvPr id="18436" name="Slide Number Placeholder 3">
            <a:extLst>
              <a:ext uri="{FF2B5EF4-FFF2-40B4-BE49-F238E27FC236}">
                <a16:creationId xmlns:a16="http://schemas.microsoft.com/office/drawing/2014/main" id="{6EACEE4A-10D1-F489-84EE-1F7163C714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5BC1C3-888E-4479-B6E6-2EFBE4251C56}" type="slidenum">
              <a:rPr lang="en-US" altLang="en-US" sz="1200" smtClean="0"/>
              <a:pPr/>
              <a:t>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A56C1E3-2DB3-CDE8-C720-949E374D013C}"/>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A7E95626-BEF6-10C7-32D6-ED54C6D7AE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For optimal cleaning, the 5 principles should be followed routinely so that it becomes second nature.</a:t>
            </a:r>
          </a:p>
        </p:txBody>
      </p:sp>
      <p:sp>
        <p:nvSpPr>
          <p:cNvPr id="22532" name="Slide Number Placeholder 3">
            <a:extLst>
              <a:ext uri="{FF2B5EF4-FFF2-40B4-BE49-F238E27FC236}">
                <a16:creationId xmlns:a16="http://schemas.microsoft.com/office/drawing/2014/main" id="{F8691B5D-F76F-6B6D-96AF-4B96BEAA35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661504-3FF3-4D79-B1A4-059618280119}" type="slidenum">
              <a:rPr lang="en-US" altLang="en-US" sz="1200" smtClean="0"/>
              <a:pPr/>
              <a:t>10</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E0CE62D-EDAA-025F-6973-7F2D94A8054A}"/>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F2ED81F5-3E3A-C970-4F2A-B4D63D651F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Show video of how a commode should be cleaned effectively </a:t>
            </a:r>
          </a:p>
          <a:p>
            <a:r>
              <a:rPr lang="en-GB" altLang="en-US">
                <a:latin typeface="Arial" panose="020B0604020202020204" pitchFamily="34" charset="0"/>
                <a:ea typeface="ＭＳ Ｐゴシック" panose="020B0600070205080204" pitchFamily="34" charset="-128"/>
              </a:rPr>
              <a:t>Volunteers to clean – ensure PPE and cleaning wipes </a:t>
            </a:r>
          </a:p>
        </p:txBody>
      </p:sp>
      <p:sp>
        <p:nvSpPr>
          <p:cNvPr id="24580" name="Slide Number Placeholder 3">
            <a:extLst>
              <a:ext uri="{FF2B5EF4-FFF2-40B4-BE49-F238E27FC236}">
                <a16:creationId xmlns:a16="http://schemas.microsoft.com/office/drawing/2014/main" id="{F38A4CDD-FF75-6C2F-BAFD-B2B07E687C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36F42CD-068D-47F8-8046-2D7991578565}" type="slidenum">
              <a:rPr lang="en-US" altLang="en-US" sz="1200" smtClean="0"/>
              <a:pPr/>
              <a:t>11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2BA7734-45FC-444C-F448-CFE8A48347D9}"/>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12D6BD9-19EA-FC88-9039-FDBFC725716B}"/>
              </a:ext>
            </a:extLst>
          </p:cNvPr>
          <p:cNvSpPr>
            <a:spLocks noGrp="1"/>
          </p:cNvSpPr>
          <p:nvPr>
            <p:ph type="body" idx="1"/>
          </p:nvPr>
        </p:nvSpPr>
        <p:spPr/>
        <p:txBody>
          <a:bodyPr/>
          <a:lstStyle/>
          <a:p>
            <a:pPr marL="45720" eaLnBrk="1" fontAlgn="ctr" hangingPunct="1">
              <a:lnSpc>
                <a:spcPct val="107000"/>
              </a:lnSpc>
              <a:spcBef>
                <a:spcPts val="0"/>
              </a:spcBef>
              <a:spcAft>
                <a:spcPts val="555"/>
              </a:spcAft>
              <a:defRPr/>
            </a:pPr>
            <a:r>
              <a:rPr lang="en-GB" sz="1800" b="1" dirty="0">
                <a:solidFill>
                  <a:srgbClr val="000000"/>
                </a:solidFill>
                <a:latin typeface="Arial" panose="020B0604020202020204" pitchFamily="34" charset="0"/>
                <a:ea typeface="ＭＳ Ｐゴシック" panose="020B0600070205080204" pitchFamily="34" charset="-128"/>
                <a:cs typeface="ＭＳ Ｐゴシック" panose="020B0600070205080204" pitchFamily="34" charset="-128"/>
              </a:rPr>
              <a:t>Use 1,000 ppm of the chlorine-based disinfectant solution used in the care Home (One tablet in one litre of cold water)</a:t>
            </a:r>
            <a:endParaRPr lang="en-GB" sz="1800" dirty="0">
              <a:latin typeface="Arial" panose="020B0604020202020204" pitchFamily="34" charset="0"/>
            </a:endParaRPr>
          </a:p>
          <a:p>
            <a:pPr marL="347472" indent="-347472" eaLnBrk="1" hangingPunct="1">
              <a:lnSpc>
                <a:spcPct val="107000"/>
              </a:lnSpc>
              <a:spcBef>
                <a:spcPts val="0"/>
              </a:spcBef>
              <a:spcAft>
                <a:spcPts val="540"/>
              </a:spcAft>
              <a:defRPr/>
            </a:pPr>
            <a:r>
              <a:rPr lang="en-GB" sz="1800" b="1" dirty="0">
                <a:solidFill>
                  <a:srgbClr val="000000"/>
                </a:solidFill>
                <a:latin typeface="Arial" panose="020B0604020202020204" pitchFamily="34" charset="0"/>
                <a:ea typeface="ＭＳ Ｐゴシック" panose="020B0600070205080204" pitchFamily="34" charset="-128"/>
                <a:cs typeface="ＭＳ Ｐゴシック" panose="020B0600070205080204" pitchFamily="34" charset="-128"/>
              </a:rPr>
              <a:t> Use a bucket or sink designated for only cleaning commodes in the sluice or dirty utility room </a:t>
            </a:r>
            <a:endParaRPr lang="en-GB" sz="1800" dirty="0">
              <a:latin typeface="Arial" panose="020B0604020202020204" pitchFamily="34" charset="0"/>
            </a:endParaRPr>
          </a:p>
          <a:p>
            <a:pPr marL="347472" indent="-347472" eaLnBrk="1" hangingPunct="1">
              <a:lnSpc>
                <a:spcPct val="107000"/>
              </a:lnSpc>
              <a:spcBef>
                <a:spcPts val="0"/>
              </a:spcBef>
              <a:spcAft>
                <a:spcPts val="555"/>
              </a:spcAft>
              <a:defRPr/>
            </a:pPr>
            <a:r>
              <a:rPr lang="en-GB" sz="1800" b="1" dirty="0">
                <a:solidFill>
                  <a:srgbClr val="000000"/>
                </a:solidFill>
                <a:latin typeface="Arial" panose="020B0604020202020204" pitchFamily="34" charset="0"/>
                <a:ea typeface="ＭＳ Ｐゴシック" panose="020B0600070205080204" pitchFamily="34" charset="-128"/>
                <a:cs typeface="ＭＳ Ｐゴシック" panose="020B0600070205080204" pitchFamily="34" charset="-128"/>
              </a:rPr>
              <a:t> Use disposable cleaning cloths and dispose of after use. </a:t>
            </a:r>
            <a:endParaRPr lang="en-GB" sz="1800" dirty="0">
              <a:latin typeface="Arial" panose="020B0604020202020204" pitchFamily="34" charset="0"/>
            </a:endParaRPr>
          </a:p>
          <a:p>
            <a:pPr marL="347472" indent="-347472" eaLnBrk="1" hangingPunct="1">
              <a:lnSpc>
                <a:spcPct val="107000"/>
              </a:lnSpc>
              <a:spcBef>
                <a:spcPts val="0"/>
              </a:spcBef>
              <a:spcAft>
                <a:spcPts val="800"/>
              </a:spcAft>
              <a:defRPr/>
            </a:pPr>
            <a:r>
              <a:rPr lang="en-GB" sz="1800" b="1" dirty="0">
                <a:solidFill>
                  <a:srgbClr val="000000"/>
                </a:solidFill>
                <a:latin typeface="Arial" panose="020B0604020202020204" pitchFamily="34" charset="0"/>
                <a:ea typeface="ＭＳ Ｐゴシック" panose="020B0600070205080204" pitchFamily="34" charset="-128"/>
                <a:cs typeface="ＭＳ Ｐゴシック" panose="020B0600070205080204" pitchFamily="34" charset="-128"/>
              </a:rPr>
              <a:t> Pans should be replaced when scratched, stained or the handle is rusted Follow your local ‘Safe disposal of waste Policy’ for appropriate waste stream to be used. </a:t>
            </a:r>
            <a:endParaRPr lang="en-GB" sz="1800" dirty="0">
              <a:latin typeface="Arial" panose="020B0604020202020204" pitchFamily="34" charset="0"/>
            </a:endParaRPr>
          </a:p>
          <a:p>
            <a:pPr>
              <a:defRPr/>
            </a:pPr>
            <a:endParaRPr lang="en-GB" dirty="0"/>
          </a:p>
        </p:txBody>
      </p:sp>
      <p:sp>
        <p:nvSpPr>
          <p:cNvPr id="26628" name="Slide Number Placeholder 3">
            <a:extLst>
              <a:ext uri="{FF2B5EF4-FFF2-40B4-BE49-F238E27FC236}">
                <a16:creationId xmlns:a16="http://schemas.microsoft.com/office/drawing/2014/main" id="{744565AC-0546-B6FC-F170-561E587F4F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263143-0F5B-4B21-8847-4530894FD2CE}" type="slidenum">
              <a:rPr lang="en-US" altLang="en-US" sz="1200" smtClean="0"/>
              <a:pPr/>
              <a:t>12</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EFABC71-4E46-9A89-697C-1DF9952CBA71}"/>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881046B4-BA3D-889A-4072-D6305D50C0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ea typeface="ＭＳ Ｐゴシック" panose="020B0600070205080204" pitchFamily="34" charset="-128"/>
              </a:rPr>
              <a:t>Use correct cleaning codes for products </a:t>
            </a:r>
          </a:p>
          <a:p>
            <a:r>
              <a:rPr lang="en-GB" altLang="en-US" sz="1800">
                <a:solidFill>
                  <a:srgbClr val="242424"/>
                </a:solidFill>
                <a:latin typeface="-apple-system"/>
                <a:ea typeface="ＭＳ Ｐゴシック" panose="020B0600070205080204" pitchFamily="34" charset="-128"/>
              </a:rPr>
              <a:t>Please look for the </a:t>
            </a:r>
            <a:r>
              <a:rPr lang="en-GB" altLang="en-US" sz="1800" b="1">
                <a:solidFill>
                  <a:srgbClr val="242424"/>
                </a:solidFill>
                <a:latin typeface="-apple-system"/>
                <a:ea typeface="ＭＳ Ｐゴシック" panose="020B0600070205080204" pitchFamily="34" charset="-128"/>
              </a:rPr>
              <a:t>BS EN </a:t>
            </a:r>
            <a:r>
              <a:rPr lang="en-GB" altLang="en-US" sz="1800">
                <a:solidFill>
                  <a:srgbClr val="242424"/>
                </a:solidFill>
                <a:latin typeface="-apple-system"/>
                <a:ea typeface="ＭＳ Ｐゴシック" panose="020B0600070205080204" pitchFamily="34" charset="-128"/>
              </a:rPr>
              <a:t>on the bottle. This is usually displayed on the label and can be located on the front or on the back of the product. If the chosen product includes mention of compliance with </a:t>
            </a:r>
            <a:r>
              <a:rPr lang="en-GB" altLang="en-US" sz="1800" b="1">
                <a:solidFill>
                  <a:srgbClr val="242424"/>
                </a:solidFill>
                <a:latin typeface="-apple-system"/>
                <a:ea typeface="ＭＳ Ｐゴシック" panose="020B0600070205080204" pitchFamily="34" charset="-128"/>
              </a:rPr>
              <a:t>BS EN 14476</a:t>
            </a:r>
            <a:r>
              <a:rPr lang="en-GB" altLang="en-US" sz="1800">
                <a:solidFill>
                  <a:srgbClr val="242424"/>
                </a:solidFill>
                <a:latin typeface="-apple-system"/>
                <a:ea typeface="ＭＳ Ｐゴシック" panose="020B0600070205080204" pitchFamily="34" charset="-128"/>
              </a:rPr>
              <a:t>, this confirms the product to be effective against viruses such as Coronavirus (COVID-19). </a:t>
            </a:r>
          </a:p>
          <a:p>
            <a:r>
              <a:rPr lang="en-GB" altLang="en-US" sz="1800">
                <a:solidFill>
                  <a:srgbClr val="242424"/>
                </a:solidFill>
                <a:latin typeface="-apple-system"/>
                <a:ea typeface="ＭＳ Ｐゴシック" panose="020B0600070205080204" pitchFamily="34" charset="-128"/>
              </a:rPr>
              <a:t>Products compliant for E- coli 0157 and Salmonella Bacteria should have the numbers </a:t>
            </a:r>
            <a:r>
              <a:rPr lang="en-GB" altLang="en-US" sz="1800" b="1">
                <a:solidFill>
                  <a:srgbClr val="242424"/>
                </a:solidFill>
                <a:latin typeface="-apple-system"/>
                <a:ea typeface="ＭＳ Ｐゴシック" panose="020B0600070205080204" pitchFamily="34" charset="-128"/>
              </a:rPr>
              <a:t>BS EN 1276 or 13697</a:t>
            </a:r>
            <a:r>
              <a:rPr lang="en-GB" altLang="en-US" sz="1800">
                <a:solidFill>
                  <a:srgbClr val="242424"/>
                </a:solidFill>
                <a:latin typeface="-apple-system"/>
                <a:ea typeface="ＭＳ Ｐゴシック" panose="020B0600070205080204" pitchFamily="34" charset="-128"/>
              </a:rPr>
              <a:t>.</a:t>
            </a:r>
            <a:endParaRPr lang="en-GB" altLang="en-US">
              <a:solidFill>
                <a:srgbClr val="242424"/>
              </a:solidFill>
              <a:latin typeface="-apple-system"/>
              <a:ea typeface="ＭＳ Ｐゴシック" panose="020B0600070205080204" pitchFamily="34" charset="-128"/>
            </a:endParaRPr>
          </a:p>
          <a:p>
            <a:r>
              <a:rPr lang="en-GB" altLang="en-US" sz="1800">
                <a:solidFill>
                  <a:srgbClr val="242424"/>
                </a:solidFill>
                <a:latin typeface="-apple-system"/>
                <a:ea typeface="ＭＳ Ｐゴシック" panose="020B0600070205080204" pitchFamily="34" charset="-128"/>
              </a:rPr>
              <a:t>Products must be used at the recommended dilution rate and contact time to be effective, please follow manufacturer guidance.</a:t>
            </a:r>
            <a:endParaRPr lang="en-GB" altLang="en-US">
              <a:solidFill>
                <a:srgbClr val="242424"/>
              </a:solidFill>
              <a:latin typeface="-apple-system"/>
              <a:ea typeface="ＭＳ Ｐゴシック" panose="020B0600070205080204" pitchFamily="34" charset="-128"/>
            </a:endParaRPr>
          </a:p>
          <a:p>
            <a:r>
              <a:rPr lang="en-GB" altLang="en-US" sz="1800">
                <a:solidFill>
                  <a:srgbClr val="242424"/>
                </a:solidFill>
                <a:latin typeface="-apple-system"/>
                <a:ea typeface="ＭＳ Ｐゴシック" panose="020B0600070205080204" pitchFamily="34" charset="-128"/>
              </a:rPr>
              <a:t>Please remember when choosing a product:</a:t>
            </a:r>
            <a:endParaRPr lang="en-GB" altLang="en-US">
              <a:solidFill>
                <a:srgbClr val="242424"/>
              </a:solidFill>
              <a:latin typeface="-apple-system"/>
              <a:ea typeface="ＭＳ Ｐゴシック" panose="020B0600070205080204" pitchFamily="34" charset="-128"/>
            </a:endParaRPr>
          </a:p>
          <a:p>
            <a:r>
              <a:rPr lang="en-GB" altLang="en-US" sz="1800">
                <a:solidFill>
                  <a:srgbClr val="242424"/>
                </a:solidFill>
                <a:latin typeface="-apple-system"/>
                <a:ea typeface="ＭＳ Ｐゴシック" panose="020B0600070205080204" pitchFamily="34" charset="-128"/>
              </a:rPr>
              <a:t>We would strongly recommend that any staff using chemical-based products (disinfectants) </a:t>
            </a:r>
            <a:r>
              <a:rPr lang="en-GB" altLang="en-US" sz="1800" b="1">
                <a:solidFill>
                  <a:srgbClr val="242424"/>
                </a:solidFill>
                <a:latin typeface="-apple-system"/>
                <a:ea typeface="ＭＳ Ｐゴシック" panose="020B0600070205080204" pitchFamily="34" charset="-128"/>
              </a:rPr>
              <a:t>must </a:t>
            </a:r>
            <a:r>
              <a:rPr lang="en-GB" altLang="en-US" sz="1800">
                <a:solidFill>
                  <a:srgbClr val="242424"/>
                </a:solidFill>
                <a:latin typeface="-apple-system"/>
                <a:ea typeface="ＭＳ Ｐゴシック" panose="020B0600070205080204" pitchFamily="34" charset="-128"/>
              </a:rPr>
              <a:t>receive adequate training in their use.</a:t>
            </a:r>
            <a:endParaRPr lang="en-GB" altLang="en-US">
              <a:solidFill>
                <a:srgbClr val="242424"/>
              </a:solidFill>
              <a:latin typeface="-apple-system"/>
              <a:ea typeface="ＭＳ Ｐゴシック" panose="020B0600070205080204" pitchFamily="34" charset="-128"/>
            </a:endParaRPr>
          </a:p>
          <a:p>
            <a:pPr>
              <a:buFontTx/>
              <a:buChar char="•"/>
            </a:pPr>
            <a:r>
              <a:rPr lang="en-GB" altLang="en-US" sz="1800">
                <a:solidFill>
                  <a:srgbClr val="242424"/>
                </a:solidFill>
                <a:latin typeface="-apple-system"/>
                <a:ea typeface="ＭＳ Ｐゴシック" panose="020B0600070205080204" pitchFamily="34" charset="-128"/>
              </a:rPr>
              <a:t>Pay attention to the contact time for the cleaner to be effective.</a:t>
            </a:r>
            <a:endParaRPr lang="en-GB" altLang="en-US">
              <a:solidFill>
                <a:srgbClr val="242424"/>
              </a:solidFill>
              <a:latin typeface="-apple-system"/>
              <a:ea typeface="ＭＳ Ｐゴシック" panose="020B0600070205080204" pitchFamily="34" charset="-128"/>
            </a:endParaRPr>
          </a:p>
          <a:p>
            <a:pPr>
              <a:buFontTx/>
              <a:buChar char="•"/>
            </a:pPr>
            <a:r>
              <a:rPr lang="en-GB" altLang="en-US" sz="1800">
                <a:solidFill>
                  <a:srgbClr val="242424"/>
                </a:solidFill>
                <a:latin typeface="-apple-system"/>
                <a:ea typeface="ＭＳ Ｐゴシック" panose="020B0600070205080204" pitchFamily="34" charset="-128"/>
              </a:rPr>
              <a:t>Make sure you and your staff follow the instructions for the product chosen.</a:t>
            </a:r>
            <a:endParaRPr lang="en-GB" altLang="en-US">
              <a:solidFill>
                <a:srgbClr val="242424"/>
              </a:solidFill>
              <a:latin typeface="-apple-system"/>
              <a:ea typeface="ＭＳ Ｐゴシック" panose="020B0600070205080204" pitchFamily="34" charset="-128"/>
            </a:endParaRPr>
          </a:p>
          <a:p>
            <a:pPr>
              <a:buFontTx/>
              <a:buChar char="•"/>
            </a:pPr>
            <a:r>
              <a:rPr lang="en-GB" altLang="en-US" sz="1800">
                <a:solidFill>
                  <a:srgbClr val="242424"/>
                </a:solidFill>
                <a:latin typeface="-apple-system"/>
                <a:ea typeface="ＭＳ Ｐゴシック" panose="020B0600070205080204" pitchFamily="34" charset="-128"/>
              </a:rPr>
              <a:t>If your chosen product needs to be diluted before use, make sure you use the correct dilution level.  </a:t>
            </a:r>
            <a:endParaRPr lang="en-GB" altLang="en-US">
              <a:solidFill>
                <a:srgbClr val="242424"/>
              </a:solidFill>
              <a:latin typeface="-apple-system"/>
              <a:ea typeface="ＭＳ Ｐゴシック" panose="020B0600070205080204" pitchFamily="34" charset="-128"/>
            </a:endParaRPr>
          </a:p>
          <a:p>
            <a:pPr>
              <a:buFontTx/>
              <a:buChar char="•"/>
            </a:pPr>
            <a:r>
              <a:rPr lang="en-GB" altLang="en-US" sz="1800">
                <a:solidFill>
                  <a:srgbClr val="242424"/>
                </a:solidFill>
                <a:latin typeface="-apple-system"/>
                <a:ea typeface="ＭＳ Ｐゴシック" panose="020B0600070205080204" pitchFamily="34" charset="-128"/>
              </a:rPr>
              <a:t>Supervise staff to ensure that all requirements of the cleaning process are completed. </a:t>
            </a:r>
            <a:endParaRPr lang="en-GB" altLang="en-US">
              <a:solidFill>
                <a:srgbClr val="242424"/>
              </a:solidFill>
              <a:latin typeface="-apple-system"/>
              <a:ea typeface="ＭＳ Ｐゴシック" panose="020B0600070205080204" pitchFamily="34" charset="-128"/>
            </a:endParaRPr>
          </a:p>
          <a:p>
            <a:pPr>
              <a:buFontTx/>
              <a:buChar char="•"/>
            </a:pPr>
            <a:r>
              <a:rPr lang="en-GB" altLang="en-US" sz="1800">
                <a:solidFill>
                  <a:srgbClr val="242424"/>
                </a:solidFill>
                <a:latin typeface="-apple-system"/>
                <a:ea typeface="ＭＳ Ｐゴシック" panose="020B0600070205080204" pitchFamily="34" charset="-128"/>
              </a:rPr>
              <a:t>Remind staff regularly to clean down surfaces, touch points, etc properly, use the right product, and following the instructions.</a:t>
            </a:r>
            <a:endParaRPr lang="en-GB" altLang="en-US">
              <a:solidFill>
                <a:srgbClr val="242424"/>
              </a:solidFill>
              <a:latin typeface="-apple-system"/>
              <a:ea typeface="ＭＳ Ｐゴシック" panose="020B0600070205080204" pitchFamily="34" charset="-128"/>
            </a:endParaRPr>
          </a:p>
          <a:p>
            <a:r>
              <a:rPr lang="en-GB" altLang="en-US" b="1">
                <a:latin typeface="Arial" panose="020B0604020202020204" pitchFamily="34" charset="0"/>
                <a:ea typeface="ＭＳ Ｐゴシック" panose="020B0600070205080204" pitchFamily="34" charset="-128"/>
              </a:rPr>
              <a:t> If using fogging machines, they should be additional to cleaning not as an alternative. Surfaces should be detergent cleaned prior to fogging. </a:t>
            </a:r>
          </a:p>
        </p:txBody>
      </p:sp>
      <p:sp>
        <p:nvSpPr>
          <p:cNvPr id="29700" name="Slide Number Placeholder 3">
            <a:extLst>
              <a:ext uri="{FF2B5EF4-FFF2-40B4-BE49-F238E27FC236}">
                <a16:creationId xmlns:a16="http://schemas.microsoft.com/office/drawing/2014/main" id="{6B92BE10-AC0D-63E3-86D9-66F7856849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39EBFA-7CCB-4F39-83C8-6845D43B3995}" type="slidenum">
              <a:rPr lang="en-US" altLang="en-US" sz="1200" smtClean="0"/>
              <a:pPr/>
              <a:t>14</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B753F5F7-D778-6843-831A-ED5C9217C8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D695B1-00CC-6640-AB8F-A7E4E7A985AC}"/>
              </a:ext>
            </a:extLst>
          </p:cNvPr>
          <p:cNvSpPr>
            <a:spLocks noGrp="1"/>
          </p:cNvSpPr>
          <p:nvPr>
            <p:ph type="ctrTitle"/>
          </p:nvPr>
        </p:nvSpPr>
        <p:spPr>
          <a:xfrm>
            <a:off x="1524000" y="1418696"/>
            <a:ext cx="5926667" cy="2281237"/>
          </a:xfrm>
        </p:spPr>
        <p:txBody>
          <a:bodyPr anchor="b"/>
          <a:lstStyle>
            <a:lvl1pPr algn="l">
              <a:defRPr sz="6000">
                <a:latin typeface="+mn-l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042A01D-2CA2-6749-ABCB-BF3761AFE5D9}"/>
              </a:ext>
            </a:extLst>
          </p:cNvPr>
          <p:cNvSpPr>
            <a:spLocks noGrp="1"/>
          </p:cNvSpPr>
          <p:nvPr>
            <p:ph type="subTitle" idx="1"/>
          </p:nvPr>
        </p:nvSpPr>
        <p:spPr>
          <a:xfrm>
            <a:off x="1524000" y="4114800"/>
            <a:ext cx="5926667" cy="71966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69184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A84593F3-AE23-7F47-8739-2D8D69A3732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A676F9-F57A-A349-A742-74A85D9A77BF}"/>
              </a:ext>
            </a:extLst>
          </p:cNvPr>
          <p:cNvSpPr>
            <a:spLocks noGrp="1"/>
          </p:cNvSpPr>
          <p:nvPr>
            <p:ph type="title"/>
          </p:nvPr>
        </p:nvSpPr>
        <p:spPr/>
        <p:txBody>
          <a:bodyPr/>
          <a:lstStyle>
            <a:lvl1pPr>
              <a:defRPr>
                <a:latin typeface="+mn-lt"/>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151BA71-9911-4547-A981-667AD7529587}"/>
              </a:ext>
            </a:extLst>
          </p:cNvPr>
          <p:cNvSpPr>
            <a:spLocks noGrp="1"/>
          </p:cNvSpPr>
          <p:nvPr>
            <p:ph idx="1"/>
          </p:nvPr>
        </p:nvSpPr>
        <p:spPr>
          <a:xfrm>
            <a:off x="838200" y="1825625"/>
            <a:ext cx="10515600" cy="39401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442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581D1E1-1D3C-452A-EE3D-F631A85090E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4CEABC2-F508-543F-E8FC-11167D028BC0}"/>
              </a:ext>
            </a:extLst>
          </p:cNvPr>
          <p:cNvSpPr>
            <a:spLocks noGrp="1" noChangeArrowheads="1"/>
          </p:cNvSpPr>
          <p:nvPr>
            <p:ph type="sldNum" sz="quarter" idx="11"/>
          </p:nvPr>
        </p:nvSpPr>
        <p:spPr>
          <a:ln/>
        </p:spPr>
        <p:txBody>
          <a:bodyPr/>
          <a:lstStyle>
            <a:lvl1pPr>
              <a:defRPr/>
            </a:lvl1pPr>
          </a:lstStyle>
          <a:p>
            <a:pPr>
              <a:defRPr/>
            </a:pPr>
            <a:fld id="{A401B4A2-25DA-43DF-A201-7B179D194D6C}" type="slidenum">
              <a:rPr lang="en-US" altLang="en-US"/>
              <a:pPr>
                <a:defRPr/>
              </a:pPr>
              <a:t>‹#›</a:t>
            </a:fld>
            <a:endParaRPr lang="en-US" altLang="en-US"/>
          </a:p>
        </p:txBody>
      </p:sp>
    </p:spTree>
    <p:extLst>
      <p:ext uri="{BB962C8B-B14F-4D97-AF65-F5344CB8AC3E}">
        <p14:creationId xmlns:p14="http://schemas.microsoft.com/office/powerpoint/2010/main" val="2387250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431894-2BBB-864B-BB1D-D7F9A0C23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261731-432F-8743-A453-F69FB236F2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698FB6-6922-A34C-A1CC-4D741A8EC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51DFA-7B3A-8049-BB09-57C98F640145}" type="datetimeFigureOut">
              <a:rPr lang="en-US" smtClean="0"/>
              <a:t>6/9/2023</a:t>
            </a:fld>
            <a:endParaRPr lang="en-US"/>
          </a:p>
        </p:txBody>
      </p:sp>
      <p:sp>
        <p:nvSpPr>
          <p:cNvPr id="5" name="Footer Placeholder 4">
            <a:extLst>
              <a:ext uri="{FF2B5EF4-FFF2-40B4-BE49-F238E27FC236}">
                <a16:creationId xmlns:a16="http://schemas.microsoft.com/office/drawing/2014/main" id="{08D5B2C7-7E38-1340-9B9C-E0C530844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8640B7-887B-4749-8861-626CD2810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C5140-C4D8-AB42-98BB-1331D72A7245}" type="slidenum">
              <a:rPr lang="en-US" smtClean="0"/>
              <a:t>‹#›</a:t>
            </a:fld>
            <a:endParaRPr lang="en-US"/>
          </a:p>
        </p:txBody>
      </p:sp>
    </p:spTree>
    <p:extLst>
      <p:ext uri="{BB962C8B-B14F-4D97-AF65-F5344CB8AC3E}">
        <p14:creationId xmlns:p14="http://schemas.microsoft.com/office/powerpoint/2010/main" val="351983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nfectionPrevention@lancashire.gov.uk" TargetMode="External"/><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s://twitter.com/lancsip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ngland.nhs.uk/wp-content/uploads/2021/04/B0271-national-standards-of-healthcare-cleanliness-202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property.nhs.uk/news-insight/news/new-cleaning-standards/" TargetMode="External"/><Relationship Id="rId4" Type="http://schemas.openxmlformats.org/officeDocument/2006/relationships/hyperlink" Target="https://www.england.nhs.uk/wp-content/uploads/2021/04/B0271-national-standards-of-healthcare-cleanliness-2021-appendicies-april-2021.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9A92-4958-8C4D-8032-41E0D1EC65BA}"/>
              </a:ext>
            </a:extLst>
          </p:cNvPr>
          <p:cNvSpPr>
            <a:spLocks noGrp="1"/>
          </p:cNvSpPr>
          <p:nvPr>
            <p:ph type="ctrTitle"/>
          </p:nvPr>
        </p:nvSpPr>
        <p:spPr/>
        <p:txBody>
          <a:bodyPr>
            <a:normAutofit fontScale="90000"/>
          </a:bodyPr>
          <a:lstStyle/>
          <a:p>
            <a:r>
              <a:rPr lang="en-GB" sz="6000" dirty="0">
                <a:latin typeface="+mj-lt"/>
                <a:cs typeface="Calibri" panose="020F0502020204030204" pitchFamily="34" charset="0"/>
              </a:rPr>
              <a:t>Cleaning Standards Forum </a:t>
            </a:r>
            <a:br>
              <a:rPr lang="en-GB" sz="6000" dirty="0">
                <a:latin typeface="+mj-lt"/>
                <a:cs typeface="Calibri" panose="020F0502020204030204" pitchFamily="34" charset="0"/>
              </a:rPr>
            </a:br>
            <a:endParaRPr lang="en-US" dirty="0"/>
          </a:p>
        </p:txBody>
      </p:sp>
      <p:pic>
        <p:nvPicPr>
          <p:cNvPr id="4" name="Picture 2">
            <a:extLst>
              <a:ext uri="{FF2B5EF4-FFF2-40B4-BE49-F238E27FC236}">
                <a16:creationId xmlns:a16="http://schemas.microsoft.com/office/drawing/2014/main" id="{EDA0419E-FAEF-AC30-4A07-FF10DB5A3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585"/>
          <a:stretch>
            <a:fillRect/>
          </a:stretch>
        </p:blipFill>
        <p:spPr bwMode="auto">
          <a:xfrm>
            <a:off x="1811338" y="3121932"/>
            <a:ext cx="4826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70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C296216-5FC8-AD10-1BF4-DACA98A96CA9}"/>
              </a:ext>
            </a:extLst>
          </p:cNvPr>
          <p:cNvSpPr>
            <a:spLocks noGrp="1" noChangeArrowheads="1"/>
          </p:cNvSpPr>
          <p:nvPr>
            <p:ph type="title"/>
          </p:nvPr>
        </p:nvSpPr>
        <p:spPr/>
        <p:txBody>
          <a:bodyPr/>
          <a:lstStyle/>
          <a:p>
            <a:r>
              <a:rPr lang="en-GB" altLang="en-US"/>
              <a:t>Five principles of cleaning </a:t>
            </a:r>
          </a:p>
        </p:txBody>
      </p:sp>
      <p:pic>
        <p:nvPicPr>
          <p:cNvPr id="21507" name="Picture 2">
            <a:extLst>
              <a:ext uri="{FF2B5EF4-FFF2-40B4-BE49-F238E27FC236}">
                <a16:creationId xmlns:a16="http://schemas.microsoft.com/office/drawing/2014/main" id="{31DE887B-DCA8-60A9-AC7D-44EEECDA62A9}"/>
              </a:ext>
            </a:extLst>
          </p:cNvPr>
          <p:cNvPicPr>
            <a:picLocks noChangeAspect="1"/>
          </p:cNvPicPr>
          <p:nvPr/>
        </p:nvPicPr>
        <p:blipFill>
          <a:blip r:embed="rId3">
            <a:extLst>
              <a:ext uri="{28A0092B-C50C-407E-A947-70E740481C1C}">
                <a14:useLocalDpi xmlns:a14="http://schemas.microsoft.com/office/drawing/2010/main" val="0"/>
              </a:ext>
            </a:extLst>
          </a:blip>
          <a:srcRect l="8772" t="8870" r="11200" b="16719"/>
          <a:stretch>
            <a:fillRect/>
          </a:stretch>
        </p:blipFill>
        <p:spPr bwMode="auto">
          <a:xfrm>
            <a:off x="2623457" y="1401200"/>
            <a:ext cx="7433357" cy="4390000"/>
          </a:xfrm>
          <a:prstGeom prst="rect">
            <a:avLst/>
          </a:prstGeom>
          <a:solidFill>
            <a:schemeClr val="accent1"/>
          </a:solidFill>
          <a:ln w="19050">
            <a:solidFill>
              <a:srgbClr val="000000"/>
            </a:solidFill>
            <a:miter lim="800000"/>
            <a:headEnd/>
            <a:tailEnd/>
          </a:ln>
        </p:spPr>
      </p:pic>
      <p:sp>
        <p:nvSpPr>
          <p:cNvPr id="21508" name="TextBox 3">
            <a:extLst>
              <a:ext uri="{FF2B5EF4-FFF2-40B4-BE49-F238E27FC236}">
                <a16:creationId xmlns:a16="http://schemas.microsoft.com/office/drawing/2014/main" id="{DF62D9B8-7622-C358-484B-A2EC1E15D154}"/>
              </a:ext>
            </a:extLst>
          </p:cNvPr>
          <p:cNvSpPr txBox="1">
            <a:spLocks noChangeArrowheads="1"/>
          </p:cNvSpPr>
          <p:nvPr/>
        </p:nvSpPr>
        <p:spPr bwMode="auto">
          <a:xfrm>
            <a:off x="8040688" y="1833563"/>
            <a:ext cx="431800" cy="461962"/>
          </a:xfrm>
          <a:prstGeom prst="rect">
            <a:avLst/>
          </a:prstGeom>
          <a:solidFill>
            <a:srgbClr val="D0E1F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FontTx/>
              <a:buNone/>
            </a:pPr>
            <a:endParaRPr lang="en-GB" altLang="en-US" sz="24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415190E-6531-A4F8-F4F6-D2F72EECBF2E}"/>
              </a:ext>
            </a:extLst>
          </p:cNvPr>
          <p:cNvSpPr>
            <a:spLocks noGrp="1" noChangeArrowheads="1"/>
          </p:cNvSpPr>
          <p:nvPr>
            <p:ph type="title"/>
          </p:nvPr>
        </p:nvSpPr>
        <p:spPr/>
        <p:txBody>
          <a:bodyPr/>
          <a:lstStyle/>
          <a:p>
            <a:r>
              <a:rPr lang="en-GB" altLang="en-US"/>
              <a:t>Cleaning of equipment</a:t>
            </a:r>
          </a:p>
        </p:txBody>
      </p:sp>
      <p:pic>
        <p:nvPicPr>
          <p:cNvPr id="23555" name="Picture 1">
            <a:extLst>
              <a:ext uri="{FF2B5EF4-FFF2-40B4-BE49-F238E27FC236}">
                <a16:creationId xmlns:a16="http://schemas.microsoft.com/office/drawing/2014/main" id="{8D073DC9-19B2-09E3-F404-36ED50FAE4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1546225"/>
            <a:ext cx="3097213"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
            <a:extLst>
              <a:ext uri="{FF2B5EF4-FFF2-40B4-BE49-F238E27FC236}">
                <a16:creationId xmlns:a16="http://schemas.microsoft.com/office/drawing/2014/main" id="{9DF951B4-6B65-9298-8046-CE24541A36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38289"/>
            <a:ext cx="4122738"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01DCF70-8276-8EA9-A3FF-724E1BE2C3ED}"/>
              </a:ext>
            </a:extLst>
          </p:cNvPr>
          <p:cNvSpPr>
            <a:spLocks noGrp="1" noChangeArrowheads="1"/>
          </p:cNvSpPr>
          <p:nvPr>
            <p:ph type="title"/>
          </p:nvPr>
        </p:nvSpPr>
        <p:spPr/>
        <p:txBody>
          <a:bodyPr/>
          <a:lstStyle/>
          <a:p>
            <a:r>
              <a:rPr lang="en-GB" altLang="en-US" sz="2800" b="1">
                <a:latin typeface="Arial" panose="020B0604020202020204" pitchFamily="34" charset="0"/>
                <a:cs typeface="Arial" panose="020B0604020202020204" pitchFamily="34" charset="0"/>
              </a:rPr>
              <a:t>Cleaning and disinfecting a commode and pan manually</a:t>
            </a:r>
            <a:endParaRPr lang="en-GB" altLang="en-US" sz="2800"/>
          </a:p>
        </p:txBody>
      </p:sp>
      <p:sp>
        <p:nvSpPr>
          <p:cNvPr id="25603" name="TextBox 4">
            <a:extLst>
              <a:ext uri="{FF2B5EF4-FFF2-40B4-BE49-F238E27FC236}">
                <a16:creationId xmlns:a16="http://schemas.microsoft.com/office/drawing/2014/main" id="{9A2466F5-D11A-E453-32F5-A6F8FFFC8300}"/>
              </a:ext>
            </a:extLst>
          </p:cNvPr>
          <p:cNvSpPr txBox="1">
            <a:spLocks noChangeArrowheads="1"/>
          </p:cNvSpPr>
          <p:nvPr/>
        </p:nvSpPr>
        <p:spPr bwMode="auto">
          <a:xfrm>
            <a:off x="1801814" y="1031875"/>
            <a:ext cx="87201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FontTx/>
              <a:buNone/>
            </a:pPr>
            <a:endParaRPr lang="en-GB" altLang="en-US" sz="2000">
              <a:solidFill>
                <a:srgbClr val="000000"/>
              </a:solidFill>
              <a:latin typeface="Arial" panose="020B0604020202020204" pitchFamily="34" charset="0"/>
              <a:cs typeface="Arial" panose="020B0604020202020204" pitchFamily="34" charset="0"/>
            </a:endParaRPr>
          </a:p>
          <a:p>
            <a:pPr>
              <a:spcBef>
                <a:spcPct val="0"/>
              </a:spcBef>
              <a:buFontTx/>
              <a:buNone/>
            </a:pPr>
            <a:r>
              <a:rPr lang="en-GB" altLang="en-US" sz="2000">
                <a:solidFill>
                  <a:srgbClr val="000000"/>
                </a:solidFill>
                <a:latin typeface="Arial" panose="020B0604020202020204" pitchFamily="34" charset="0"/>
                <a:cs typeface="Arial" panose="020B0604020202020204" pitchFamily="34" charset="0"/>
              </a:rPr>
              <a:t>Perform hand hygiene before donning PPE Wear eye protection if there is a risk of splashing to the eyes. </a:t>
            </a:r>
            <a:r>
              <a:rPr lang="en-GB" altLang="en-US" sz="2000">
                <a:latin typeface="Arial" panose="020B0604020202020204" pitchFamily="34" charset="0"/>
              </a:rPr>
              <a:t> </a:t>
            </a:r>
          </a:p>
          <a:p>
            <a:pPr>
              <a:spcBef>
                <a:spcPct val="0"/>
              </a:spcBef>
              <a:buFontTx/>
              <a:buNone/>
            </a:pPr>
            <a:endParaRPr lang="en-GB" altLang="en-US" sz="2400">
              <a:latin typeface="Arial" panose="020B0604020202020204" pitchFamily="34" charset="0"/>
            </a:endParaRPr>
          </a:p>
        </p:txBody>
      </p:sp>
      <p:pic>
        <p:nvPicPr>
          <p:cNvPr id="25604" name="Picture 5">
            <a:extLst>
              <a:ext uri="{FF2B5EF4-FFF2-40B4-BE49-F238E27FC236}">
                <a16:creationId xmlns:a16="http://schemas.microsoft.com/office/drawing/2014/main" id="{CD8DC57B-7D49-C443-C07D-EB6846CAA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588" y="3829050"/>
            <a:ext cx="14986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7">
            <a:extLst>
              <a:ext uri="{FF2B5EF4-FFF2-40B4-BE49-F238E27FC236}">
                <a16:creationId xmlns:a16="http://schemas.microsoft.com/office/drawing/2014/main" id="{F3D03DBB-562A-CEB3-36E4-ED43F889C5E7}"/>
              </a:ext>
            </a:extLst>
          </p:cNvPr>
          <p:cNvSpPr txBox="1">
            <a:spLocks noChangeArrowheads="1"/>
          </p:cNvSpPr>
          <p:nvPr/>
        </p:nvSpPr>
        <p:spPr bwMode="auto">
          <a:xfrm>
            <a:off x="1801814" y="2208213"/>
            <a:ext cx="68548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FontTx/>
              <a:buNone/>
            </a:pPr>
            <a:r>
              <a:rPr lang="en-GB" altLang="en-US" sz="2000">
                <a:solidFill>
                  <a:srgbClr val="000000"/>
                </a:solidFill>
                <a:latin typeface="Arial" panose="020B0604020202020204" pitchFamily="34" charset="0"/>
                <a:cs typeface="Arial" panose="020B0604020202020204" pitchFamily="34" charset="0"/>
              </a:rPr>
              <a:t>Cover commode pan with lid and carefully remove from the commode to avoid spillages. Empty contents into en-suite toilet in the residents room or </a:t>
            </a:r>
            <a:endParaRPr lang="en-GB" altLang="en-US" sz="2000">
              <a:latin typeface="Arial" panose="020B0604020202020204" pitchFamily="34" charset="0"/>
            </a:endParaRPr>
          </a:p>
        </p:txBody>
      </p:sp>
      <p:pic>
        <p:nvPicPr>
          <p:cNvPr id="25606" name="Picture 8">
            <a:extLst>
              <a:ext uri="{FF2B5EF4-FFF2-40B4-BE49-F238E27FC236}">
                <a16:creationId xmlns:a16="http://schemas.microsoft.com/office/drawing/2014/main" id="{39B50E09-0280-1BE6-00C0-0A57AD27FD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1936750"/>
            <a:ext cx="14668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10">
            <a:extLst>
              <a:ext uri="{FF2B5EF4-FFF2-40B4-BE49-F238E27FC236}">
                <a16:creationId xmlns:a16="http://schemas.microsoft.com/office/drawing/2014/main" id="{2BA7AF73-2AB0-6A17-77FF-92D9302D4154}"/>
              </a:ext>
            </a:extLst>
          </p:cNvPr>
          <p:cNvSpPr txBox="1">
            <a:spLocks noChangeArrowheads="1"/>
          </p:cNvSpPr>
          <p:nvPr/>
        </p:nvSpPr>
        <p:spPr bwMode="auto">
          <a:xfrm>
            <a:off x="1611314" y="3222626"/>
            <a:ext cx="71516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pPr>
            <a:r>
              <a:rPr lang="en-GB" altLang="en-US" sz="2000">
                <a:solidFill>
                  <a:srgbClr val="000000"/>
                </a:solidFill>
                <a:latin typeface="Arial" panose="020B0604020202020204" pitchFamily="34" charset="0"/>
                <a:cs typeface="Arial" panose="020B0604020202020204" pitchFamily="34" charset="0"/>
              </a:rPr>
              <a:t>Transfer the covered commode pan to the sluice room the contents into the waste disposal, if not disposed of in toilet.</a:t>
            </a:r>
          </a:p>
          <a:p>
            <a:pPr>
              <a:spcBef>
                <a:spcPct val="0"/>
              </a:spcBef>
            </a:pPr>
            <a:r>
              <a:rPr lang="en-GB" altLang="en-US" sz="2000">
                <a:solidFill>
                  <a:srgbClr val="000000"/>
                </a:solidFill>
                <a:latin typeface="Arial" panose="020B0604020202020204" pitchFamily="34" charset="0"/>
                <a:cs typeface="Arial" panose="020B0604020202020204" pitchFamily="34" charset="0"/>
              </a:rPr>
              <a:t> Rinse the pan with cold water or place in the bedpan washer (if available) Immerse the cloths or wipes into the chlorine solution and squeeze the excess solution out.</a:t>
            </a:r>
          </a:p>
          <a:p>
            <a:pPr>
              <a:spcBef>
                <a:spcPct val="0"/>
              </a:spcBef>
            </a:pPr>
            <a:r>
              <a:rPr lang="en-GB" altLang="en-US" sz="2000">
                <a:solidFill>
                  <a:srgbClr val="000000"/>
                </a:solidFill>
                <a:latin typeface="Arial" panose="020B0604020202020204" pitchFamily="34" charset="0"/>
                <a:cs typeface="Arial" panose="020B0604020202020204" pitchFamily="34" charset="0"/>
              </a:rPr>
              <a:t> Wipe the outside of the pan first then the inside do not dry with paper towels but leave inverted to dry naturally (Contact time) </a:t>
            </a:r>
          </a:p>
          <a:p>
            <a:pPr>
              <a:spcBef>
                <a:spcPct val="0"/>
              </a:spcBef>
            </a:pPr>
            <a:r>
              <a:rPr lang="en-GB" altLang="en-US" sz="2000">
                <a:solidFill>
                  <a:srgbClr val="000000"/>
                </a:solidFill>
                <a:latin typeface="Arial" panose="020B0604020202020204" pitchFamily="34" charset="0"/>
                <a:cs typeface="Arial" panose="020B0604020202020204" pitchFamily="34" charset="0"/>
              </a:rPr>
              <a:t>Dispose of the cloth into clinical waste bin</a:t>
            </a:r>
            <a:endParaRPr lang="en-GB" altLang="en-US" sz="200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AD92D3C-693F-DE01-7FF9-2D829CD7D1B1}"/>
              </a:ext>
            </a:extLst>
          </p:cNvPr>
          <p:cNvSpPr>
            <a:spLocks noGrp="1" noChangeArrowheads="1"/>
          </p:cNvSpPr>
          <p:nvPr>
            <p:ph type="title"/>
          </p:nvPr>
        </p:nvSpPr>
        <p:spPr/>
        <p:txBody>
          <a:bodyPr/>
          <a:lstStyle/>
          <a:p>
            <a:r>
              <a:rPr lang="en-GB" altLang="en-US" sz="3600" dirty="0"/>
              <a:t>Cleaning the Commode </a:t>
            </a:r>
          </a:p>
        </p:txBody>
      </p:sp>
      <p:sp>
        <p:nvSpPr>
          <p:cNvPr id="27651" name="TextBox 4">
            <a:extLst>
              <a:ext uri="{FF2B5EF4-FFF2-40B4-BE49-F238E27FC236}">
                <a16:creationId xmlns:a16="http://schemas.microsoft.com/office/drawing/2014/main" id="{E04C4D64-0C09-0CB0-45DC-44560F8585D9}"/>
              </a:ext>
            </a:extLst>
          </p:cNvPr>
          <p:cNvSpPr txBox="1">
            <a:spLocks noChangeArrowheads="1"/>
          </p:cNvSpPr>
          <p:nvPr/>
        </p:nvSpPr>
        <p:spPr bwMode="auto">
          <a:xfrm>
            <a:off x="4719410" y="1652770"/>
            <a:ext cx="60848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FontTx/>
              <a:buNone/>
            </a:pPr>
            <a:r>
              <a:rPr lang="en-GB" altLang="en-US" sz="2000" dirty="0">
                <a:latin typeface="Arial" panose="020B0604020202020204" pitchFamily="34" charset="0"/>
              </a:rPr>
              <a:t>*****Dispose of cloth after each step.</a:t>
            </a:r>
          </a:p>
          <a:p>
            <a:pPr>
              <a:spcBef>
                <a:spcPct val="0"/>
              </a:spcBef>
              <a:buFontTx/>
              <a:buNone/>
            </a:pPr>
            <a:r>
              <a:rPr lang="en-GB" altLang="en-US" sz="2000" dirty="0">
                <a:latin typeface="Arial" panose="020B0604020202020204" pitchFamily="34" charset="0"/>
              </a:rPr>
              <a:t>1.Using either the Chlorine solution or wipes, start wiping the commode at the top of the backrest, front and back and work down to the seat-</a:t>
            </a:r>
          </a:p>
          <a:p>
            <a:pPr>
              <a:spcBef>
                <a:spcPct val="0"/>
              </a:spcBef>
              <a:buFontTx/>
              <a:buNone/>
            </a:pPr>
            <a:r>
              <a:rPr lang="en-GB" altLang="en-US" sz="2000" dirty="0">
                <a:latin typeface="Arial" panose="020B0604020202020204" pitchFamily="34" charset="0"/>
              </a:rPr>
              <a:t>2. Clean the arms </a:t>
            </a:r>
          </a:p>
          <a:p>
            <a:pPr>
              <a:spcBef>
                <a:spcPct val="0"/>
              </a:spcBef>
              <a:buFontTx/>
              <a:buNone/>
            </a:pPr>
            <a:r>
              <a:rPr lang="en-GB" altLang="en-US" sz="2000" dirty="0">
                <a:latin typeface="Arial" panose="020B0604020202020204" pitchFamily="34" charset="0"/>
              </a:rPr>
              <a:t>3. Clean the top side of the seat  </a:t>
            </a:r>
          </a:p>
          <a:p>
            <a:pPr>
              <a:spcBef>
                <a:spcPct val="0"/>
              </a:spcBef>
              <a:buFontTx/>
              <a:buNone/>
            </a:pPr>
            <a:r>
              <a:rPr lang="en-GB" altLang="en-US" sz="2000" dirty="0">
                <a:latin typeface="Arial" panose="020B0604020202020204" pitchFamily="34" charset="0"/>
              </a:rPr>
              <a:t>4. Clean the toilet seat top and underside- </a:t>
            </a:r>
          </a:p>
          <a:p>
            <a:pPr>
              <a:spcBef>
                <a:spcPct val="0"/>
              </a:spcBef>
              <a:buFontTx/>
              <a:buNone/>
            </a:pPr>
            <a:r>
              <a:rPr lang="en-GB" altLang="en-US" sz="2000" dirty="0">
                <a:latin typeface="Arial" panose="020B0604020202020204" pitchFamily="34" charset="0"/>
              </a:rPr>
              <a:t>5. Clean legs –</a:t>
            </a:r>
          </a:p>
          <a:p>
            <a:pPr>
              <a:spcBef>
                <a:spcPct val="0"/>
              </a:spcBef>
              <a:buFontTx/>
              <a:buNone/>
            </a:pPr>
            <a:r>
              <a:rPr lang="en-GB" altLang="en-US" sz="2000" dirty="0">
                <a:latin typeface="Arial" panose="020B0604020202020204" pitchFamily="34" charset="0"/>
              </a:rPr>
              <a:t>6. Replace pan into holder.</a:t>
            </a:r>
          </a:p>
          <a:p>
            <a:pPr>
              <a:spcBef>
                <a:spcPct val="0"/>
              </a:spcBef>
              <a:buFontTx/>
              <a:buNone/>
            </a:pPr>
            <a:r>
              <a:rPr lang="en-GB" altLang="en-US" sz="2000" dirty="0">
                <a:latin typeface="Arial" panose="020B0604020202020204" pitchFamily="34" charset="0"/>
              </a:rPr>
              <a:t>7. Clean the seat cover top side first then underside and leave propped up to dry.</a:t>
            </a:r>
          </a:p>
          <a:p>
            <a:pPr>
              <a:spcBef>
                <a:spcPct val="0"/>
              </a:spcBef>
              <a:buFontTx/>
              <a:buNone/>
            </a:pPr>
            <a:r>
              <a:rPr lang="en-GB" altLang="en-US" sz="2000" dirty="0">
                <a:latin typeface="Arial" panose="020B0604020202020204" pitchFamily="34" charset="0"/>
              </a:rPr>
              <a:t> 8. Replace seat cover when dry. </a:t>
            </a:r>
          </a:p>
          <a:p>
            <a:pPr>
              <a:spcBef>
                <a:spcPct val="0"/>
              </a:spcBef>
              <a:buFontTx/>
              <a:buNone/>
            </a:pPr>
            <a:endParaRPr lang="en-GB" altLang="en-US" sz="2400" dirty="0">
              <a:latin typeface="Arial" panose="020B0604020202020204" pitchFamily="34" charset="0"/>
            </a:endParaRPr>
          </a:p>
        </p:txBody>
      </p:sp>
      <p:pic>
        <p:nvPicPr>
          <p:cNvPr id="27652" name="Picture 11">
            <a:extLst>
              <a:ext uri="{FF2B5EF4-FFF2-40B4-BE49-F238E27FC236}">
                <a16:creationId xmlns:a16="http://schemas.microsoft.com/office/drawing/2014/main" id="{EA521C73-4508-B5E3-6E0B-180FF093B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68412"/>
            <a:ext cx="37242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E673C2B-2DC6-9525-C75A-D33A2E02F527}"/>
              </a:ext>
            </a:extLst>
          </p:cNvPr>
          <p:cNvSpPr>
            <a:spLocks noGrp="1" noChangeArrowheads="1"/>
          </p:cNvSpPr>
          <p:nvPr>
            <p:ph type="title"/>
          </p:nvPr>
        </p:nvSpPr>
        <p:spPr/>
        <p:txBody>
          <a:bodyPr/>
          <a:lstStyle/>
          <a:p>
            <a:r>
              <a:rPr lang="en-GB" altLang="en-US"/>
              <a:t>Products</a:t>
            </a:r>
          </a:p>
        </p:txBody>
      </p:sp>
      <p:sp>
        <p:nvSpPr>
          <p:cNvPr id="28675" name="TextBox 3">
            <a:extLst>
              <a:ext uri="{FF2B5EF4-FFF2-40B4-BE49-F238E27FC236}">
                <a16:creationId xmlns:a16="http://schemas.microsoft.com/office/drawing/2014/main" id="{0510CDA5-7F55-3F98-729F-0151047F4279}"/>
              </a:ext>
            </a:extLst>
          </p:cNvPr>
          <p:cNvSpPr txBox="1">
            <a:spLocks noChangeArrowheads="1"/>
          </p:cNvSpPr>
          <p:nvPr/>
        </p:nvSpPr>
        <p:spPr bwMode="auto">
          <a:xfrm>
            <a:off x="2047876" y="1490664"/>
            <a:ext cx="831532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
                <a:srgbClr val="C00000"/>
              </a:buClr>
              <a:buFontTx/>
              <a:buNone/>
            </a:pPr>
            <a:r>
              <a:rPr lang="en-GB" altLang="en-US" sz="2400">
                <a:latin typeface="Arial" panose="020B0604020202020204" pitchFamily="34" charset="0"/>
                <a:cs typeface="Arial" panose="020B0604020202020204" pitchFamily="34" charset="0"/>
              </a:rPr>
              <a:t>You should never mix different types of cleaning/disinfecting products (unless specified by the manufacturer) as the chemicals may react with each other and may produce harmful gases. Use each product as recommended by the manufacturer.</a:t>
            </a:r>
          </a:p>
          <a:p>
            <a:pPr>
              <a:spcBef>
                <a:spcPct val="0"/>
              </a:spcBef>
              <a:buClr>
                <a:srgbClr val="C00000"/>
              </a:buClr>
              <a:buFontTx/>
              <a:buNone/>
            </a:pPr>
            <a:endParaRPr lang="en-GB" altLang="en-US" sz="1400">
              <a:latin typeface="Arial" panose="020B0604020202020204" pitchFamily="34" charset="0"/>
              <a:cs typeface="Arial" panose="020B0604020202020204" pitchFamily="34" charset="0"/>
            </a:endParaRPr>
          </a:p>
          <a:p>
            <a:pPr>
              <a:spcBef>
                <a:spcPct val="0"/>
              </a:spcBef>
              <a:buClr>
                <a:srgbClr val="C00000"/>
              </a:buClr>
              <a:buFontTx/>
              <a:buNone/>
            </a:pPr>
            <a:r>
              <a:rPr lang="en-GB" altLang="en-US" sz="2400">
                <a:latin typeface="Arial" panose="020B0604020202020204" pitchFamily="34" charset="0"/>
                <a:cs typeface="Arial" panose="020B0604020202020204" pitchFamily="34" charset="0"/>
              </a:rPr>
              <a:t>Any made-up solution should be discarded after 24 hours. Make up a new solution every day.</a:t>
            </a:r>
          </a:p>
          <a:p>
            <a:pPr>
              <a:spcBef>
                <a:spcPct val="0"/>
              </a:spcBef>
              <a:buClr>
                <a:srgbClr val="C00000"/>
              </a:buClr>
              <a:buFontTx/>
              <a:buNone/>
            </a:pPr>
            <a:endParaRPr lang="en-GB" altLang="en-US" sz="1600">
              <a:latin typeface="Arial" panose="020B0604020202020204" pitchFamily="34" charset="0"/>
              <a:cs typeface="Arial" panose="020B0604020202020204" pitchFamily="34" charset="0"/>
            </a:endParaRPr>
          </a:p>
          <a:p>
            <a:pPr>
              <a:spcBef>
                <a:spcPct val="0"/>
              </a:spcBef>
              <a:buClr>
                <a:srgbClr val="C00000"/>
              </a:buClr>
              <a:buFontTx/>
              <a:buNone/>
            </a:pPr>
            <a:r>
              <a:rPr lang="en-GB" altLang="en-US" sz="2400">
                <a:latin typeface="Arial" panose="020B0604020202020204" pitchFamily="34" charset="0"/>
                <a:cs typeface="Arial" panose="020B0604020202020204" pitchFamily="34" charset="0"/>
              </a:rPr>
              <a:t>Always use the products provided at your place of work. Don’t bring in your own cleaning products from home.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ED6DF6A-FFEE-3920-C9B8-9397738D3A02}"/>
              </a:ext>
            </a:extLst>
          </p:cNvPr>
          <p:cNvSpPr>
            <a:spLocks noGrp="1" noChangeArrowheads="1"/>
          </p:cNvSpPr>
          <p:nvPr>
            <p:ph type="title"/>
          </p:nvPr>
        </p:nvSpPr>
        <p:spPr>
          <a:xfrm>
            <a:off x="838200" y="276226"/>
            <a:ext cx="10515600" cy="1325563"/>
          </a:xfrm>
        </p:spPr>
        <p:txBody>
          <a:bodyPr/>
          <a:lstStyle/>
          <a:p>
            <a:r>
              <a:rPr lang="en-GB" altLang="en-US" dirty="0"/>
              <a:t>Activity 3</a:t>
            </a:r>
          </a:p>
        </p:txBody>
      </p:sp>
      <p:pic>
        <p:nvPicPr>
          <p:cNvPr id="30723" name="Picture 1">
            <a:extLst>
              <a:ext uri="{FF2B5EF4-FFF2-40B4-BE49-F238E27FC236}">
                <a16:creationId xmlns:a16="http://schemas.microsoft.com/office/drawing/2014/main" id="{E467CF56-8AA5-F713-72B7-B06C7EBDC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1" y="1300164"/>
            <a:ext cx="2836863"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a:extLst>
              <a:ext uri="{FF2B5EF4-FFF2-40B4-BE49-F238E27FC236}">
                <a16:creationId xmlns:a16="http://schemas.microsoft.com/office/drawing/2014/main" id="{DFCC298E-BAD1-6D45-E62A-B37B7C2C6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138" y="2133601"/>
            <a:ext cx="2627312"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a:extLst>
              <a:ext uri="{FF2B5EF4-FFF2-40B4-BE49-F238E27FC236}">
                <a16:creationId xmlns:a16="http://schemas.microsoft.com/office/drawing/2014/main" id="{22B037AC-5B7E-AA3C-5A26-99282E6FE9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1" y="3716339"/>
            <a:ext cx="2836863"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0">
            <a:extLst>
              <a:ext uri="{FF2B5EF4-FFF2-40B4-BE49-F238E27FC236}">
                <a16:creationId xmlns:a16="http://schemas.microsoft.com/office/drawing/2014/main" id="{152D56BE-8BFE-773D-8508-FC7CEE626B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6888" y="1987551"/>
            <a:ext cx="2309812"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A95AD25-2E49-5849-0C7F-E7A5A7C0CB88}"/>
              </a:ext>
            </a:extLst>
          </p:cNvPr>
          <p:cNvSpPr>
            <a:spLocks noGrp="1" noChangeArrowheads="1"/>
          </p:cNvSpPr>
          <p:nvPr>
            <p:ph type="title"/>
          </p:nvPr>
        </p:nvSpPr>
        <p:spPr/>
        <p:txBody>
          <a:bodyPr/>
          <a:lstStyle/>
          <a:p>
            <a:r>
              <a:rPr lang="en-GB" altLang="en-US"/>
              <a:t>Activity 3</a:t>
            </a:r>
          </a:p>
        </p:txBody>
      </p:sp>
      <p:pic>
        <p:nvPicPr>
          <p:cNvPr id="32771" name="Picture 4">
            <a:extLst>
              <a:ext uri="{FF2B5EF4-FFF2-40B4-BE49-F238E27FC236}">
                <a16:creationId xmlns:a16="http://schemas.microsoft.com/office/drawing/2014/main" id="{F0F4C3ED-F846-5898-1B8D-9B3E557B6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038" y="1312863"/>
            <a:ext cx="2874962"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a:extLst>
              <a:ext uri="{FF2B5EF4-FFF2-40B4-BE49-F238E27FC236}">
                <a16:creationId xmlns:a16="http://schemas.microsoft.com/office/drawing/2014/main" id="{179D05E4-52FC-7B8A-EAAF-A988A481E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6" y="1817688"/>
            <a:ext cx="211931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a:extLst>
              <a:ext uri="{FF2B5EF4-FFF2-40B4-BE49-F238E27FC236}">
                <a16:creationId xmlns:a16="http://schemas.microsoft.com/office/drawing/2014/main" id="{F882DFA8-9292-C13E-79AB-8EA2482AD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1564" y="1223963"/>
            <a:ext cx="2941637"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A0AF291C-3A63-C091-9FC9-2A47A3BA586A}"/>
              </a:ext>
            </a:extLst>
          </p:cNvPr>
          <p:cNvSpPr>
            <a:spLocks noGrp="1" noChangeArrowheads="1"/>
          </p:cNvSpPr>
          <p:nvPr>
            <p:ph type="title"/>
          </p:nvPr>
        </p:nvSpPr>
        <p:spPr/>
        <p:txBody>
          <a:bodyPr/>
          <a:lstStyle/>
          <a:p>
            <a:r>
              <a:rPr lang="en-GB" altLang="en-US"/>
              <a:t>Activity 3</a:t>
            </a:r>
          </a:p>
        </p:txBody>
      </p:sp>
      <p:sp>
        <p:nvSpPr>
          <p:cNvPr id="2" name="Content Placeholder 1">
            <a:extLst>
              <a:ext uri="{FF2B5EF4-FFF2-40B4-BE49-F238E27FC236}">
                <a16:creationId xmlns:a16="http://schemas.microsoft.com/office/drawing/2014/main" id="{F0850085-4BFC-5B61-4CE9-0C599DA513D7}"/>
              </a:ext>
            </a:extLst>
          </p:cNvPr>
          <p:cNvSpPr>
            <a:spLocks noGrp="1"/>
          </p:cNvSpPr>
          <p:nvPr>
            <p:ph idx="1"/>
          </p:nvPr>
        </p:nvSpPr>
        <p:spPr/>
        <p:txBody>
          <a:bodyPr/>
          <a:lstStyle/>
          <a:p>
            <a:endParaRPr lang="en-GB"/>
          </a:p>
        </p:txBody>
      </p:sp>
      <p:pic>
        <p:nvPicPr>
          <p:cNvPr id="33795" name="Picture 7">
            <a:extLst>
              <a:ext uri="{FF2B5EF4-FFF2-40B4-BE49-F238E27FC236}">
                <a16:creationId xmlns:a16="http://schemas.microsoft.com/office/drawing/2014/main" id="{B16531DA-B997-ADF3-57D3-3B88C5A64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555750"/>
            <a:ext cx="269398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a:extLst>
              <a:ext uri="{FF2B5EF4-FFF2-40B4-BE49-F238E27FC236}">
                <a16:creationId xmlns:a16="http://schemas.microsoft.com/office/drawing/2014/main" id="{D83318D2-A1CD-5809-717A-A5812A0BF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6" y="2276476"/>
            <a:ext cx="24796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9">
            <a:extLst>
              <a:ext uri="{FF2B5EF4-FFF2-40B4-BE49-F238E27FC236}">
                <a16:creationId xmlns:a16="http://schemas.microsoft.com/office/drawing/2014/main" id="{70EE4A4B-8B67-57F2-2C92-33DEE51DE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588" y="931864"/>
            <a:ext cx="179070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769B68F-68EF-1D1C-C3A0-B33B6D01420F}"/>
              </a:ext>
            </a:extLst>
          </p:cNvPr>
          <p:cNvSpPr>
            <a:spLocks noGrp="1" noChangeArrowheads="1"/>
          </p:cNvSpPr>
          <p:nvPr>
            <p:ph type="title"/>
          </p:nvPr>
        </p:nvSpPr>
        <p:spPr/>
        <p:txBody>
          <a:bodyPr>
            <a:normAutofit/>
          </a:bodyPr>
          <a:lstStyle/>
          <a:p>
            <a:r>
              <a:rPr lang="en-GB" altLang="en-US"/>
              <a:t>Decontamination of body fluid spillages</a:t>
            </a:r>
          </a:p>
        </p:txBody>
      </p:sp>
      <p:sp>
        <p:nvSpPr>
          <p:cNvPr id="34819" name="TextBox 4">
            <a:extLst>
              <a:ext uri="{FF2B5EF4-FFF2-40B4-BE49-F238E27FC236}">
                <a16:creationId xmlns:a16="http://schemas.microsoft.com/office/drawing/2014/main" id="{94AD2325-06B1-4857-581B-0B23D6995A9E}"/>
              </a:ext>
            </a:extLst>
          </p:cNvPr>
          <p:cNvSpPr txBox="1">
            <a:spLocks noChangeArrowheads="1"/>
          </p:cNvSpPr>
          <p:nvPr/>
        </p:nvSpPr>
        <p:spPr bwMode="auto">
          <a:xfrm>
            <a:off x="1928813" y="1557339"/>
            <a:ext cx="8291512"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lnSpc>
                <a:spcPct val="90000"/>
              </a:lnSpc>
              <a:spcBef>
                <a:spcPct val="0"/>
              </a:spcBef>
              <a:buClr>
                <a:srgbClr val="FF0000"/>
              </a:buClr>
            </a:pPr>
            <a:r>
              <a:rPr lang="en-GB" altLang="en-US" sz="2400">
                <a:latin typeface="Arial" panose="020B0604020202020204" pitchFamily="34" charset="0"/>
                <a:cs typeface="Arial" panose="020B0604020202020204" pitchFamily="34" charset="0"/>
              </a:rPr>
              <a:t>Place a caution sign at the spill </a:t>
            </a:r>
          </a:p>
          <a:p>
            <a:pPr>
              <a:lnSpc>
                <a:spcPct val="90000"/>
              </a:lnSpc>
              <a:spcBef>
                <a:spcPct val="0"/>
              </a:spcBef>
              <a:buClr>
                <a:srgbClr val="FF0000"/>
              </a:buClr>
            </a:pPr>
            <a:endParaRPr lang="en-GB" altLang="en-US" sz="2400">
              <a:latin typeface="Arial" panose="020B0604020202020204" pitchFamily="34" charset="0"/>
              <a:cs typeface="Arial" panose="020B0604020202020204" pitchFamily="34" charset="0"/>
            </a:endParaRPr>
          </a:p>
          <a:p>
            <a:pPr>
              <a:lnSpc>
                <a:spcPct val="90000"/>
              </a:lnSpc>
              <a:spcBef>
                <a:spcPct val="0"/>
              </a:spcBef>
              <a:buClr>
                <a:srgbClr val="FF0000"/>
              </a:buClr>
            </a:pPr>
            <a:r>
              <a:rPr lang="en-GB" altLang="en-US" sz="2400">
                <a:latin typeface="Arial" panose="020B0604020202020204" pitchFamily="34" charset="0"/>
                <a:cs typeface="Arial" panose="020B0604020202020204" pitchFamily="34" charset="0"/>
              </a:rPr>
              <a:t>Don appropriate PPE; minimum gloves and apron.</a:t>
            </a:r>
          </a:p>
          <a:p>
            <a:pPr>
              <a:lnSpc>
                <a:spcPct val="90000"/>
              </a:lnSpc>
              <a:spcBef>
                <a:spcPct val="0"/>
              </a:spcBef>
              <a:buClr>
                <a:srgbClr val="FF0000"/>
              </a:buClr>
            </a:pPr>
            <a:endParaRPr lang="en-GB" altLang="en-US" sz="2400">
              <a:latin typeface="Arial" panose="020B0604020202020204" pitchFamily="34" charset="0"/>
              <a:cs typeface="Arial" panose="020B0604020202020204" pitchFamily="34" charset="0"/>
            </a:endParaRPr>
          </a:p>
          <a:p>
            <a:pPr>
              <a:lnSpc>
                <a:spcPct val="90000"/>
              </a:lnSpc>
              <a:spcBef>
                <a:spcPct val="0"/>
              </a:spcBef>
              <a:buClr>
                <a:srgbClr val="FF0000"/>
              </a:buClr>
            </a:pPr>
            <a:r>
              <a:rPr lang="en-GB" altLang="en-US" sz="2400">
                <a:latin typeface="Arial" panose="020B0604020202020204" pitchFamily="34" charset="0"/>
                <a:cs typeface="Arial" panose="020B0604020202020204" pitchFamily="34" charset="0"/>
              </a:rPr>
              <a:t>Remove the main bulk of the spill from the area using paper towels/ blue roll, and placed into a clinical waste bag.</a:t>
            </a:r>
          </a:p>
          <a:p>
            <a:pPr>
              <a:lnSpc>
                <a:spcPct val="90000"/>
              </a:lnSpc>
              <a:spcBef>
                <a:spcPct val="0"/>
              </a:spcBef>
              <a:buClr>
                <a:srgbClr val="FF0000"/>
              </a:buClr>
            </a:pPr>
            <a:endParaRPr lang="en-GB" altLang="en-US" sz="2400">
              <a:latin typeface="Arial" panose="020B0604020202020204" pitchFamily="34" charset="0"/>
              <a:cs typeface="Arial" panose="020B0604020202020204" pitchFamily="34" charset="0"/>
            </a:endParaRPr>
          </a:p>
          <a:p>
            <a:pPr>
              <a:lnSpc>
                <a:spcPct val="90000"/>
              </a:lnSpc>
              <a:spcBef>
                <a:spcPct val="0"/>
              </a:spcBef>
              <a:buClr>
                <a:srgbClr val="FF0000"/>
              </a:buClr>
            </a:pPr>
            <a:r>
              <a:rPr lang="en-GB" altLang="en-US" sz="2400">
                <a:latin typeface="Arial" panose="020B0604020202020204" pitchFamily="34" charset="0"/>
                <a:cs typeface="Arial" panose="020B0604020202020204" pitchFamily="34" charset="0"/>
              </a:rPr>
              <a:t>Use a chlorine product to thoroughly disinfect the area using the principles of cleaning and leave to air dry.</a:t>
            </a:r>
          </a:p>
          <a:p>
            <a:pPr>
              <a:lnSpc>
                <a:spcPct val="90000"/>
              </a:lnSpc>
              <a:spcBef>
                <a:spcPct val="0"/>
              </a:spcBef>
              <a:buClr>
                <a:srgbClr val="FF0000"/>
              </a:buClr>
              <a:buFontTx/>
              <a:buNone/>
            </a:pPr>
            <a:endParaRPr lang="en-GB" altLang="en-US" sz="2400">
              <a:latin typeface="Arial" panose="020B0604020202020204" pitchFamily="34" charset="0"/>
              <a:cs typeface="Arial" panose="020B0604020202020204" pitchFamily="34" charset="0"/>
            </a:endParaRPr>
          </a:p>
          <a:p>
            <a:pPr>
              <a:lnSpc>
                <a:spcPct val="90000"/>
              </a:lnSpc>
              <a:spcBef>
                <a:spcPct val="0"/>
              </a:spcBef>
              <a:buClr>
                <a:srgbClr val="FF0000"/>
              </a:buClr>
            </a:pPr>
            <a:r>
              <a:rPr lang="en-GB" altLang="en-US" sz="2400">
                <a:latin typeface="Arial" panose="020B0604020202020204" pitchFamily="34" charset="0"/>
                <a:cs typeface="Arial" panose="020B0604020202020204" pitchFamily="34" charset="0"/>
              </a:rPr>
              <a:t>Remove the caution sign when the surface is completely dry </a:t>
            </a:r>
          </a:p>
          <a:p>
            <a:pPr>
              <a:lnSpc>
                <a:spcPct val="90000"/>
              </a:lnSpc>
              <a:spcBef>
                <a:spcPct val="0"/>
              </a:spcBef>
              <a:buClr>
                <a:srgbClr val="FF0000"/>
              </a:buClr>
              <a:buFontTx/>
              <a:buNone/>
            </a:pPr>
            <a:endParaRPr lang="en-GB" altLang="en-US" sz="240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87206EC7-5E66-2D3C-7147-8BE494771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335" t="26918" r="40657" b="28410"/>
          <a:stretch>
            <a:fillRect/>
          </a:stretch>
        </p:blipFill>
        <p:spPr bwMode="auto">
          <a:xfrm>
            <a:off x="2855914" y="188914"/>
            <a:ext cx="56165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4CE0689-2D4E-DBC5-C721-5B9FC1F904E2}"/>
              </a:ext>
            </a:extLst>
          </p:cNvPr>
          <p:cNvSpPr>
            <a:spLocks noGrp="1" noChangeArrowheads="1"/>
          </p:cNvSpPr>
          <p:nvPr>
            <p:ph type="title"/>
          </p:nvPr>
        </p:nvSpPr>
        <p:spPr/>
        <p:txBody>
          <a:bodyPr/>
          <a:lstStyle/>
          <a:p>
            <a:r>
              <a:rPr lang="en-GB" altLang="en-US"/>
              <a:t>Introduction</a:t>
            </a:r>
          </a:p>
        </p:txBody>
      </p:sp>
      <p:sp>
        <p:nvSpPr>
          <p:cNvPr id="6147" name="TextBox 3">
            <a:extLst>
              <a:ext uri="{FF2B5EF4-FFF2-40B4-BE49-F238E27FC236}">
                <a16:creationId xmlns:a16="http://schemas.microsoft.com/office/drawing/2014/main" id="{EF513298-140A-F7BF-BED0-D8D3A7F5BC6E}"/>
              </a:ext>
            </a:extLst>
          </p:cNvPr>
          <p:cNvSpPr txBox="1">
            <a:spLocks noChangeArrowheads="1"/>
          </p:cNvSpPr>
          <p:nvPr/>
        </p:nvSpPr>
        <p:spPr bwMode="auto">
          <a:xfrm>
            <a:off x="3027363" y="1905001"/>
            <a:ext cx="4572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FontTx/>
              <a:buNone/>
            </a:pPr>
            <a:r>
              <a:rPr lang="en-GB" altLang="en-US" sz="2400">
                <a:latin typeface="Arial" panose="020B0604020202020204" pitchFamily="34" charset="0"/>
              </a:rPr>
              <a:t>Housekeeping</a:t>
            </a:r>
          </a:p>
          <a:p>
            <a:pPr>
              <a:spcBef>
                <a:spcPct val="0"/>
              </a:spcBef>
              <a:buFontTx/>
              <a:buNone/>
            </a:pPr>
            <a:endParaRPr lang="en-GB" altLang="en-US" sz="2400">
              <a:latin typeface="Arial" panose="020B0604020202020204" pitchFamily="34" charset="0"/>
            </a:endParaRPr>
          </a:p>
          <a:p>
            <a:pPr>
              <a:spcBef>
                <a:spcPct val="0"/>
              </a:spcBef>
              <a:buFontTx/>
              <a:buNone/>
            </a:pPr>
            <a:r>
              <a:rPr lang="en-GB" altLang="en-US" sz="2400">
                <a:latin typeface="Arial" panose="020B0604020202020204" pitchFamily="34" charset="0"/>
              </a:rPr>
              <a:t>Presentation/activities</a:t>
            </a:r>
          </a:p>
          <a:p>
            <a:pPr>
              <a:spcBef>
                <a:spcPct val="0"/>
              </a:spcBef>
              <a:buFontTx/>
              <a:buNone/>
            </a:pPr>
            <a:endParaRPr lang="en-GB" altLang="en-US" sz="2400">
              <a:latin typeface="Arial" panose="020B0604020202020204" pitchFamily="34" charset="0"/>
            </a:endParaRPr>
          </a:p>
          <a:p>
            <a:pPr>
              <a:spcBef>
                <a:spcPct val="0"/>
              </a:spcBef>
              <a:buFontTx/>
              <a:buNone/>
            </a:pPr>
            <a:r>
              <a:rPr lang="en-GB" altLang="en-US" sz="2400">
                <a:latin typeface="Arial" panose="020B0604020202020204" pitchFamily="34" charset="0"/>
              </a:rPr>
              <a:t>Evaluation forms</a:t>
            </a:r>
          </a:p>
        </p:txBody>
      </p:sp>
      <p:pic>
        <p:nvPicPr>
          <p:cNvPr id="6148" name="Picture 1">
            <a:extLst>
              <a:ext uri="{FF2B5EF4-FFF2-40B4-BE49-F238E27FC236}">
                <a16:creationId xmlns:a16="http://schemas.microsoft.com/office/drawing/2014/main" id="{087FA535-5894-681B-6CF9-BFCC34F74B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905000"/>
            <a:ext cx="4953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a:extLst>
              <a:ext uri="{FF2B5EF4-FFF2-40B4-BE49-F238E27FC236}">
                <a16:creationId xmlns:a16="http://schemas.microsoft.com/office/drawing/2014/main" id="{1C520D7B-5994-33CF-7337-4633392AA7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6650" y="2000250"/>
            <a:ext cx="4651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a:extLst>
              <a:ext uri="{FF2B5EF4-FFF2-40B4-BE49-F238E27FC236}">
                <a16:creationId xmlns:a16="http://schemas.microsoft.com/office/drawing/2014/main" id="{1C3EEAC4-9AB5-3D3F-EDE8-31D9B4A4A7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5351" y="2590800"/>
            <a:ext cx="7842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a:extLst>
              <a:ext uri="{FF2B5EF4-FFF2-40B4-BE49-F238E27FC236}">
                <a16:creationId xmlns:a16="http://schemas.microsoft.com/office/drawing/2014/main" id="{1D58F126-1D66-DCE6-E529-9634683DA4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36788" y="3557588"/>
            <a:ext cx="7731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8A8F1CD-06D3-C884-4A6C-153CC7592FFB}"/>
              </a:ext>
            </a:extLst>
          </p:cNvPr>
          <p:cNvSpPr>
            <a:spLocks noGrp="1" noChangeArrowheads="1"/>
          </p:cNvSpPr>
          <p:nvPr>
            <p:ph type="title"/>
          </p:nvPr>
        </p:nvSpPr>
        <p:spPr/>
        <p:txBody>
          <a:bodyPr/>
          <a:lstStyle/>
          <a:p>
            <a:r>
              <a:rPr lang="en-GB" altLang="en-US"/>
              <a:t>Cleaning schedules </a:t>
            </a:r>
          </a:p>
        </p:txBody>
      </p:sp>
      <p:pic>
        <p:nvPicPr>
          <p:cNvPr id="38915" name="Picture 2">
            <a:extLst>
              <a:ext uri="{FF2B5EF4-FFF2-40B4-BE49-F238E27FC236}">
                <a16:creationId xmlns:a16="http://schemas.microsoft.com/office/drawing/2014/main" id="{6B9CB29A-6E2B-C1A8-FC03-94426FB285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9764" y="1700213"/>
            <a:ext cx="5832475"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602C74C-2958-F1FE-A224-5117D5086761}"/>
              </a:ext>
            </a:extLst>
          </p:cNvPr>
          <p:cNvSpPr>
            <a:spLocks noGrp="1" noChangeArrowheads="1"/>
          </p:cNvSpPr>
          <p:nvPr>
            <p:ph type="title"/>
          </p:nvPr>
        </p:nvSpPr>
        <p:spPr/>
        <p:txBody>
          <a:bodyPr/>
          <a:lstStyle/>
          <a:p>
            <a:r>
              <a:rPr lang="en-GB" altLang="en-US"/>
              <a:t>Activity 4</a:t>
            </a:r>
          </a:p>
        </p:txBody>
      </p:sp>
      <p:pic>
        <p:nvPicPr>
          <p:cNvPr id="40963" name="Picture 2" descr="black floral background, embossed flowers pattern, abstract 3d textured paper">
            <a:extLst>
              <a:ext uri="{FF2B5EF4-FFF2-40B4-BE49-F238E27FC236}">
                <a16:creationId xmlns:a16="http://schemas.microsoft.com/office/drawing/2014/main" id="{F8A7A28C-F1F6-F7CF-65C4-9151A4F15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4" y="1487489"/>
            <a:ext cx="4137025"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
            <a:extLst>
              <a:ext uri="{FF2B5EF4-FFF2-40B4-BE49-F238E27FC236}">
                <a16:creationId xmlns:a16="http://schemas.microsoft.com/office/drawing/2014/main" id="{5B6322E8-8860-A7D8-36F6-0F700A6A0F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6338" y="1555750"/>
            <a:ext cx="38163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F71A4F53-CE06-2247-4A41-537BF093C604}"/>
              </a:ext>
            </a:extLst>
          </p:cNvPr>
          <p:cNvSpPr>
            <a:spLocks noGrp="1" noChangeArrowheads="1"/>
          </p:cNvSpPr>
          <p:nvPr>
            <p:ph type="title"/>
          </p:nvPr>
        </p:nvSpPr>
        <p:spPr/>
        <p:txBody>
          <a:bodyPr/>
          <a:lstStyle/>
          <a:p>
            <a:r>
              <a:rPr lang="en-GB" altLang="en-US"/>
              <a:t>Cleaning storage and equipment </a:t>
            </a:r>
          </a:p>
        </p:txBody>
      </p:sp>
      <p:sp>
        <p:nvSpPr>
          <p:cNvPr id="41987" name="TextBox 3">
            <a:extLst>
              <a:ext uri="{FF2B5EF4-FFF2-40B4-BE49-F238E27FC236}">
                <a16:creationId xmlns:a16="http://schemas.microsoft.com/office/drawing/2014/main" id="{9BAA80E6-C6F2-140D-5B89-0D449AF5B6C4}"/>
              </a:ext>
            </a:extLst>
          </p:cNvPr>
          <p:cNvSpPr txBox="1">
            <a:spLocks noChangeArrowheads="1"/>
          </p:cNvSpPr>
          <p:nvPr/>
        </p:nvSpPr>
        <p:spPr bwMode="auto">
          <a:xfrm>
            <a:off x="1973263" y="1539876"/>
            <a:ext cx="8443912" cy="4894263"/>
          </a:xfrm>
          <a:prstGeom prst="rect">
            <a:avLst/>
          </a:prstGeom>
          <a:noFill/>
          <a:ln>
            <a:noFill/>
          </a:ln>
        </p:spPr>
        <p:txBody>
          <a:bodyPr>
            <a:spAutoFit/>
          </a:bodyPr>
          <a:lstStyle>
            <a:lvl1pPr>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marL="342900" indent="-342900">
              <a:spcBef>
                <a:spcPct val="0"/>
              </a:spcBef>
              <a:defRPr/>
            </a:pPr>
            <a:r>
              <a:rPr lang="en-GB" altLang="en-US" sz="2400" dirty="0">
                <a:latin typeface="Arial" panose="020B0604020202020204" pitchFamily="34" charset="0"/>
              </a:rPr>
              <a:t>Cleaning equipment also needs to be clean to avoid cross contamination</a:t>
            </a:r>
          </a:p>
          <a:p>
            <a:pPr marL="342900" indent="-342900">
              <a:spcBef>
                <a:spcPct val="0"/>
              </a:spcBef>
              <a:defRPr/>
            </a:pPr>
            <a:r>
              <a:rPr lang="en-GB" altLang="en-US" sz="2400" dirty="0">
                <a:latin typeface="Arial" panose="020B0604020202020204" pitchFamily="34" charset="0"/>
              </a:rPr>
              <a:t>Equipment must be cleaned and dried between use </a:t>
            </a:r>
          </a:p>
          <a:p>
            <a:pPr>
              <a:spcBef>
                <a:spcPct val="0"/>
              </a:spcBef>
              <a:buFontTx/>
              <a:buNone/>
              <a:defRPr/>
            </a:pPr>
            <a:r>
              <a:rPr lang="en-GB" altLang="en-US" sz="2400" dirty="0">
                <a:latin typeface="Arial" panose="020B0604020202020204" pitchFamily="34" charset="0"/>
              </a:rPr>
              <a:t>     (mop buckets, cleaning trolleys)</a:t>
            </a:r>
          </a:p>
          <a:p>
            <a:pPr marL="342900" indent="-342900">
              <a:spcBef>
                <a:spcPct val="0"/>
              </a:spcBef>
              <a:defRPr/>
            </a:pPr>
            <a:r>
              <a:rPr lang="en-GB" altLang="en-US" sz="2400" dirty="0">
                <a:latin typeface="Arial" panose="020B0604020202020204" pitchFamily="34" charset="0"/>
              </a:rPr>
              <a:t>Mop heads and cloths must be  laundered daily or disposed of daily</a:t>
            </a:r>
          </a:p>
          <a:p>
            <a:pPr marL="342900" indent="-342900">
              <a:spcBef>
                <a:spcPct val="0"/>
              </a:spcBef>
              <a:defRPr/>
            </a:pPr>
            <a:r>
              <a:rPr lang="en-GB" altLang="en-US" sz="2400" dirty="0">
                <a:latin typeface="Arial" panose="020B0604020202020204" pitchFamily="34" charset="0"/>
              </a:rPr>
              <a:t>Cleaning carts should have separation between clean and dirty areas</a:t>
            </a:r>
          </a:p>
          <a:p>
            <a:pPr marL="342900" indent="-342900">
              <a:spcBef>
                <a:spcPct val="0"/>
              </a:spcBef>
              <a:defRPr/>
            </a:pPr>
            <a:r>
              <a:rPr lang="en-GB" altLang="en-US" sz="2400" dirty="0">
                <a:latin typeface="Arial" panose="020B0604020202020204" pitchFamily="34" charset="0"/>
              </a:rPr>
              <a:t>They should never have supplies of clothing, laundry or food and drink</a:t>
            </a:r>
          </a:p>
          <a:p>
            <a:pPr marL="342900" indent="-342900">
              <a:spcBef>
                <a:spcPct val="0"/>
              </a:spcBef>
              <a:defRPr/>
            </a:pPr>
            <a:r>
              <a:rPr lang="en-GB" altLang="en-US" sz="2400" dirty="0">
                <a:latin typeface="Arial" panose="020B0604020202020204" pitchFamily="34" charset="0"/>
              </a:rPr>
              <a:t>Should be thoroughly cleaned at the end of the day or shift</a:t>
            </a:r>
          </a:p>
          <a:p>
            <a:pPr marL="342900" indent="-342900">
              <a:spcBef>
                <a:spcPct val="0"/>
              </a:spcBef>
              <a:defRPr/>
            </a:pPr>
            <a:r>
              <a:rPr lang="en-GB" altLang="en-US" sz="2400" dirty="0">
                <a:latin typeface="Arial" panose="020B0604020202020204" pitchFamily="34" charset="0"/>
              </a:rPr>
              <a:t>Should be stored safely when not in use </a:t>
            </a:r>
          </a:p>
          <a:p>
            <a:pPr>
              <a:spcBef>
                <a:spcPct val="0"/>
              </a:spcBef>
              <a:buFontTx/>
              <a:buNone/>
              <a:defRPr/>
            </a:pPr>
            <a:endParaRPr lang="en-GB" altLang="en-US" sz="2400" dirty="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DAB9B97D-C820-D1BD-D785-1382456A116B}"/>
              </a:ext>
            </a:extLst>
          </p:cNvPr>
          <p:cNvSpPr>
            <a:spLocks noGrp="1" noChangeArrowheads="1"/>
          </p:cNvSpPr>
          <p:nvPr>
            <p:ph type="title"/>
          </p:nvPr>
        </p:nvSpPr>
        <p:spPr/>
        <p:txBody>
          <a:bodyPr/>
          <a:lstStyle/>
          <a:p>
            <a:r>
              <a:rPr lang="en-GB" altLang="en-US"/>
              <a:t>To summarise</a:t>
            </a:r>
          </a:p>
        </p:txBody>
      </p:sp>
      <p:sp>
        <p:nvSpPr>
          <p:cNvPr id="44035" name="TextBox 3">
            <a:extLst>
              <a:ext uri="{FF2B5EF4-FFF2-40B4-BE49-F238E27FC236}">
                <a16:creationId xmlns:a16="http://schemas.microsoft.com/office/drawing/2014/main" id="{7E6ABE18-171C-409D-8BFA-FDFFEF257215}"/>
              </a:ext>
            </a:extLst>
          </p:cNvPr>
          <p:cNvSpPr txBox="1">
            <a:spLocks noChangeArrowheads="1"/>
          </p:cNvSpPr>
          <p:nvPr/>
        </p:nvSpPr>
        <p:spPr bwMode="auto">
          <a:xfrm>
            <a:off x="1735138" y="1699307"/>
            <a:ext cx="89027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FontTx/>
              <a:buNone/>
            </a:pPr>
            <a:r>
              <a:rPr lang="en-GB" altLang="en-US" sz="2000" dirty="0">
                <a:latin typeface="Arial" panose="020B0604020202020204" pitchFamily="34" charset="0"/>
              </a:rPr>
              <a:t>If something can be cleaned, then it needs to be on a cleaning schedule with audit.</a:t>
            </a:r>
          </a:p>
          <a:p>
            <a:pPr>
              <a:spcBef>
                <a:spcPct val="0"/>
              </a:spcBef>
              <a:buFontTx/>
              <a:buNone/>
            </a:pPr>
            <a:endParaRPr lang="en-GB" altLang="en-US" sz="2000" dirty="0">
              <a:latin typeface="Arial" panose="020B0604020202020204" pitchFamily="34" charset="0"/>
            </a:endParaRPr>
          </a:p>
          <a:p>
            <a:pPr>
              <a:spcBef>
                <a:spcPct val="0"/>
              </a:spcBef>
              <a:buFontTx/>
              <a:buNone/>
            </a:pPr>
            <a:r>
              <a:rPr lang="en-GB" altLang="en-US" sz="2000" dirty="0">
                <a:latin typeface="Arial" panose="020B0604020202020204" pitchFamily="34" charset="0"/>
              </a:rPr>
              <a:t>The NPSA Guidance is a great resource for care homes - Adhering to it will help you to abide by the Health and Social Care Act -Regulation 12 cleanliness and infection control.</a:t>
            </a:r>
          </a:p>
          <a:p>
            <a:pPr>
              <a:spcBef>
                <a:spcPct val="0"/>
              </a:spcBef>
              <a:buFontTx/>
              <a:buNone/>
            </a:pPr>
            <a:endParaRPr lang="en-GB" altLang="en-US" sz="2000" dirty="0">
              <a:latin typeface="Arial" panose="020B0604020202020204" pitchFamily="34" charset="0"/>
            </a:endParaRPr>
          </a:p>
          <a:p>
            <a:pPr>
              <a:spcBef>
                <a:spcPct val="0"/>
              </a:spcBef>
              <a:buFontTx/>
              <a:buNone/>
            </a:pPr>
            <a:r>
              <a:rPr lang="en-GB" altLang="en-US" sz="2000" dirty="0">
                <a:latin typeface="Arial" panose="020B0604020202020204" pitchFamily="34" charset="0"/>
              </a:rPr>
              <a:t>Deep Cleans following an outbreak take place </a:t>
            </a:r>
            <a:r>
              <a:rPr lang="en-GB" altLang="en-US" sz="2000" b="1" u="sng" dirty="0">
                <a:latin typeface="Arial" panose="020B0604020202020204" pitchFamily="34" charset="0"/>
              </a:rPr>
              <a:t>48 hours </a:t>
            </a:r>
            <a:r>
              <a:rPr lang="en-GB" altLang="en-US" sz="2000" dirty="0">
                <a:latin typeface="Arial" panose="020B0604020202020204" pitchFamily="34" charset="0"/>
              </a:rPr>
              <a:t>after the last symptomatic resident. </a:t>
            </a:r>
          </a:p>
          <a:p>
            <a:pPr>
              <a:spcBef>
                <a:spcPct val="0"/>
              </a:spcBef>
              <a:buFontTx/>
              <a:buNone/>
            </a:pPr>
            <a:endParaRPr lang="en-GB" altLang="en-US" sz="2000" dirty="0">
              <a:latin typeface="Arial" panose="020B0604020202020204" pitchFamily="34" charset="0"/>
            </a:endParaRPr>
          </a:p>
          <a:p>
            <a:pPr>
              <a:spcBef>
                <a:spcPct val="0"/>
              </a:spcBef>
              <a:buFontTx/>
              <a:buNone/>
            </a:pPr>
            <a:r>
              <a:rPr lang="en-GB" altLang="en-US" sz="2000" dirty="0">
                <a:latin typeface="Arial" panose="020B0604020202020204" pitchFamily="34" charset="0"/>
              </a:rPr>
              <a:t>Think about staff rooms and office areas – remember they need cleaning too.</a:t>
            </a:r>
          </a:p>
          <a:p>
            <a:pPr>
              <a:spcBef>
                <a:spcPct val="0"/>
              </a:spcBef>
              <a:buFontTx/>
              <a:buNone/>
            </a:pPr>
            <a:r>
              <a:rPr lang="en-GB" altLang="en-US" sz="2000" dirty="0">
                <a:latin typeface="Arial" panose="020B0604020202020204" pitchFamily="34" charset="0"/>
              </a:rPr>
              <a:t>Look at our web page – lots of information there.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0775E201-3555-58D1-2881-E5411A543B7A}"/>
              </a:ext>
            </a:extLst>
          </p:cNvPr>
          <p:cNvSpPr>
            <a:spLocks noGrp="1" noChangeArrowheads="1"/>
          </p:cNvSpPr>
          <p:nvPr>
            <p:ph type="title"/>
          </p:nvPr>
        </p:nvSpPr>
        <p:spPr/>
        <p:txBody>
          <a:bodyPr/>
          <a:lstStyle/>
          <a:p>
            <a:r>
              <a:rPr lang="en-GB" altLang="en-US"/>
              <a:t>Any Questions</a:t>
            </a:r>
          </a:p>
        </p:txBody>
      </p:sp>
      <p:pic>
        <p:nvPicPr>
          <p:cNvPr id="46084" name="Picture 1">
            <a:extLst>
              <a:ext uri="{FF2B5EF4-FFF2-40B4-BE49-F238E27FC236}">
                <a16:creationId xmlns:a16="http://schemas.microsoft.com/office/drawing/2014/main" id="{A22A75E3-16B0-E89A-76D9-A522E6489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1352551"/>
            <a:ext cx="64436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C1CD017-8596-C76C-D53A-F21C65B9CF66}"/>
              </a:ext>
            </a:extLst>
          </p:cNvPr>
          <p:cNvSpPr>
            <a:spLocks noGrp="1" noChangeArrowheads="1"/>
          </p:cNvSpPr>
          <p:nvPr>
            <p:ph type="title"/>
          </p:nvPr>
        </p:nvSpPr>
        <p:spPr/>
        <p:txBody>
          <a:bodyPr/>
          <a:lstStyle/>
          <a:p>
            <a:r>
              <a:rPr lang="en-GB" altLang="en-US"/>
              <a:t>Evaluation Forms</a:t>
            </a:r>
          </a:p>
        </p:txBody>
      </p:sp>
      <p:pic>
        <p:nvPicPr>
          <p:cNvPr id="47108" name="Picture 4" descr="Qr code&#10;&#10;Description automatically generated">
            <a:extLst>
              <a:ext uri="{FF2B5EF4-FFF2-40B4-BE49-F238E27FC236}">
                <a16:creationId xmlns:a16="http://schemas.microsoft.com/office/drawing/2014/main" id="{33E6339B-3DCD-DF9D-459E-11ECEDD75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75" y="1431926"/>
            <a:ext cx="441325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a:extLst>
              <a:ext uri="{FF2B5EF4-FFF2-40B4-BE49-F238E27FC236}">
                <a16:creationId xmlns:a16="http://schemas.microsoft.com/office/drawing/2014/main" id="{DFD05971-080F-A4D2-BF29-00516409C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3101" y="244475"/>
            <a:ext cx="57642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4">
            <a:extLst>
              <a:ext uri="{FF2B5EF4-FFF2-40B4-BE49-F238E27FC236}">
                <a16:creationId xmlns:a16="http://schemas.microsoft.com/office/drawing/2014/main" id="{C24E4AA4-FBA4-EF02-FE3F-6DF25A4D74A4}"/>
              </a:ext>
            </a:extLst>
          </p:cNvPr>
          <p:cNvSpPr txBox="1">
            <a:spLocks noChangeArrowheads="1"/>
          </p:cNvSpPr>
          <p:nvPr/>
        </p:nvSpPr>
        <p:spPr bwMode="auto">
          <a:xfrm>
            <a:off x="3505201" y="3013075"/>
            <a:ext cx="5472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FontTx/>
              <a:buNone/>
            </a:pPr>
            <a:r>
              <a:rPr lang="en-GB" altLang="en-US" sz="2400">
                <a:latin typeface="Calibri" panose="020F0502020204030204" pitchFamily="34" charset="0"/>
                <a:hlinkClick r:id="rId3"/>
              </a:rPr>
              <a:t>InfectionPrevention@lancashire.gov.uk</a:t>
            </a:r>
            <a:endParaRPr lang="en-GB" altLang="en-US" sz="2400">
              <a:latin typeface="Calibri" panose="020F0502020204030204" pitchFamily="34" charset="0"/>
            </a:endParaRPr>
          </a:p>
          <a:p>
            <a:pPr algn="ctr">
              <a:spcBef>
                <a:spcPct val="0"/>
              </a:spcBef>
              <a:buFontTx/>
              <a:buNone/>
            </a:pPr>
            <a:endParaRPr lang="en-GB" altLang="en-US" sz="2400">
              <a:latin typeface="Calibri" panose="020F0502020204030204" pitchFamily="34" charset="0"/>
            </a:endParaRPr>
          </a:p>
          <a:p>
            <a:pPr algn="ctr">
              <a:spcBef>
                <a:spcPct val="0"/>
              </a:spcBef>
              <a:buFontTx/>
              <a:buNone/>
            </a:pPr>
            <a:r>
              <a:rPr lang="en-GB" altLang="en-US" sz="2400">
                <a:latin typeface="Calibri" panose="020F0502020204030204" pitchFamily="34" charset="0"/>
                <a:hlinkClick r:id="rId4"/>
              </a:rPr>
              <a:t>https://twitter.com/lancsipc</a:t>
            </a:r>
            <a:r>
              <a:rPr lang="en-GB" altLang="en-US" sz="2400">
                <a:latin typeface="Calibri" panose="020F0502020204030204" pitchFamily="34" charset="0"/>
              </a:rPr>
              <a:t> </a:t>
            </a:r>
          </a:p>
        </p:txBody>
      </p:sp>
      <p:pic>
        <p:nvPicPr>
          <p:cNvPr id="48132" name="Picture 2" descr="cover picture">
            <a:extLst>
              <a:ext uri="{FF2B5EF4-FFF2-40B4-BE49-F238E27FC236}">
                <a16:creationId xmlns:a16="http://schemas.microsoft.com/office/drawing/2014/main" id="{FD10139C-C2CA-F093-2E54-C9BC798B99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338" y="4365625"/>
            <a:ext cx="4152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5C473BC-333B-DA61-2B30-C0CF1916E15E}"/>
              </a:ext>
            </a:extLst>
          </p:cNvPr>
          <p:cNvSpPr>
            <a:spLocks noGrp="1" noChangeArrowheads="1"/>
          </p:cNvSpPr>
          <p:nvPr>
            <p:ph type="title"/>
          </p:nvPr>
        </p:nvSpPr>
        <p:spPr/>
        <p:txBody>
          <a:bodyPr/>
          <a:lstStyle/>
          <a:p>
            <a:r>
              <a:rPr lang="en-GB" altLang="en-US"/>
              <a:t>Aims</a:t>
            </a:r>
          </a:p>
        </p:txBody>
      </p:sp>
      <p:sp>
        <p:nvSpPr>
          <p:cNvPr id="7171" name="TextBox 3">
            <a:extLst>
              <a:ext uri="{FF2B5EF4-FFF2-40B4-BE49-F238E27FC236}">
                <a16:creationId xmlns:a16="http://schemas.microsoft.com/office/drawing/2014/main" id="{4BF27982-AB7B-719B-2154-E319D2005B06}"/>
              </a:ext>
            </a:extLst>
          </p:cNvPr>
          <p:cNvSpPr txBox="1">
            <a:spLocks noChangeArrowheads="1"/>
          </p:cNvSpPr>
          <p:nvPr/>
        </p:nvSpPr>
        <p:spPr bwMode="auto">
          <a:xfrm>
            <a:off x="2063750" y="1473200"/>
            <a:ext cx="40322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pPr>
            <a:r>
              <a:rPr lang="en-GB" altLang="en-US" sz="2000">
                <a:latin typeface="Arial" panose="020B0604020202020204" pitchFamily="34" charset="0"/>
                <a:cs typeface="Arial" panose="020B0604020202020204" pitchFamily="34" charset="0"/>
              </a:rPr>
              <a:t>You will learn the best approach to cleaning and why it is important in reducing Health Care Associated Infections (HCAI)</a:t>
            </a:r>
          </a:p>
          <a:p>
            <a:pPr>
              <a:spcBef>
                <a:spcPct val="0"/>
              </a:spcBef>
            </a:pPr>
            <a:r>
              <a:rPr lang="en-GB" altLang="en-US" sz="2000">
                <a:latin typeface="Arial" panose="020B0604020202020204" pitchFamily="34" charset="0"/>
                <a:cs typeface="Arial" panose="020B0604020202020204" pitchFamily="34" charset="0"/>
              </a:rPr>
              <a:t>Introduce the new cleaning standards Nov 22</a:t>
            </a:r>
          </a:p>
          <a:p>
            <a:pPr>
              <a:spcBef>
                <a:spcPct val="0"/>
              </a:spcBef>
            </a:pPr>
            <a:r>
              <a:rPr lang="en-GB" altLang="en-US" sz="2000">
                <a:latin typeface="Arial" panose="020B0604020202020204" pitchFamily="34" charset="0"/>
                <a:cs typeface="Arial" panose="020B0604020202020204" pitchFamily="34" charset="0"/>
              </a:rPr>
              <a:t>You will learn the science behind good cleaning practices </a:t>
            </a:r>
          </a:p>
          <a:p>
            <a:pPr>
              <a:spcBef>
                <a:spcPct val="0"/>
              </a:spcBef>
            </a:pPr>
            <a:r>
              <a:rPr lang="en-GB" altLang="en-US" sz="2000">
                <a:latin typeface="Arial" panose="020B0604020202020204" pitchFamily="34" charset="0"/>
                <a:cs typeface="Arial" panose="020B0604020202020204" pitchFamily="34" charset="0"/>
              </a:rPr>
              <a:t>You will learn how to clean surfaces with wet wipes/disinfectant products in the clinical/ care home setting </a:t>
            </a:r>
          </a:p>
          <a:p>
            <a:pPr>
              <a:spcBef>
                <a:spcPct val="0"/>
              </a:spcBef>
            </a:pPr>
            <a:endParaRPr lang="en-GB" altLang="en-US" sz="2400">
              <a:latin typeface="Arial" panose="020B0604020202020204" pitchFamily="34" charset="0"/>
            </a:endParaRPr>
          </a:p>
        </p:txBody>
      </p:sp>
      <p:sp>
        <p:nvSpPr>
          <p:cNvPr id="7172" name="TextBox 4">
            <a:extLst>
              <a:ext uri="{FF2B5EF4-FFF2-40B4-BE49-F238E27FC236}">
                <a16:creationId xmlns:a16="http://schemas.microsoft.com/office/drawing/2014/main" id="{3AD6C79B-92E8-899E-1E8A-0F716CA1EDAD}"/>
              </a:ext>
            </a:extLst>
          </p:cNvPr>
          <p:cNvSpPr txBox="1">
            <a:spLocks noChangeArrowheads="1"/>
          </p:cNvSpPr>
          <p:nvPr/>
        </p:nvSpPr>
        <p:spPr bwMode="auto">
          <a:xfrm>
            <a:off x="6167438" y="1484313"/>
            <a:ext cx="3960812"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FontTx/>
              <a:buNone/>
            </a:pPr>
            <a:r>
              <a:rPr lang="en-GB" altLang="en-US" sz="2000" u="sng">
                <a:latin typeface="Arial" panose="020B0604020202020204" pitchFamily="34" charset="0"/>
              </a:rPr>
              <a:t>By the end of the session you should be able to:</a:t>
            </a:r>
          </a:p>
          <a:p>
            <a:pPr algn="ctr">
              <a:spcBef>
                <a:spcPct val="0"/>
              </a:spcBef>
              <a:buFontTx/>
              <a:buNone/>
            </a:pPr>
            <a:endParaRPr lang="en-GB" altLang="en-US" sz="2000" u="sng">
              <a:latin typeface="Arial" panose="020B0604020202020204" pitchFamily="34" charset="0"/>
            </a:endParaRPr>
          </a:p>
          <a:p>
            <a:pPr lvl="1">
              <a:spcBef>
                <a:spcPct val="0"/>
              </a:spcBef>
              <a:buFont typeface="Arial" panose="020B0604020202020204" pitchFamily="34" charset="0"/>
              <a:buChar char="•"/>
            </a:pPr>
            <a:r>
              <a:rPr lang="en-GB" altLang="en-US" sz="2000">
                <a:latin typeface="Arial" panose="020B0604020202020204" pitchFamily="34" charset="0"/>
              </a:rPr>
              <a:t>Set the standard of cleanliness to be achieved</a:t>
            </a:r>
          </a:p>
          <a:p>
            <a:pPr lvl="1">
              <a:spcBef>
                <a:spcPct val="0"/>
              </a:spcBef>
              <a:buFont typeface="Arial" panose="020B0604020202020204" pitchFamily="34" charset="0"/>
              <a:buChar char="•"/>
            </a:pPr>
            <a:r>
              <a:rPr lang="en-GB" altLang="en-US" sz="2000">
                <a:latin typeface="Arial" panose="020B0604020202020204" pitchFamily="34" charset="0"/>
              </a:rPr>
              <a:t>Identify who has overall charge of cleaning</a:t>
            </a:r>
          </a:p>
          <a:p>
            <a:pPr lvl="1">
              <a:spcBef>
                <a:spcPct val="0"/>
              </a:spcBef>
              <a:buFont typeface="Arial" panose="020B0604020202020204" pitchFamily="34" charset="0"/>
              <a:buChar char="•"/>
            </a:pPr>
            <a:r>
              <a:rPr lang="en-GB" altLang="en-US" sz="2000">
                <a:latin typeface="Arial" panose="020B0604020202020204" pitchFamily="34" charset="0"/>
              </a:rPr>
              <a:t>Identify the frequency of cleaning areas and equipment</a:t>
            </a:r>
          </a:p>
          <a:p>
            <a:pPr lvl="1">
              <a:spcBef>
                <a:spcPct val="0"/>
              </a:spcBef>
              <a:buFont typeface="Arial" panose="020B0604020202020204" pitchFamily="34" charset="0"/>
              <a:buChar char="•"/>
            </a:pPr>
            <a:r>
              <a:rPr lang="en-GB" altLang="en-US" sz="2000">
                <a:latin typeface="Arial" panose="020B0604020202020204" pitchFamily="34" charset="0"/>
              </a:rPr>
              <a:t>Identify colour coding for different areas</a:t>
            </a:r>
          </a:p>
          <a:p>
            <a:pPr>
              <a:spcBef>
                <a:spcPct val="0"/>
              </a:spcBef>
              <a:buFontTx/>
              <a:buNone/>
            </a:pPr>
            <a:endParaRPr lang="en-GB" altLang="en-US" sz="2400">
              <a:latin typeface="Arial" panose="020B0604020202020204" pitchFamily="34" charset="0"/>
            </a:endParaRPr>
          </a:p>
        </p:txBody>
      </p:sp>
      <p:sp>
        <p:nvSpPr>
          <p:cNvPr id="7" name="TextBox 6">
            <a:extLst>
              <a:ext uri="{FF2B5EF4-FFF2-40B4-BE49-F238E27FC236}">
                <a16:creationId xmlns:a16="http://schemas.microsoft.com/office/drawing/2014/main" id="{377D77E4-0588-BBD3-3C6C-0FB1E4133C30}"/>
              </a:ext>
            </a:extLst>
          </p:cNvPr>
          <p:cNvSpPr txBox="1"/>
          <p:nvPr/>
        </p:nvSpPr>
        <p:spPr>
          <a:xfrm>
            <a:off x="6821489" y="549276"/>
            <a:ext cx="3176587" cy="830263"/>
          </a:xfrm>
          <a:prstGeom prst="rect">
            <a:avLst/>
          </a:prstGeom>
          <a:noFill/>
        </p:spPr>
        <p:txBody>
          <a:bodyPr>
            <a:spAutoFit/>
          </a:bodyPr>
          <a:lstStyle/>
          <a:p>
            <a:pPr>
              <a:defRPr/>
            </a:pPr>
            <a:r>
              <a:rPr lang="en-GB" sz="4800" dirty="0">
                <a:latin typeface="+mj-lt"/>
              </a:rPr>
              <a:t>Objectives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C02139F-7B1F-5BB7-467E-F4B59D9304EB}"/>
              </a:ext>
            </a:extLst>
          </p:cNvPr>
          <p:cNvSpPr>
            <a:spLocks noGrp="1" noChangeArrowheads="1"/>
          </p:cNvSpPr>
          <p:nvPr>
            <p:ph type="title"/>
          </p:nvPr>
        </p:nvSpPr>
        <p:spPr/>
        <p:txBody>
          <a:bodyPr/>
          <a:lstStyle/>
          <a:p>
            <a:r>
              <a:rPr lang="en-GB" altLang="en-US"/>
              <a:t>Why must we clean?</a:t>
            </a:r>
          </a:p>
        </p:txBody>
      </p:sp>
      <p:sp>
        <p:nvSpPr>
          <p:cNvPr id="8195" name="TextBox 3">
            <a:extLst>
              <a:ext uri="{FF2B5EF4-FFF2-40B4-BE49-F238E27FC236}">
                <a16:creationId xmlns:a16="http://schemas.microsoft.com/office/drawing/2014/main" id="{D80018BA-0BA4-726D-A208-E21E299A6491}"/>
              </a:ext>
            </a:extLst>
          </p:cNvPr>
          <p:cNvSpPr txBox="1">
            <a:spLocks noChangeArrowheads="1"/>
          </p:cNvSpPr>
          <p:nvPr/>
        </p:nvSpPr>
        <p:spPr bwMode="auto">
          <a:xfrm>
            <a:off x="2208213" y="19050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FontTx/>
              <a:buNone/>
            </a:pPr>
            <a:r>
              <a:rPr lang="en-GB" altLang="en-US" sz="2400">
                <a:latin typeface="Arial" panose="020B0604020202020204" pitchFamily="34" charset="0"/>
                <a:cs typeface="Arial" panose="020B0604020202020204" pitchFamily="34" charset="0"/>
              </a:rPr>
              <a:t>In acute settings in England and Wales </a:t>
            </a:r>
            <a:br>
              <a:rPr lang="en-GB" altLang="en-US" sz="2400">
                <a:latin typeface="Arial" panose="020B0604020202020204" pitchFamily="34" charset="0"/>
                <a:cs typeface="Arial" panose="020B0604020202020204" pitchFamily="34" charset="0"/>
              </a:rPr>
            </a:br>
            <a:r>
              <a:rPr lang="en-GB" altLang="en-US" sz="2400">
                <a:latin typeface="Arial" panose="020B0604020202020204" pitchFamily="34" charset="0"/>
                <a:cs typeface="Arial" panose="020B0604020202020204" pitchFamily="34" charset="0"/>
              </a:rPr>
              <a:t>1:16 patients (6.4%) will acquire a Health Care Associated Infection (HCAI).</a:t>
            </a:r>
            <a:br>
              <a:rPr lang="en-GB" altLang="en-US" sz="2400">
                <a:latin typeface="Arial" panose="020B0604020202020204" pitchFamily="34" charset="0"/>
                <a:cs typeface="Arial" panose="020B0604020202020204" pitchFamily="34" charset="0"/>
              </a:rPr>
            </a:br>
            <a:br>
              <a:rPr lang="en-GB" altLang="en-US" sz="2400">
                <a:latin typeface="Arial" panose="020B0604020202020204" pitchFamily="34" charset="0"/>
                <a:cs typeface="Arial" panose="020B0604020202020204" pitchFamily="34" charset="0"/>
              </a:rPr>
            </a:br>
            <a:r>
              <a:rPr lang="en-GB" altLang="en-US" sz="2400">
                <a:latin typeface="Arial" panose="020B0604020202020204" pitchFamily="34" charset="0"/>
                <a:cs typeface="Arial" panose="020B0604020202020204" pitchFamily="34" charset="0"/>
              </a:rPr>
              <a:t>Patients are 7 times more likely </a:t>
            </a:r>
            <a:br>
              <a:rPr lang="en-GB" altLang="en-US" sz="2400">
                <a:latin typeface="Arial" panose="020B0604020202020204" pitchFamily="34" charset="0"/>
                <a:cs typeface="Arial" panose="020B0604020202020204" pitchFamily="34" charset="0"/>
              </a:rPr>
            </a:br>
            <a:r>
              <a:rPr lang="en-GB" altLang="en-US" sz="2400">
                <a:latin typeface="Arial" panose="020B0604020202020204" pitchFamily="34" charset="0"/>
                <a:cs typeface="Arial" panose="020B0604020202020204" pitchFamily="34" charset="0"/>
              </a:rPr>
              <a:t>to die if they have an HCAI.</a:t>
            </a:r>
            <a:endParaRPr lang="en-GB" altLang="en-US" sz="2400">
              <a:latin typeface="Arial" panose="020B0604020202020204" pitchFamily="34" charset="0"/>
            </a:endParaRPr>
          </a:p>
        </p:txBody>
      </p:sp>
      <p:pic>
        <p:nvPicPr>
          <p:cNvPr id="8196" name="Picture 2">
            <a:extLst>
              <a:ext uri="{FF2B5EF4-FFF2-40B4-BE49-F238E27FC236}">
                <a16:creationId xmlns:a16="http://schemas.microsoft.com/office/drawing/2014/main" id="{6CA9EE28-1115-7FB8-FF6D-9526A30CE883}"/>
              </a:ext>
            </a:extLst>
          </p:cNvPr>
          <p:cNvPicPr>
            <a:picLocks noChangeAspect="1"/>
          </p:cNvPicPr>
          <p:nvPr/>
        </p:nvPicPr>
        <p:blipFill>
          <a:blip r:embed="rId3">
            <a:extLst>
              <a:ext uri="{28A0092B-C50C-407E-A947-70E740481C1C}">
                <a14:useLocalDpi xmlns:a14="http://schemas.microsoft.com/office/drawing/2010/main" val="0"/>
              </a:ext>
            </a:extLst>
          </a:blip>
          <a:srcRect l="5339" t="16312" r="6351" b="8926"/>
          <a:stretch>
            <a:fillRect/>
          </a:stretch>
        </p:blipFill>
        <p:spPr bwMode="auto">
          <a:xfrm>
            <a:off x="6942138" y="1873251"/>
            <a:ext cx="3421062"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868DC51-6528-EE9E-7AFC-F6156ECEF1CE}"/>
              </a:ext>
            </a:extLst>
          </p:cNvPr>
          <p:cNvSpPr>
            <a:spLocks noGrp="1" noChangeArrowheads="1"/>
          </p:cNvSpPr>
          <p:nvPr>
            <p:ph type="title"/>
          </p:nvPr>
        </p:nvSpPr>
        <p:spPr/>
        <p:txBody>
          <a:bodyPr/>
          <a:lstStyle/>
          <a:p>
            <a:r>
              <a:rPr lang="en-GB" altLang="en-US"/>
              <a:t>Activity 1</a:t>
            </a:r>
          </a:p>
        </p:txBody>
      </p:sp>
      <p:pic>
        <p:nvPicPr>
          <p:cNvPr id="10243" name="Picture 3">
            <a:extLst>
              <a:ext uri="{FF2B5EF4-FFF2-40B4-BE49-F238E27FC236}">
                <a16:creationId xmlns:a16="http://schemas.microsoft.com/office/drawing/2014/main" id="{7EBC957D-3457-EF37-5FE0-0AFDC91F6E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1916114"/>
            <a:ext cx="5040312"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2FBFC62-075C-87C6-3DF6-09C54BA5F81D}"/>
              </a:ext>
            </a:extLst>
          </p:cNvPr>
          <p:cNvSpPr>
            <a:spLocks noGrp="1" noChangeArrowheads="1"/>
          </p:cNvSpPr>
          <p:nvPr>
            <p:ph type="title"/>
          </p:nvPr>
        </p:nvSpPr>
        <p:spPr/>
        <p:txBody>
          <a:bodyPr/>
          <a:lstStyle/>
          <a:p>
            <a:r>
              <a:rPr lang="en-GB" altLang="en-US"/>
              <a:t>Introducing new cleaning standards</a:t>
            </a:r>
          </a:p>
        </p:txBody>
      </p:sp>
      <p:sp>
        <p:nvSpPr>
          <p:cNvPr id="12291" name="TextBox 3">
            <a:extLst>
              <a:ext uri="{FF2B5EF4-FFF2-40B4-BE49-F238E27FC236}">
                <a16:creationId xmlns:a16="http://schemas.microsoft.com/office/drawing/2014/main" id="{CE2198FB-7142-1592-8227-62C05E8E1119}"/>
              </a:ext>
            </a:extLst>
          </p:cNvPr>
          <p:cNvSpPr txBox="1">
            <a:spLocks noChangeArrowheads="1"/>
          </p:cNvSpPr>
          <p:nvPr/>
        </p:nvSpPr>
        <p:spPr bwMode="auto">
          <a:xfrm>
            <a:off x="1828801" y="2420938"/>
            <a:ext cx="88931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FontTx/>
              <a:buNone/>
            </a:pPr>
            <a:r>
              <a:rPr lang="en-GB" altLang="en-US" sz="2400" u="sng">
                <a:solidFill>
                  <a:srgbClr val="0563C1"/>
                </a:solidFill>
                <a:latin typeface="Calibri" panose="020F0502020204030204" pitchFamily="34" charset="0"/>
                <a:cs typeface="Calibri" panose="020F0502020204030204" pitchFamily="34" charset="0"/>
                <a:hlinkClick r:id="rId3"/>
              </a:rPr>
              <a:t>https://www.england.nhs.uk/wp-content/uploads/2021/04/B0271-national-standards-of-healthcare-cleanliness-2021.pdf</a:t>
            </a:r>
            <a:endParaRPr lang="en-GB" altLang="en-US" sz="2400" u="sng">
              <a:solidFill>
                <a:srgbClr val="0563C1"/>
              </a:solidFill>
              <a:latin typeface="Calibri" panose="020F0502020204030204" pitchFamily="34" charset="0"/>
              <a:cs typeface="Calibri" panose="020F0502020204030204" pitchFamily="34" charset="0"/>
            </a:endParaRPr>
          </a:p>
          <a:p>
            <a:pPr>
              <a:spcBef>
                <a:spcPct val="0"/>
              </a:spcBef>
              <a:buFontTx/>
              <a:buNone/>
            </a:pPr>
            <a:endParaRPr lang="en-GB" altLang="en-US" sz="2400">
              <a:latin typeface="Calibri" panose="020F0502020204030204" pitchFamily="34" charset="0"/>
              <a:cs typeface="Calibri" panose="020F0502020204030204" pitchFamily="34" charset="0"/>
            </a:endParaRPr>
          </a:p>
          <a:p>
            <a:pPr>
              <a:spcBef>
                <a:spcPct val="0"/>
              </a:spcBef>
              <a:buFontTx/>
              <a:buNone/>
            </a:pPr>
            <a:r>
              <a:rPr lang="en-GB" altLang="en-US" sz="2400" u="sng">
                <a:solidFill>
                  <a:srgbClr val="0563C1"/>
                </a:solidFill>
                <a:latin typeface="Calibri" panose="020F0502020204030204" pitchFamily="34" charset="0"/>
                <a:cs typeface="Calibri" panose="020F0502020204030204" pitchFamily="34" charset="0"/>
                <a:hlinkClick r:id="rId4"/>
              </a:rPr>
              <a:t>https://www.england.nhs.uk/wp-content/uploads/2021/04/B0271-national-standards-of-healthcare-cleanliness-2021-appendicies-april-2021.pdf</a:t>
            </a:r>
            <a:endParaRPr lang="en-GB" altLang="en-US" sz="2400" u="sng">
              <a:solidFill>
                <a:srgbClr val="0563C1"/>
              </a:solidFill>
              <a:latin typeface="Calibri" panose="020F0502020204030204" pitchFamily="34" charset="0"/>
              <a:cs typeface="Calibri" panose="020F0502020204030204" pitchFamily="34" charset="0"/>
            </a:endParaRPr>
          </a:p>
          <a:p>
            <a:pPr>
              <a:spcBef>
                <a:spcPct val="0"/>
              </a:spcBef>
              <a:buFontTx/>
              <a:buNone/>
            </a:pPr>
            <a:endParaRPr lang="en-GB" altLang="en-US" sz="2400">
              <a:latin typeface="Calibri" panose="020F0502020204030204" pitchFamily="34" charset="0"/>
              <a:cs typeface="Calibri" panose="020F0502020204030204" pitchFamily="34" charset="0"/>
            </a:endParaRPr>
          </a:p>
          <a:p>
            <a:pPr>
              <a:spcBef>
                <a:spcPct val="0"/>
              </a:spcBef>
              <a:buFontTx/>
              <a:buNone/>
            </a:pPr>
            <a:r>
              <a:rPr lang="en-GB" altLang="en-US" sz="2400" u="sng">
                <a:solidFill>
                  <a:srgbClr val="0563C1"/>
                </a:solidFill>
                <a:latin typeface="Calibri" panose="020F0502020204030204" pitchFamily="34" charset="0"/>
                <a:cs typeface="Calibri" panose="020F0502020204030204" pitchFamily="34" charset="0"/>
                <a:hlinkClick r:id="rId5"/>
              </a:rPr>
              <a:t>https://www.property.nhs.uk/news-insight/news/new-cleaning-standards/</a:t>
            </a:r>
            <a:endParaRPr lang="en-GB" altLang="en-US" sz="240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523BAB6C-6AEF-7BD3-1DEF-5E03F80A2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90" t="17082" r="5345" b="5649"/>
          <a:stretch>
            <a:fillRect/>
          </a:stretch>
        </p:blipFill>
        <p:spPr bwMode="auto">
          <a:xfrm>
            <a:off x="2144714" y="404813"/>
            <a:ext cx="7902575"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17BFF85A-97C6-696E-0EDD-3DF0659B0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59" t="5379" r="4065" b="2132"/>
          <a:stretch>
            <a:fillRect/>
          </a:stretch>
        </p:blipFill>
        <p:spPr bwMode="auto">
          <a:xfrm>
            <a:off x="1404710" y="71438"/>
            <a:ext cx="8642350" cy="660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49CD43A-22F6-7B1B-DED3-3D65314FBDE9}"/>
              </a:ext>
            </a:extLst>
          </p:cNvPr>
          <p:cNvSpPr>
            <a:spLocks noGrp="1" noChangeArrowheads="1"/>
          </p:cNvSpPr>
          <p:nvPr>
            <p:ph type="title"/>
          </p:nvPr>
        </p:nvSpPr>
        <p:spPr/>
        <p:txBody>
          <a:bodyPr/>
          <a:lstStyle/>
          <a:p>
            <a:r>
              <a:rPr lang="en-GB" altLang="en-US"/>
              <a:t>Activity 2 </a:t>
            </a:r>
          </a:p>
        </p:txBody>
      </p:sp>
      <p:pic>
        <p:nvPicPr>
          <p:cNvPr id="17412" name="Picture 1">
            <a:extLst>
              <a:ext uri="{FF2B5EF4-FFF2-40B4-BE49-F238E27FC236}">
                <a16:creationId xmlns:a16="http://schemas.microsoft.com/office/drawing/2014/main" id="{F2BF61D1-7E4C-22D5-BAED-BE1464B98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991"/>
          <a:stretch>
            <a:fillRect/>
          </a:stretch>
        </p:blipFill>
        <p:spPr bwMode="auto">
          <a:xfrm>
            <a:off x="2589212" y="1285875"/>
            <a:ext cx="70135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Priorities">
      <a:dk1>
        <a:srgbClr val="000000"/>
      </a:dk1>
      <a:lt1>
        <a:srgbClr val="FFFFFF"/>
      </a:lt1>
      <a:dk2>
        <a:srgbClr val="44546A"/>
      </a:dk2>
      <a:lt2>
        <a:srgbClr val="E7E6E6"/>
      </a:lt2>
      <a:accent1>
        <a:srgbClr val="3C68AB"/>
      </a:accent1>
      <a:accent2>
        <a:srgbClr val="794983"/>
      </a:accent2>
      <a:accent3>
        <a:srgbClr val="5E873A"/>
      </a:accent3>
      <a:accent4>
        <a:srgbClr val="C96B30"/>
      </a:accent4>
      <a:accent5>
        <a:srgbClr val="FEFFFF"/>
      </a:accent5>
      <a:accent6>
        <a:srgbClr val="FEFFFF"/>
      </a:accent6>
      <a:hlink>
        <a:srgbClr val="0563C1"/>
      </a:hlink>
      <a:folHlink>
        <a:srgbClr val="954F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TotalTime>
  <Words>1518</Words>
  <Application>Microsoft Office PowerPoint</Application>
  <PresentationFormat>Widescreen</PresentationFormat>
  <Paragraphs>150</Paragraphs>
  <Slides>26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-apple-system</vt:lpstr>
      <vt:lpstr>Arial</vt:lpstr>
      <vt:lpstr>Calibri</vt:lpstr>
      <vt:lpstr>Calibri Light</vt:lpstr>
      <vt:lpstr>Segoe UI</vt:lpstr>
      <vt:lpstr>Office Theme</vt:lpstr>
      <vt:lpstr>Cleaning Standards Forum  </vt:lpstr>
      <vt:lpstr>Introduction</vt:lpstr>
      <vt:lpstr>Aims</vt:lpstr>
      <vt:lpstr>Why must we clean?</vt:lpstr>
      <vt:lpstr>Activity 1</vt:lpstr>
      <vt:lpstr>Introducing new cleaning standards</vt:lpstr>
      <vt:lpstr>PowerPoint Presentation</vt:lpstr>
      <vt:lpstr>PowerPoint Presentation</vt:lpstr>
      <vt:lpstr>Activity 2 </vt:lpstr>
      <vt:lpstr>Five principles of cleaning </vt:lpstr>
      <vt:lpstr>Cleaning of equipment</vt:lpstr>
      <vt:lpstr>Cleaning and disinfecting a commode and pan manually</vt:lpstr>
      <vt:lpstr>Cleaning the Commode </vt:lpstr>
      <vt:lpstr>Products</vt:lpstr>
      <vt:lpstr>Activity 3</vt:lpstr>
      <vt:lpstr>Activity 3</vt:lpstr>
      <vt:lpstr>Activity 3</vt:lpstr>
      <vt:lpstr>Decontamination of body fluid spillages</vt:lpstr>
      <vt:lpstr>PowerPoint Presentation</vt:lpstr>
      <vt:lpstr>Cleaning schedules </vt:lpstr>
      <vt:lpstr>Activity 4</vt:lpstr>
      <vt:lpstr>Cleaning storage and equipment </vt:lpstr>
      <vt:lpstr>To summarise</vt:lpstr>
      <vt:lpstr>Any Questions</vt:lpstr>
      <vt:lpstr>Evaluation Forms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Sergeant, Anthony</dc:creator>
  <cp:lastModifiedBy>Bailey, Jonathan</cp:lastModifiedBy>
  <cp:revision>5</cp:revision>
  <dcterms:created xsi:type="dcterms:W3CDTF">2022-08-31T10:25:39Z</dcterms:created>
  <dcterms:modified xsi:type="dcterms:W3CDTF">2023-06-09T10:53:17Z</dcterms:modified>
</cp:coreProperties>
</file>