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15" r:id="rId2"/>
  </p:sldMasterIdLst>
  <p:notesMasterIdLst>
    <p:notesMasterId r:id="rId55"/>
  </p:notesMasterIdLst>
  <p:handoutMasterIdLst>
    <p:handoutMasterId r:id="rId56"/>
  </p:handoutMasterIdLst>
  <p:sldIdLst>
    <p:sldId id="903" r:id="rId3"/>
    <p:sldId id="910" r:id="rId4"/>
    <p:sldId id="988" r:id="rId5"/>
    <p:sldId id="951" r:id="rId6"/>
    <p:sldId id="941" r:id="rId7"/>
    <p:sldId id="1021" r:id="rId8"/>
    <p:sldId id="1019" r:id="rId9"/>
    <p:sldId id="1055" r:id="rId10"/>
    <p:sldId id="1075" r:id="rId11"/>
    <p:sldId id="1070" r:id="rId12"/>
    <p:sldId id="1054" r:id="rId13"/>
    <p:sldId id="1014" r:id="rId14"/>
    <p:sldId id="1022" r:id="rId15"/>
    <p:sldId id="948" r:id="rId16"/>
    <p:sldId id="1017" r:id="rId17"/>
    <p:sldId id="1044" r:id="rId18"/>
    <p:sldId id="1024" r:id="rId19"/>
    <p:sldId id="1003" r:id="rId20"/>
    <p:sldId id="1001" r:id="rId21"/>
    <p:sldId id="1004" r:id="rId22"/>
    <p:sldId id="1046" r:id="rId23"/>
    <p:sldId id="1048" r:id="rId24"/>
    <p:sldId id="1047" r:id="rId25"/>
    <p:sldId id="1006" r:id="rId26"/>
    <p:sldId id="1057" r:id="rId27"/>
    <p:sldId id="1058" r:id="rId28"/>
    <p:sldId id="947" r:id="rId29"/>
    <p:sldId id="1066" r:id="rId30"/>
    <p:sldId id="1049" r:id="rId31"/>
    <p:sldId id="1050" r:id="rId32"/>
    <p:sldId id="1051" r:id="rId33"/>
    <p:sldId id="1052" r:id="rId34"/>
    <p:sldId id="1061" r:id="rId35"/>
    <p:sldId id="1062" r:id="rId36"/>
    <p:sldId id="1064" r:id="rId37"/>
    <p:sldId id="1063" r:id="rId38"/>
    <p:sldId id="1072" r:id="rId39"/>
    <p:sldId id="984" r:id="rId40"/>
    <p:sldId id="1053" r:id="rId41"/>
    <p:sldId id="1007" r:id="rId42"/>
    <p:sldId id="1008" r:id="rId43"/>
    <p:sldId id="1068" r:id="rId44"/>
    <p:sldId id="1010" r:id="rId45"/>
    <p:sldId id="1069" r:id="rId46"/>
    <p:sldId id="985" r:id="rId47"/>
    <p:sldId id="1067" r:id="rId48"/>
    <p:sldId id="1073" r:id="rId49"/>
    <p:sldId id="919" r:id="rId50"/>
    <p:sldId id="977" r:id="rId51"/>
    <p:sldId id="979" r:id="rId52"/>
    <p:sldId id="1074" r:id="rId53"/>
    <p:sldId id="1016" r:id="rId54"/>
  </p:sldIdLst>
  <p:sldSz cx="9144000" cy="6858000" type="screen4x3"/>
  <p:notesSz cx="6794500" cy="9929813"/>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nser, Paul" initials="BP" lastIdx="4" clrIdx="0">
    <p:extLst>
      <p:ext uri="{19B8F6BF-5375-455C-9EA6-DF929625EA0E}">
        <p15:presenceInfo xmlns:p15="http://schemas.microsoft.com/office/powerpoint/2012/main" userId="S-1-5-21-3073725641-1204123029-569601206-349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4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357" autoAdjust="0"/>
  </p:normalViewPr>
  <p:slideViewPr>
    <p:cSldViewPr>
      <p:cViewPr varScale="1">
        <p:scale>
          <a:sx n="110" d="100"/>
          <a:sy n="110" d="100"/>
        </p:scale>
        <p:origin x="15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commentAuthors" Target="commentAuthor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283" cy="496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106" charset="-128"/>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0217" y="0"/>
            <a:ext cx="2944283" cy="496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06" charset="-128"/>
                <a:cs typeface="+mn-cs"/>
              </a:defRPr>
            </a:lvl1pPr>
          </a:lstStyle>
          <a:p>
            <a:pPr>
              <a:defRPr/>
            </a:pPr>
            <a:fld id="{BDD865F2-1000-47EA-BDB2-1227019B9BB3}" type="datetime1">
              <a:rPr lang="en-US"/>
              <a:pPr>
                <a:defRPr/>
              </a:pPr>
              <a:t>1/12/2022</a:t>
            </a:fld>
            <a:endParaRPr lang="en-US" dirty="0"/>
          </a:p>
        </p:txBody>
      </p:sp>
      <p:sp>
        <p:nvSpPr>
          <p:cNvPr id="9220" name="Rectangle 4"/>
          <p:cNvSpPr>
            <a:spLocks noGrp="1" noChangeArrowheads="1"/>
          </p:cNvSpPr>
          <p:nvPr>
            <p:ph type="ftr" sz="quarter" idx="2"/>
          </p:nvPr>
        </p:nvSpPr>
        <p:spPr bwMode="auto">
          <a:xfrm>
            <a:off x="0" y="9433322"/>
            <a:ext cx="2944283" cy="49649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106" charset="-128"/>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0217" y="9433322"/>
            <a:ext cx="2944283" cy="49649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106" charset="-128"/>
                <a:cs typeface="+mn-cs"/>
              </a:defRPr>
            </a:lvl1pPr>
          </a:lstStyle>
          <a:p>
            <a:pPr>
              <a:defRPr/>
            </a:pPr>
            <a:fld id="{8BBDE6D5-D342-4AA9-9242-DCF07589FF18}" type="slidenum">
              <a:rPr lang="en-US"/>
              <a:pPr>
                <a:defRPr/>
              </a:pPr>
              <a:t>‹#›</a:t>
            </a:fld>
            <a:endParaRPr lang="en-US" dirty="0"/>
          </a:p>
        </p:txBody>
      </p:sp>
    </p:spTree>
    <p:extLst>
      <p:ext uri="{BB962C8B-B14F-4D97-AF65-F5344CB8AC3E}">
        <p14:creationId xmlns:p14="http://schemas.microsoft.com/office/powerpoint/2010/main" val="1073507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106" charset="-128"/>
                <a:cs typeface="+mn-cs"/>
              </a:defRPr>
            </a:lvl1pPr>
          </a:lstStyle>
          <a:p>
            <a:pPr>
              <a:defRPr/>
            </a:pPr>
            <a:endParaRPr lang="en-US" dirty="0"/>
          </a:p>
        </p:txBody>
      </p:sp>
      <p:sp>
        <p:nvSpPr>
          <p:cNvPr id="8195" name="Rectangle 3"/>
          <p:cNvSpPr>
            <a:spLocks noGrp="1" noChangeArrowheads="1"/>
          </p:cNvSpPr>
          <p:nvPr>
            <p:ph type="dt" idx="1"/>
          </p:nvPr>
        </p:nvSpPr>
        <p:spPr bwMode="auto">
          <a:xfrm>
            <a:off x="3850217" y="0"/>
            <a:ext cx="2944283" cy="496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06" charset="-128"/>
                <a:cs typeface="+mn-cs"/>
              </a:defRPr>
            </a:lvl1pPr>
          </a:lstStyle>
          <a:p>
            <a:pPr>
              <a:defRPr/>
            </a:pPr>
            <a:fld id="{4B908E56-E72C-47C6-BEA3-BF8BF25292D2}" type="datetime1">
              <a:rPr lang="en-US"/>
              <a:pPr>
                <a:defRPr/>
              </a:pPr>
              <a:t>1/12/2022</a:t>
            </a:fld>
            <a:endParaRPr lang="en-US" dirty="0"/>
          </a:p>
        </p:txBody>
      </p:sp>
      <p:sp>
        <p:nvSpPr>
          <p:cNvPr id="48132"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34" y="4716661"/>
            <a:ext cx="4982633" cy="44684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3322"/>
            <a:ext cx="2944283" cy="49649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106" charset="-128"/>
                <a:cs typeface="+mn-cs"/>
              </a:defRPr>
            </a:lvl1pPr>
          </a:lstStyle>
          <a:p>
            <a:pPr>
              <a:defRPr/>
            </a:pPr>
            <a:endParaRPr lang="en-US" dirty="0"/>
          </a:p>
        </p:txBody>
      </p:sp>
      <p:sp>
        <p:nvSpPr>
          <p:cNvPr id="8199" name="Rectangle 7"/>
          <p:cNvSpPr>
            <a:spLocks noGrp="1" noChangeArrowheads="1"/>
          </p:cNvSpPr>
          <p:nvPr>
            <p:ph type="sldNum" sz="quarter" idx="5"/>
          </p:nvPr>
        </p:nvSpPr>
        <p:spPr bwMode="auto">
          <a:xfrm>
            <a:off x="3850217" y="9433322"/>
            <a:ext cx="2944283" cy="49649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106" charset="-128"/>
                <a:cs typeface="+mn-cs"/>
              </a:defRPr>
            </a:lvl1pPr>
          </a:lstStyle>
          <a:p>
            <a:pPr>
              <a:defRPr/>
            </a:pPr>
            <a:fld id="{4A2C607B-E06D-4A67-938F-1E8AAF89F268}" type="slidenum">
              <a:rPr lang="en-US"/>
              <a:pPr>
                <a:defRPr/>
              </a:pPr>
              <a:t>‹#›</a:t>
            </a:fld>
            <a:endParaRPr lang="en-US" dirty="0"/>
          </a:p>
        </p:txBody>
      </p:sp>
    </p:spTree>
    <p:extLst>
      <p:ext uri="{BB962C8B-B14F-4D97-AF65-F5344CB8AC3E}">
        <p14:creationId xmlns:p14="http://schemas.microsoft.com/office/powerpoint/2010/main" val="1417926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a:defRPr>
    </a:lvl2pPr>
    <a:lvl3pPr marL="9144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a:defRPr>
    </a:lvl3pPr>
    <a:lvl4pPr marL="13716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a:defRPr>
    </a:lvl4pPr>
    <a:lvl5pPr marL="18288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A2C607B-E06D-4A67-938F-1E8AAF89F268}" type="slidenum">
              <a:rPr lang="en-US" smtClean="0"/>
              <a:pPr>
                <a:defRPr/>
              </a:pPr>
              <a:t>2</a:t>
            </a:fld>
            <a:endParaRPr lang="en-US" dirty="0"/>
          </a:p>
        </p:txBody>
      </p:sp>
    </p:spTree>
    <p:extLst>
      <p:ext uri="{BB962C8B-B14F-4D97-AF65-F5344CB8AC3E}">
        <p14:creationId xmlns:p14="http://schemas.microsoft.com/office/powerpoint/2010/main" val="2364867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4A2C607B-E06D-4A67-938F-1E8AAF89F268}" type="slidenum">
              <a:rPr lang="en-US" smtClean="0"/>
              <a:pPr>
                <a:defRPr/>
              </a:pPr>
              <a:t>24</a:t>
            </a:fld>
            <a:endParaRPr lang="en-US" dirty="0"/>
          </a:p>
        </p:txBody>
      </p:sp>
    </p:spTree>
    <p:extLst>
      <p:ext uri="{BB962C8B-B14F-4D97-AF65-F5344CB8AC3E}">
        <p14:creationId xmlns:p14="http://schemas.microsoft.com/office/powerpoint/2010/main" val="75841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09600" y="609600"/>
            <a:ext cx="7772400" cy="4343400"/>
          </a:xfrm>
        </p:spPr>
        <p:txBody>
          <a:bodyPr/>
          <a:lstStyle>
            <a:lvl1pPr>
              <a:defRPr sz="4800" b="1">
                <a:latin typeface="+mj-lt"/>
              </a:defRPr>
            </a:lvl1pPr>
          </a:lstStyle>
          <a:p>
            <a:r>
              <a:rPr lang="en-GB" noProof="0" dirty="0"/>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1583A3AD-1F60-4AA6-8E3C-DBBF077CE8D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0B5BA5E-0064-45DC-B65D-5247B044359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533400"/>
            <a:ext cx="215265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3528" y="533400"/>
            <a:ext cx="6210622"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DA83A823-3467-4DFF-8565-59B8F4A5907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12100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742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42859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11884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98788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325660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45458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5698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228600" y="1700808"/>
            <a:ext cx="8610600" cy="3709392"/>
          </a:xfrm>
        </p:spPr>
        <p:txBody>
          <a:bodyPr/>
          <a:lstStyle>
            <a:lvl1pPr>
              <a:defRPr>
                <a:latin typeface="Corbel" pitchFamily="34" charset="0"/>
              </a:defRPr>
            </a:lvl1pPr>
            <a:lvl2pPr>
              <a:defRPr>
                <a:latin typeface="Corbel" pitchFamily="34" charset="0"/>
              </a:defRPr>
            </a:lvl2pPr>
            <a:lvl3pPr>
              <a:defRPr>
                <a:latin typeface="Corbel" pitchFamily="34" charset="0"/>
              </a:defRPr>
            </a:lvl3pPr>
            <a:lvl4pPr>
              <a:defRPr>
                <a:latin typeface="Corbel" pitchFamily="34" charset="0"/>
              </a:defRPr>
            </a:lvl4pPr>
            <a:lvl5pPr>
              <a:defRPr>
                <a:latin typeface="Corbe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87CFAFF-AACA-45B8-90C4-F595EA125BC4}"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1853161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900233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63D57D-526D-4633-B828-939F13269E70}" type="datetimeFigureOut">
              <a:rPr lang="en-GB" smtClean="0">
                <a:solidFill>
                  <a:prstClr val="black">
                    <a:tint val="75000"/>
                  </a:prstClr>
                </a:solidFill>
              </a:rPr>
              <a:pPr/>
              <a:t>12/01/2022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E79E563-8DFC-4CB6-BF26-6DB928D4D3CF}"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9841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7338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1981200"/>
            <a:ext cx="7772400" cy="1500187"/>
          </a:xfrm>
        </p:spPr>
        <p:txBody>
          <a:bodyPr anchor="b"/>
          <a:lstStyle>
            <a:lvl1pPr marL="0" indent="0">
              <a:buNone/>
              <a:defRPr sz="2000">
                <a:latin typeface="Corbe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E6B837E1-BE37-4258-9E9A-76880E8EC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28600" y="1628800"/>
            <a:ext cx="4229100" cy="3933800"/>
          </a:xfrm>
        </p:spPr>
        <p:txBody>
          <a:bodyPr/>
          <a:lstStyle>
            <a:lvl1pPr>
              <a:defRPr sz="2800">
                <a:latin typeface="Corbel" pitchFamily="34" charset="0"/>
              </a:defRPr>
            </a:lvl1pPr>
            <a:lvl2pPr>
              <a:defRPr sz="2400">
                <a:latin typeface="Corbel" pitchFamily="34" charset="0"/>
              </a:defRPr>
            </a:lvl2pPr>
            <a:lvl3pPr>
              <a:defRPr sz="2000">
                <a:latin typeface="Corbel" pitchFamily="34" charset="0"/>
              </a:defRPr>
            </a:lvl3pPr>
            <a:lvl4pPr>
              <a:defRPr sz="1800">
                <a:latin typeface="Corbel" pitchFamily="34" charset="0"/>
              </a:defRPr>
            </a:lvl4pPr>
            <a:lvl5pPr>
              <a:defRPr sz="1800">
                <a:latin typeface="Corbe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10100" y="1628800"/>
            <a:ext cx="4229100" cy="3933800"/>
          </a:xfrm>
        </p:spPr>
        <p:txBody>
          <a:bodyPr/>
          <a:lstStyle>
            <a:lvl1pPr>
              <a:defRPr sz="2800">
                <a:latin typeface="Corbel" pitchFamily="34" charset="0"/>
              </a:defRPr>
            </a:lvl1pPr>
            <a:lvl2pPr>
              <a:defRPr sz="2400">
                <a:latin typeface="Corbel" pitchFamily="34" charset="0"/>
              </a:defRPr>
            </a:lvl2pPr>
            <a:lvl3pPr>
              <a:defRPr sz="2000">
                <a:latin typeface="Corbel" pitchFamily="34" charset="0"/>
              </a:defRPr>
            </a:lvl3pPr>
            <a:lvl4pPr>
              <a:defRPr sz="1800">
                <a:latin typeface="Corbel" pitchFamily="34" charset="0"/>
              </a:defRPr>
            </a:lvl4pPr>
            <a:lvl5pPr>
              <a:defRPr sz="1800">
                <a:latin typeface="Corbe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8C82607B-FDB6-4BEE-819D-2298560CCAA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60438"/>
          </a:xfrm>
        </p:spPr>
        <p:txBody>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457200" y="1676400"/>
            <a:ext cx="4040188" cy="639762"/>
          </a:xfrm>
        </p:spPr>
        <p:txBody>
          <a:bodyPr anchor="b"/>
          <a:lstStyle>
            <a:lvl1pPr marL="0" indent="0">
              <a:buNone/>
              <a:defRPr sz="2200" b="1">
                <a:latin typeface="Corbe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14599"/>
            <a:ext cx="4040188" cy="3200401"/>
          </a:xfrm>
        </p:spPr>
        <p:txBody>
          <a:bodyPr/>
          <a:lstStyle>
            <a:lvl1pPr>
              <a:defRPr sz="2400">
                <a:latin typeface="Corbel" pitchFamily="34" charset="0"/>
              </a:defRPr>
            </a:lvl1pPr>
            <a:lvl2pPr>
              <a:defRPr sz="2000">
                <a:latin typeface="Corbel" pitchFamily="34" charset="0"/>
              </a:defRPr>
            </a:lvl2pPr>
            <a:lvl3pPr>
              <a:defRPr sz="1800">
                <a:latin typeface="Corbel" pitchFamily="34" charset="0"/>
              </a:defRPr>
            </a:lvl3pPr>
            <a:lvl4pPr>
              <a:defRPr sz="1600">
                <a:latin typeface="Corbel" pitchFamily="34" charset="0"/>
              </a:defRPr>
            </a:lvl4pPr>
            <a:lvl5pPr>
              <a:defRPr sz="1600">
                <a:latin typeface="Corbel"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676400"/>
            <a:ext cx="4041775" cy="639762"/>
          </a:xfrm>
        </p:spPr>
        <p:txBody>
          <a:bodyPr anchor="b"/>
          <a:lstStyle>
            <a:lvl1pPr marL="0" indent="0">
              <a:buNone/>
              <a:defRPr sz="2200" b="1">
                <a:latin typeface="Corbe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14599"/>
            <a:ext cx="4041775" cy="3200401"/>
          </a:xfrm>
        </p:spPr>
        <p:txBody>
          <a:bodyPr/>
          <a:lstStyle>
            <a:lvl1pPr>
              <a:defRPr sz="2400">
                <a:latin typeface="Corbel" pitchFamily="34" charset="0"/>
              </a:defRPr>
            </a:lvl1pPr>
            <a:lvl2pPr>
              <a:defRPr sz="2000">
                <a:latin typeface="Corbel" pitchFamily="34" charset="0"/>
              </a:defRPr>
            </a:lvl2pPr>
            <a:lvl3pPr>
              <a:defRPr sz="1800">
                <a:latin typeface="Corbel" pitchFamily="34" charset="0"/>
              </a:defRPr>
            </a:lvl3pPr>
            <a:lvl4pPr>
              <a:defRPr sz="1600">
                <a:latin typeface="Corbel" pitchFamily="34" charset="0"/>
              </a:defRPr>
            </a:lvl4pPr>
            <a:lvl5pPr>
              <a:defRPr sz="1600">
                <a:latin typeface="Corbel"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04CF7B54-ADDE-482F-94AD-F9ECB79EBDD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99DC1D7F-D6C7-4FF5-B83D-618E7280E0F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1657AA26-E116-4C77-98B0-42B05D163B7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3008313" cy="88642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548681"/>
            <a:ext cx="5111750" cy="51125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1"/>
            <a:ext cx="3008313" cy="42261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D27CAFFD-C03B-4435-9608-514EEB76B50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725144"/>
            <a:ext cx="5486400" cy="49817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01208"/>
            <a:ext cx="5486400" cy="4320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8E70396-387C-453C-BC98-795DE88E672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6" descr="powepoint BK MAIN.jpg"/>
          <p:cNvPicPr>
            <a:picLocks noChangeAspect="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4099" name="Rectangle 2"/>
          <p:cNvSpPr>
            <a:spLocks noGrp="1" noChangeArrowheads="1"/>
          </p:cNvSpPr>
          <p:nvPr>
            <p:ph type="title"/>
          </p:nvPr>
        </p:nvSpPr>
        <p:spPr bwMode="auto">
          <a:xfrm>
            <a:off x="250825" y="533400"/>
            <a:ext cx="8588375" cy="9509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00" name="Rectangle 3"/>
          <p:cNvSpPr>
            <a:spLocks noGrp="1" noChangeArrowheads="1"/>
          </p:cNvSpPr>
          <p:nvPr>
            <p:ph type="body" idx="1"/>
          </p:nvPr>
        </p:nvSpPr>
        <p:spPr bwMode="auto">
          <a:xfrm>
            <a:off x="250825" y="1700213"/>
            <a:ext cx="8588375" cy="3862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152400" y="152400"/>
            <a:ext cx="1981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Corbel" pitchFamily="34" charset="0"/>
                <a:ea typeface="ＭＳ Ｐゴシック" pitchFamily="-106"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7162800" y="152400"/>
            <a:ext cx="1828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Corbel" pitchFamily="34" charset="0"/>
                <a:ea typeface="ＭＳ Ｐゴシック" pitchFamily="-106" charset="-128"/>
                <a:cs typeface="+mn-cs"/>
              </a:defRPr>
            </a:lvl1pPr>
          </a:lstStyle>
          <a:p>
            <a:pPr>
              <a:defRPr/>
            </a:pPr>
            <a:fld id="{525C5DE4-8767-4762-9BBD-8F6F52BE5D9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eaLnBrk="0" fontAlgn="base" hangingPunct="0">
        <a:spcBef>
          <a:spcPct val="0"/>
        </a:spcBef>
        <a:spcAft>
          <a:spcPct val="0"/>
        </a:spcAft>
        <a:defRPr sz="48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Corbel Bold"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800">
          <a:solidFill>
            <a:schemeClr val="tx2"/>
          </a:solidFill>
          <a:latin typeface="Corbel Bold"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800">
          <a:solidFill>
            <a:schemeClr val="tx2"/>
          </a:solidFill>
          <a:latin typeface="Corbel Bold"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800">
          <a:solidFill>
            <a:schemeClr val="tx2"/>
          </a:solidFill>
          <a:latin typeface="Corbel Bold" pitchFamily="-106" charset="0"/>
          <a:ea typeface="ＭＳ Ｐゴシック" pitchFamily="-106" charset="-128"/>
          <a:cs typeface="ＭＳ Ｐゴシック" pitchFamily="-106" charset="-128"/>
        </a:defRPr>
      </a:lvl5pPr>
      <a:lvl6pPr marL="457200" algn="ctr" rtl="0" fontAlgn="base">
        <a:spcBef>
          <a:spcPct val="0"/>
        </a:spcBef>
        <a:spcAft>
          <a:spcPct val="0"/>
        </a:spcAft>
        <a:defRPr sz="5400">
          <a:solidFill>
            <a:schemeClr val="tx2"/>
          </a:solidFill>
          <a:latin typeface="Corbel Bold" pitchFamily="-106" charset="0"/>
          <a:ea typeface="ＭＳ Ｐゴシック" pitchFamily="-106" charset="-128"/>
          <a:cs typeface="ＭＳ Ｐゴシック" pitchFamily="-106" charset="-128"/>
        </a:defRPr>
      </a:lvl6pPr>
      <a:lvl7pPr marL="914400" algn="ctr" rtl="0" fontAlgn="base">
        <a:spcBef>
          <a:spcPct val="0"/>
        </a:spcBef>
        <a:spcAft>
          <a:spcPct val="0"/>
        </a:spcAft>
        <a:defRPr sz="5400">
          <a:solidFill>
            <a:schemeClr val="tx2"/>
          </a:solidFill>
          <a:latin typeface="Corbel Bold" pitchFamily="-106" charset="0"/>
          <a:ea typeface="ＭＳ Ｐゴシック" pitchFamily="-106" charset="-128"/>
          <a:cs typeface="ＭＳ Ｐゴシック" pitchFamily="-106" charset="-128"/>
        </a:defRPr>
      </a:lvl7pPr>
      <a:lvl8pPr marL="1371600" algn="ctr" rtl="0" fontAlgn="base">
        <a:spcBef>
          <a:spcPct val="0"/>
        </a:spcBef>
        <a:spcAft>
          <a:spcPct val="0"/>
        </a:spcAft>
        <a:defRPr sz="5400">
          <a:solidFill>
            <a:schemeClr val="tx2"/>
          </a:solidFill>
          <a:latin typeface="Corbel Bold" pitchFamily="-106" charset="0"/>
          <a:ea typeface="ＭＳ Ｐゴシック" pitchFamily="-106" charset="-128"/>
          <a:cs typeface="ＭＳ Ｐゴシック" pitchFamily="-106" charset="-128"/>
        </a:defRPr>
      </a:lvl8pPr>
      <a:lvl9pPr marL="1828800" algn="ctr" rtl="0" fontAlgn="base">
        <a:spcBef>
          <a:spcPct val="0"/>
        </a:spcBef>
        <a:spcAft>
          <a:spcPct val="0"/>
        </a:spcAft>
        <a:defRPr sz="5400">
          <a:solidFill>
            <a:schemeClr val="tx2"/>
          </a:solidFill>
          <a:latin typeface="Corbel Bold" pitchFamily="-106" charset="0"/>
          <a:ea typeface="ＭＳ Ｐゴシック" pitchFamily="-106" charset="-128"/>
          <a:cs typeface="ＭＳ Ｐゴシック" pitchFamily="-106" charset="-128"/>
        </a:defRPr>
      </a:lvl9pPr>
    </p:titleStyle>
    <p:bodyStyle>
      <a:lvl1pPr marL="342900" indent="-342900" algn="l" rtl="0" eaLnBrk="0" fontAlgn="base" hangingPunct="0">
        <a:spcBef>
          <a:spcPct val="20000"/>
        </a:spcBef>
        <a:spcAft>
          <a:spcPct val="0"/>
        </a:spcAft>
        <a:buChar char="•"/>
        <a:defRPr sz="3200">
          <a:solidFill>
            <a:schemeClr val="tx1"/>
          </a:solidFill>
          <a:latin typeface="Corbel"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orbel" pitchFamily="34" charset="0"/>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Corbel" pitchFamily="34" charset="0"/>
          <a:ea typeface="+mn-ea"/>
          <a:cs typeface="ＭＳ Ｐゴシック"/>
        </a:defRPr>
      </a:lvl3pPr>
      <a:lvl4pPr marL="1562100" indent="-228600" algn="l" rtl="0" eaLnBrk="0" fontAlgn="base" hangingPunct="0">
        <a:spcBef>
          <a:spcPct val="20000"/>
        </a:spcBef>
        <a:spcAft>
          <a:spcPct val="0"/>
        </a:spcAft>
        <a:buChar char="–"/>
        <a:defRPr sz="2000">
          <a:solidFill>
            <a:schemeClr val="tx1"/>
          </a:solidFill>
          <a:latin typeface="Corbel" pitchFamily="34" charset="0"/>
          <a:ea typeface="+mn-ea"/>
          <a:cs typeface="ＭＳ Ｐゴシック"/>
        </a:defRPr>
      </a:lvl4pPr>
      <a:lvl5pPr marL="1981200" indent="-228600" algn="l" rtl="0" eaLnBrk="0" fontAlgn="base" hangingPunct="0">
        <a:spcBef>
          <a:spcPct val="20000"/>
        </a:spcBef>
        <a:spcAft>
          <a:spcPct val="0"/>
        </a:spcAft>
        <a:buChar char="»"/>
        <a:defRPr sz="2000">
          <a:solidFill>
            <a:schemeClr val="tx1"/>
          </a:solidFill>
          <a:latin typeface="Corbel" pitchFamily="34" charset="0"/>
          <a:ea typeface="+mn-ea"/>
          <a:cs typeface="ＭＳ Ｐゴシック"/>
        </a:defRPr>
      </a:lvl5pPr>
      <a:lvl6pPr marL="2438400" indent="-228600" algn="l" rtl="0" fontAlgn="base">
        <a:spcBef>
          <a:spcPct val="20000"/>
        </a:spcBef>
        <a:spcAft>
          <a:spcPct val="0"/>
        </a:spcAft>
        <a:buChar char="»"/>
        <a:defRPr sz="2000">
          <a:solidFill>
            <a:schemeClr val="tx1"/>
          </a:solidFill>
          <a:latin typeface="+mn-lt"/>
          <a:ea typeface="+mn-ea"/>
        </a:defRPr>
      </a:lvl6pPr>
      <a:lvl7pPr marL="2895600" indent="-228600" algn="l" rtl="0" fontAlgn="base">
        <a:spcBef>
          <a:spcPct val="20000"/>
        </a:spcBef>
        <a:spcAft>
          <a:spcPct val="0"/>
        </a:spcAft>
        <a:buChar char="»"/>
        <a:defRPr sz="2000">
          <a:solidFill>
            <a:schemeClr val="tx1"/>
          </a:solidFill>
          <a:latin typeface="+mn-lt"/>
          <a:ea typeface="+mn-ea"/>
        </a:defRPr>
      </a:lvl7pPr>
      <a:lvl8pPr marL="3352800" indent="-228600" algn="l" rtl="0" fontAlgn="base">
        <a:spcBef>
          <a:spcPct val="20000"/>
        </a:spcBef>
        <a:spcAft>
          <a:spcPct val="0"/>
        </a:spcAft>
        <a:buChar char="»"/>
        <a:defRPr sz="2000">
          <a:solidFill>
            <a:schemeClr val="tx1"/>
          </a:solidFill>
          <a:latin typeface="+mn-lt"/>
          <a:ea typeface="+mn-ea"/>
        </a:defRPr>
      </a:lvl8pPr>
      <a:lvl9pPr marL="38100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7863D57D-526D-4633-B828-939F13269E70}" type="datetimeFigureOut">
              <a:rPr lang="en-GB" smtClean="0">
                <a:solidFill>
                  <a:prstClr val="black">
                    <a:tint val="75000"/>
                  </a:prstClr>
                </a:solidFill>
                <a:latin typeface="Calibri"/>
                <a:ea typeface="+mn-ea"/>
                <a:cs typeface="+mn-cs"/>
              </a:rPr>
              <a:pPr fontAlgn="auto">
                <a:spcBef>
                  <a:spcPts val="0"/>
                </a:spcBef>
                <a:spcAft>
                  <a:spcPts val="0"/>
                </a:spcAft>
              </a:pPr>
              <a:t>12/01/2022</a:t>
            </a:fld>
            <a:endParaRPr lang="en-GB" dirty="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dirty="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6E79E563-8DFC-4CB6-BF26-6DB928D4D3CF}" type="slidenum">
              <a:rPr lang="en-GB" smtClean="0">
                <a:solidFill>
                  <a:prstClr val="black">
                    <a:tint val="75000"/>
                  </a:prstClr>
                </a:solidFill>
                <a:latin typeface="Calibri"/>
                <a:ea typeface="+mn-ea"/>
                <a:cs typeface="+mn-cs"/>
              </a:rPr>
              <a:pPr fontAlgn="auto">
                <a:spcBef>
                  <a:spcPts val="0"/>
                </a:spcBef>
                <a:spcAft>
                  <a:spcPts val="0"/>
                </a:spcAft>
              </a:pPr>
              <a:t>‹#›</a:t>
            </a:fld>
            <a:endParaRPr lang="en-GB"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739761642"/>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chemeClr val="tx1"/>
                </a:solidFill>
              </a:rPr>
              <a:t> Lancashire Schools Forum</a:t>
            </a:r>
            <a:br>
              <a:rPr lang="en-GB" dirty="0">
                <a:solidFill>
                  <a:schemeClr val="tx1"/>
                </a:solidFill>
              </a:rPr>
            </a:br>
            <a:r>
              <a:rPr lang="en-GB" dirty="0">
                <a:solidFill>
                  <a:schemeClr val="tx1"/>
                </a:solidFill>
              </a:rPr>
              <a:t> 13 January 2022</a:t>
            </a:r>
            <a:br>
              <a:rPr lang="en-GB" dirty="0">
                <a:solidFill>
                  <a:schemeClr val="tx1"/>
                </a:solidFill>
              </a:rPr>
            </a:br>
            <a:r>
              <a:rPr lang="en-GB" dirty="0">
                <a:solidFill>
                  <a:schemeClr val="tx1"/>
                </a:solidFill>
              </a:rPr>
              <a:t>Chairs’ Group</a:t>
            </a:r>
            <a:r>
              <a:rPr lang="en-GB" b="0" dirty="0">
                <a:solidFill>
                  <a:schemeClr val="tx1"/>
                </a:solidFill>
              </a:rPr>
              <a:t> Recommendations</a:t>
            </a:r>
            <a:endParaRPr lang="en-GB" dirty="0">
              <a:solidFill>
                <a:srgbClr val="FF0000"/>
              </a:solidFill>
            </a:endParaRPr>
          </a:p>
        </p:txBody>
      </p:sp>
    </p:spTree>
    <p:extLst>
      <p:ext uri="{BB962C8B-B14F-4D97-AF65-F5344CB8AC3E}">
        <p14:creationId xmlns:p14="http://schemas.microsoft.com/office/powerpoint/2010/main" val="2162690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20080"/>
          </a:xfrm>
        </p:spPr>
        <p:txBody>
          <a:bodyPr/>
          <a:lstStyle/>
          <a:p>
            <a:r>
              <a:rPr lang="en-GB" sz="3000" dirty="0">
                <a:solidFill>
                  <a:schemeClr val="tx1"/>
                </a:solidFill>
              </a:rPr>
              <a:t>Schools Block Transfer 2022/23 -  Comments P 2/2</a:t>
            </a:r>
          </a:p>
        </p:txBody>
      </p:sp>
      <p:sp>
        <p:nvSpPr>
          <p:cNvPr id="3" name="Content Placeholder 2"/>
          <p:cNvSpPr>
            <a:spLocks noGrp="1"/>
          </p:cNvSpPr>
          <p:nvPr>
            <p:ph idx="1"/>
          </p:nvPr>
        </p:nvSpPr>
        <p:spPr>
          <a:xfrm>
            <a:off x="107504" y="908720"/>
            <a:ext cx="8928992" cy="4680520"/>
          </a:xfrm>
        </p:spPr>
        <p:txBody>
          <a:bodyPr/>
          <a:lstStyle/>
          <a:p>
            <a:pPr algn="just">
              <a:spcBef>
                <a:spcPts val="0"/>
              </a:spcBef>
            </a:pPr>
            <a:endParaRPr lang="en-GB" sz="2800" dirty="0">
              <a:highlight>
                <a:srgbClr val="FFFF00"/>
              </a:highlight>
            </a:endParaRPr>
          </a:p>
          <a:p>
            <a:pPr lvl="1">
              <a:spcBef>
                <a:spcPts val="0"/>
              </a:spcBef>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graphicFrame>
        <p:nvGraphicFramePr>
          <p:cNvPr id="6" name="Table 5">
            <a:extLst>
              <a:ext uri="{FF2B5EF4-FFF2-40B4-BE49-F238E27FC236}">
                <a16:creationId xmlns:a16="http://schemas.microsoft.com/office/drawing/2014/main" id="{AF6370D6-6583-452B-82A3-6F70C7B02400}"/>
              </a:ext>
            </a:extLst>
          </p:cNvPr>
          <p:cNvGraphicFramePr>
            <a:graphicFrameLocks noGrp="1"/>
          </p:cNvGraphicFramePr>
          <p:nvPr>
            <p:extLst>
              <p:ext uri="{D42A27DB-BD31-4B8C-83A1-F6EECF244321}">
                <p14:modId xmlns:p14="http://schemas.microsoft.com/office/powerpoint/2010/main" val="2505879313"/>
              </p:ext>
            </p:extLst>
          </p:nvPr>
        </p:nvGraphicFramePr>
        <p:xfrm>
          <a:off x="223823" y="899010"/>
          <a:ext cx="8819042" cy="5626680"/>
        </p:xfrm>
        <a:graphic>
          <a:graphicData uri="http://schemas.openxmlformats.org/drawingml/2006/table">
            <a:tbl>
              <a:tblPr>
                <a:tableStyleId>{5C22544A-7EE6-4342-B048-85BDC9FD1C3A}</a:tableStyleId>
              </a:tblPr>
              <a:tblGrid>
                <a:gridCol w="8819042">
                  <a:extLst>
                    <a:ext uri="{9D8B030D-6E8A-4147-A177-3AD203B41FA5}">
                      <a16:colId xmlns:a16="http://schemas.microsoft.com/office/drawing/2014/main" val="903833133"/>
                    </a:ext>
                  </a:extLst>
                </a:gridCol>
              </a:tblGrid>
              <a:tr h="1240315">
                <a:tc>
                  <a:txBody>
                    <a:bodyPr/>
                    <a:lstStyle/>
                    <a:p>
                      <a:pPr algn="l" fontAlgn="b"/>
                      <a:r>
                        <a:rPr lang="en-GB" sz="2000" u="none" strike="noStrike" dirty="0">
                          <a:effectLst/>
                          <a:latin typeface="Corbel" panose="020B0503020204020204" pitchFamily="34" charset="0"/>
                        </a:rPr>
                        <a:t> If there's any way of letting schools know how much the individual school impact cost would be, that would be helpful in these situations.   Is it 0.5% or 0.19% of a school's HNB that's impacted?   You might get more heads being supportive if they could see the figure for their school.  I always find these letters hard to follow - hope I've understood it right!</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6952986"/>
                  </a:ext>
                </a:extLst>
              </a:tr>
              <a:tr h="1653275">
                <a:tc>
                  <a:txBody>
                    <a:bodyPr/>
                    <a:lstStyle/>
                    <a:p>
                      <a:pPr algn="l" fontAlgn="b"/>
                      <a:r>
                        <a:rPr lang="en-GB" sz="2000" u="none" strike="noStrike" dirty="0">
                          <a:effectLst/>
                          <a:latin typeface="Corbel" panose="020B0503020204020204" pitchFamily="34" charset="0"/>
                        </a:rPr>
                        <a:t> If the transfer could have a detrimental impact on the budget allocations to ‘non-community’ type schools this would be an unfair allocation of the High Needs Block. Have other sources of funding been considered and is there a better option. However, if the High Needs Block is deemed to be the only option, it would be unreasonable to object to the requested transfer.</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8712057"/>
                  </a:ext>
                </a:extLst>
              </a:tr>
              <a:tr h="827354">
                <a:tc>
                  <a:txBody>
                    <a:bodyPr/>
                    <a:lstStyle/>
                    <a:p>
                      <a:pPr algn="l" fontAlgn="b"/>
                      <a:r>
                        <a:rPr lang="en-GB" sz="2000" u="none" strike="noStrike" dirty="0">
                          <a:effectLst/>
                          <a:latin typeface="Corbel" panose="020B0503020204020204" pitchFamily="34" charset="0"/>
                        </a:rPr>
                        <a:t> Assuming that the transfer has no negative </a:t>
                      </a:r>
                      <a:r>
                        <a:rPr lang="en-GB" sz="2000" u="none" strike="noStrike" kern="1200" dirty="0">
                          <a:solidFill>
                            <a:schemeClr val="dk1"/>
                          </a:solidFill>
                          <a:effectLst/>
                          <a:latin typeface="Corbel" panose="020B0503020204020204" pitchFamily="34" charset="0"/>
                          <a:ea typeface="+mn-ea"/>
                          <a:cs typeface="+mn-cs"/>
                        </a:rPr>
                        <a:t>impact</a:t>
                      </a:r>
                      <a:r>
                        <a:rPr lang="en-GB" sz="2000" u="none" strike="noStrike" dirty="0">
                          <a:effectLst/>
                          <a:latin typeface="Corbel" panose="020B0503020204020204" pitchFamily="34" charset="0"/>
                        </a:rPr>
                        <a:t> on the level of funding for the schools who are subject to funding from the schools block and it is just a technical accounting issue then it's not a problem</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4907037"/>
                  </a:ext>
                </a:extLst>
              </a:tr>
              <a:tr h="1257318">
                <a:tc>
                  <a:txBody>
                    <a:bodyPr/>
                    <a:lstStyle/>
                    <a:p>
                      <a:pPr algn="l" fontAlgn="b"/>
                      <a:r>
                        <a:rPr lang="en-GB" sz="2000" u="none" strike="noStrike" kern="1200" dirty="0">
                          <a:solidFill>
                            <a:schemeClr val="dk1"/>
                          </a:solidFill>
                          <a:effectLst/>
                          <a:latin typeface="Corbel" panose="020B0503020204020204" pitchFamily="34" charset="0"/>
                          <a:ea typeface="+mn-ea"/>
                          <a:cs typeface="+mn-cs"/>
                        </a:rPr>
                        <a:t> I am totally against the use of public funds to build schools through PFI. The government should fund education fully. In this way schools can be built and maintained through means which do not accrue interest. Using schools to make money is against the public good and is a way of deferring funding to future generations.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2299214"/>
                  </a:ext>
                </a:extLst>
              </a:tr>
            </a:tbl>
          </a:graphicData>
        </a:graphic>
      </p:graphicFrame>
    </p:spTree>
    <p:extLst>
      <p:ext uri="{BB962C8B-B14F-4D97-AF65-F5344CB8AC3E}">
        <p14:creationId xmlns:p14="http://schemas.microsoft.com/office/powerpoint/2010/main" val="4227866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44624"/>
            <a:ext cx="8588375" cy="648072"/>
          </a:xfrm>
        </p:spPr>
        <p:txBody>
          <a:bodyPr/>
          <a:lstStyle/>
          <a:p>
            <a:pPr marL="0" indent="0">
              <a:spcBef>
                <a:spcPts val="0"/>
              </a:spcBef>
              <a:buNone/>
            </a:pPr>
            <a:r>
              <a:rPr lang="en-GB" sz="2800" dirty="0">
                <a:ea typeface="Times New Roman" panose="02020603050405020304" pitchFamily="18" charset="0"/>
                <a:cs typeface="Arial" panose="020B0604020202020204" pitchFamily="34" charset="0"/>
              </a:rPr>
              <a:t>DfE Disapplication submission: PFI MFG </a:t>
            </a:r>
            <a:endParaRPr lang="en-GB" sz="2800" b="1" dirty="0">
              <a:cs typeface="+mn-cs"/>
            </a:endParaRPr>
          </a:p>
        </p:txBody>
      </p:sp>
      <p:sp>
        <p:nvSpPr>
          <p:cNvPr id="3" name="Content Placeholder 2"/>
          <p:cNvSpPr>
            <a:spLocks noGrp="1"/>
          </p:cNvSpPr>
          <p:nvPr>
            <p:ph idx="1"/>
          </p:nvPr>
        </p:nvSpPr>
        <p:spPr>
          <a:xfrm>
            <a:off x="107504" y="620688"/>
            <a:ext cx="8928992" cy="4968552"/>
          </a:xfrm>
        </p:spPr>
        <p:txBody>
          <a:bodyPr/>
          <a:lstStyle/>
          <a:p>
            <a:pPr algn="just">
              <a:spcBef>
                <a:spcPts val="0"/>
              </a:spcBef>
            </a:pPr>
            <a:r>
              <a:rPr lang="en-GB" sz="2000" dirty="0">
                <a:ea typeface="Times New Roman" panose="02020603050405020304" pitchFamily="18" charset="0"/>
                <a:cs typeface="Arial" panose="020B0604020202020204" pitchFamily="34" charset="0"/>
              </a:rPr>
              <a:t>Forum are asked to support a disapplication submission about a secondary school budget as PFI MFG protection is not required in 2022/23</a:t>
            </a:r>
            <a:endParaRPr lang="en-GB" sz="2000" dirty="0">
              <a:solidFill>
                <a:srgbClr val="FF0000"/>
              </a:solidFill>
              <a:effectLst/>
              <a:ea typeface="Times New Roman" panose="02020603050405020304" pitchFamily="18" charset="0"/>
              <a:cs typeface="Times New Roman" panose="02020603050405020304" pitchFamily="18" charset="0"/>
            </a:endParaRPr>
          </a:p>
          <a:p>
            <a:pPr algn="just">
              <a:spcBef>
                <a:spcPts val="0"/>
              </a:spcBef>
            </a:pPr>
            <a:r>
              <a:rPr lang="en-GB" sz="2000" dirty="0" err="1">
                <a:cs typeface="+mn-cs"/>
              </a:rPr>
              <a:t>Hameldon</a:t>
            </a:r>
            <a:r>
              <a:rPr lang="en-GB" sz="2000" dirty="0">
                <a:cs typeface="+mn-cs"/>
              </a:rPr>
              <a:t> Community College, built under a PFI contract,  closed on 31/8/2019</a:t>
            </a:r>
          </a:p>
          <a:p>
            <a:pPr algn="just">
              <a:spcBef>
                <a:spcPts val="0"/>
              </a:spcBef>
            </a:pPr>
            <a:r>
              <a:rPr lang="en-GB" sz="2000" dirty="0"/>
              <a:t>T</a:t>
            </a:r>
            <a:r>
              <a:rPr lang="en-GB" sz="2000" dirty="0">
                <a:cs typeface="+mn-cs"/>
              </a:rPr>
              <a:t>he premises were then temporarily taken over by </a:t>
            </a:r>
            <a:r>
              <a:rPr lang="en-GB" sz="2000" dirty="0">
                <a:ea typeface="Times New Roman" panose="02020603050405020304" pitchFamily="18" charset="0"/>
                <a:cs typeface="Arial" panose="020B0604020202020204" pitchFamily="34" charset="0"/>
              </a:rPr>
              <a:t>a secondary school </a:t>
            </a:r>
            <a:r>
              <a:rPr lang="en-GB" sz="2000" dirty="0">
                <a:cs typeface="+mn-cs"/>
              </a:rPr>
              <a:t>due to demolition and building works on their own school buildings </a:t>
            </a:r>
          </a:p>
          <a:p>
            <a:pPr algn="just">
              <a:spcBef>
                <a:spcPts val="0"/>
              </a:spcBef>
            </a:pPr>
            <a:r>
              <a:rPr lang="en-GB" sz="2000" dirty="0">
                <a:cs typeface="+mn-cs"/>
              </a:rPr>
              <a:t>Adjustments were made to the</a:t>
            </a:r>
            <a:r>
              <a:rPr lang="en-GB" sz="2000" dirty="0">
                <a:ea typeface="Times New Roman" panose="02020603050405020304" pitchFamily="18" charset="0"/>
                <a:cs typeface="Arial" panose="020B0604020202020204" pitchFamily="34" charset="0"/>
              </a:rPr>
              <a:t> secondary school</a:t>
            </a:r>
            <a:r>
              <a:rPr lang="en-GB" sz="2000" dirty="0">
                <a:cs typeface="+mn-cs"/>
              </a:rPr>
              <a:t> funding formula whilst they occupied the former </a:t>
            </a:r>
            <a:r>
              <a:rPr lang="en-GB" sz="2000" dirty="0" err="1">
                <a:cs typeface="+mn-cs"/>
              </a:rPr>
              <a:t>Hameldon</a:t>
            </a:r>
            <a:r>
              <a:rPr lang="en-GB" sz="2000" dirty="0">
                <a:cs typeface="+mn-cs"/>
              </a:rPr>
              <a:t> site, so that they received the relevant PFI allocation to enable the school’s to make PFI contractual payments</a:t>
            </a:r>
          </a:p>
          <a:p>
            <a:pPr algn="just">
              <a:spcBef>
                <a:spcPts val="0"/>
              </a:spcBef>
            </a:pPr>
            <a:r>
              <a:rPr lang="en-GB" sz="2000" dirty="0">
                <a:cs typeface="+mn-cs"/>
              </a:rPr>
              <a:t>The pupils have now returned to their own non-PFI school buildings</a:t>
            </a:r>
          </a:p>
          <a:p>
            <a:pPr algn="just">
              <a:spcBef>
                <a:spcPts val="0"/>
              </a:spcBef>
            </a:pPr>
            <a:r>
              <a:rPr lang="en-GB" sz="2000" dirty="0">
                <a:cs typeface="+mn-cs"/>
              </a:rPr>
              <a:t>In 2022/23, it is intended that the PFI site  will be used to permanently relocate a Lancashire special school </a:t>
            </a:r>
          </a:p>
          <a:p>
            <a:pPr algn="just">
              <a:spcBef>
                <a:spcPts val="0"/>
              </a:spcBef>
            </a:pPr>
            <a:r>
              <a:rPr lang="en-GB" sz="2000" dirty="0">
                <a:cs typeface="+mn-cs"/>
              </a:rPr>
              <a:t>The 2022/23 APT calculation for </a:t>
            </a:r>
            <a:r>
              <a:rPr lang="en-GB" sz="2000" dirty="0">
                <a:ea typeface="Times New Roman" panose="02020603050405020304" pitchFamily="18" charset="0"/>
                <a:cs typeface="Arial" panose="020B0604020202020204" pitchFamily="34" charset="0"/>
              </a:rPr>
              <a:t>the secondary school</a:t>
            </a:r>
            <a:r>
              <a:rPr lang="en-GB" sz="2000" dirty="0">
                <a:cs typeface="+mn-cs"/>
              </a:rPr>
              <a:t> is incorrectly protecting the PFI allocation, as </a:t>
            </a:r>
            <a:r>
              <a:rPr lang="en-GB" sz="2000" dirty="0"/>
              <a:t>the school </a:t>
            </a:r>
            <a:r>
              <a:rPr lang="en-GB" sz="2000" dirty="0">
                <a:cs typeface="+mn-cs"/>
              </a:rPr>
              <a:t>is back in </a:t>
            </a:r>
            <a:r>
              <a:rPr lang="en-GB" sz="2000" dirty="0"/>
              <a:t>non-PFI premises, operating </a:t>
            </a:r>
            <a:r>
              <a:rPr lang="en-GB" sz="2000" dirty="0">
                <a:cs typeface="+mn-cs"/>
              </a:rPr>
              <a:t>from its original school site and funding is not required for PFI related payments. </a:t>
            </a:r>
          </a:p>
          <a:p>
            <a:pPr algn="just">
              <a:spcBef>
                <a:spcPts val="0"/>
              </a:spcBef>
            </a:pPr>
            <a:r>
              <a:rPr lang="en-GB" sz="2000" dirty="0">
                <a:cs typeface="+mn-cs"/>
              </a:rPr>
              <a:t>We are therefore requesting that the MFG protection of circa £1.9m relating to the 2021/22 PFI factor allocation be disapplied in 2022/23</a:t>
            </a:r>
          </a:p>
          <a:p>
            <a:pPr lvl="1">
              <a:spcBef>
                <a:spcPts val="0"/>
              </a:spcBef>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262105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864096"/>
          </a:xfrm>
        </p:spPr>
        <p:txBody>
          <a:bodyPr/>
          <a:lstStyle/>
          <a:p>
            <a:r>
              <a:rPr lang="en-GB" sz="4400" dirty="0">
                <a:solidFill>
                  <a:schemeClr val="tx1"/>
                </a:solidFill>
              </a:rPr>
              <a:t>Growth Funding rates 2022/23</a:t>
            </a:r>
          </a:p>
        </p:txBody>
      </p:sp>
      <p:sp>
        <p:nvSpPr>
          <p:cNvPr id="3" name="Content Placeholder 2"/>
          <p:cNvSpPr>
            <a:spLocks noGrp="1"/>
          </p:cNvSpPr>
          <p:nvPr>
            <p:ph idx="1"/>
          </p:nvPr>
        </p:nvSpPr>
        <p:spPr>
          <a:xfrm>
            <a:off x="107504" y="1052736"/>
            <a:ext cx="8784976" cy="4824535"/>
          </a:xfrm>
        </p:spPr>
        <p:txBody>
          <a:bodyPr/>
          <a:lstStyle/>
          <a:p>
            <a:r>
              <a:rPr lang="en-GB" sz="2800" dirty="0"/>
              <a:t>Growth Fund rates are updated each  April for future agreements, using the new DfE MPF rates</a:t>
            </a:r>
          </a:p>
          <a:p>
            <a:r>
              <a:rPr lang="en-GB" sz="2800" dirty="0"/>
              <a:t>Policy Agreed by Schools Forum from January 2019 provides that schools are funded at the relevant Minimum Pupil Funding (MPF) rate contained in the National Funding Formula (NFF) </a:t>
            </a:r>
          </a:p>
          <a:p>
            <a:r>
              <a:rPr lang="en-GB" sz="2800" dirty="0"/>
              <a:t>For 2022/23 MPF rates are:</a:t>
            </a:r>
          </a:p>
          <a:p>
            <a:pPr lvl="1"/>
            <a:r>
              <a:rPr lang="en-GB" sz="2400" dirty="0"/>
              <a:t>Primary £4,265 per pupil</a:t>
            </a:r>
          </a:p>
          <a:p>
            <a:pPr lvl="1"/>
            <a:r>
              <a:rPr lang="en-GB" sz="2400" dirty="0"/>
              <a:t>Secondary £5,525 per pupil</a:t>
            </a:r>
            <a:endParaRPr lang="en-GB" sz="2000" dirty="0"/>
          </a:p>
        </p:txBody>
      </p:sp>
    </p:spTree>
    <p:extLst>
      <p:ext uri="{BB962C8B-B14F-4D97-AF65-F5344CB8AC3E}">
        <p14:creationId xmlns:p14="http://schemas.microsoft.com/office/powerpoint/2010/main" val="1959370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864096"/>
          </a:xfrm>
        </p:spPr>
        <p:txBody>
          <a:bodyPr/>
          <a:lstStyle/>
          <a:p>
            <a:r>
              <a:rPr lang="en-GB" sz="4000" dirty="0"/>
              <a:t>Schools Block 2022/23</a:t>
            </a:r>
          </a:p>
        </p:txBody>
      </p:sp>
      <p:sp>
        <p:nvSpPr>
          <p:cNvPr id="3" name="Content Placeholder 2"/>
          <p:cNvSpPr>
            <a:spLocks noGrp="1"/>
          </p:cNvSpPr>
          <p:nvPr>
            <p:ph idx="1"/>
          </p:nvPr>
        </p:nvSpPr>
        <p:spPr>
          <a:xfrm>
            <a:off x="227824" y="980728"/>
            <a:ext cx="8610600" cy="4608512"/>
          </a:xfrm>
        </p:spPr>
        <p:txBody>
          <a:bodyPr/>
          <a:lstStyle/>
          <a:p>
            <a:pPr lvl="0"/>
            <a:r>
              <a:rPr lang="en-GB" sz="2800" dirty="0"/>
              <a:t>Note that once approved by Schools Forum and Cabinet (20 January 2022) , Schools Block proposals are subject to compliance checking by the DfE</a:t>
            </a:r>
          </a:p>
          <a:p>
            <a:pPr lvl="0"/>
            <a:r>
              <a:rPr lang="en-GB" sz="2800" dirty="0"/>
              <a:t>The Authority Proforma Tool (APT) must be submitted by 21 January 2022</a:t>
            </a:r>
          </a:p>
          <a:p>
            <a:pPr lvl="0"/>
            <a:r>
              <a:rPr lang="en-GB" sz="2800" dirty="0"/>
              <a:t>Anticipated that once approval received, individual school budgets will be issued in w/c 21 February 2022 </a:t>
            </a:r>
          </a:p>
          <a:p>
            <a:pPr algn="just">
              <a:spcBef>
                <a:spcPts val="0"/>
              </a:spcBef>
              <a:buFont typeface="Arial" panose="020B0604020202020204" pitchFamily="34" charset="0"/>
              <a:buChar char="•"/>
            </a:pPr>
            <a:endParaRPr lang="en-GB" sz="2800" dirty="0">
              <a:cs typeface="+mn-cs"/>
            </a:endParaRPr>
          </a:p>
          <a:p>
            <a:pPr lvl="1">
              <a:spcBef>
                <a:spcPts val="0"/>
              </a:spcBef>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3137694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92088"/>
          </a:xfrm>
        </p:spPr>
        <p:txBody>
          <a:bodyPr/>
          <a:lstStyle/>
          <a:p>
            <a:pPr marL="0" indent="0">
              <a:spcBef>
                <a:spcPts val="0"/>
              </a:spcBef>
              <a:buNone/>
            </a:pPr>
            <a:r>
              <a:rPr lang="en-GB" sz="4000" b="1" dirty="0">
                <a:solidFill>
                  <a:schemeClr val="tx1"/>
                </a:solidFill>
              </a:rPr>
              <a:t>High Needs Block 2022/23</a:t>
            </a:r>
          </a:p>
        </p:txBody>
      </p:sp>
      <p:sp>
        <p:nvSpPr>
          <p:cNvPr id="3" name="Content Placeholder 2"/>
          <p:cNvSpPr>
            <a:spLocks noGrp="1"/>
          </p:cNvSpPr>
          <p:nvPr>
            <p:ph idx="1"/>
          </p:nvPr>
        </p:nvSpPr>
        <p:spPr>
          <a:xfrm>
            <a:off x="223705" y="764704"/>
            <a:ext cx="8610600" cy="4529286"/>
          </a:xfrm>
        </p:spPr>
        <p:txBody>
          <a:bodyPr/>
          <a:lstStyle/>
          <a:p>
            <a:pPr algn="just">
              <a:spcBef>
                <a:spcPts val="0"/>
              </a:spcBef>
              <a:buFont typeface="Arial" panose="020B0604020202020204" pitchFamily="34" charset="0"/>
              <a:buChar char="•"/>
            </a:pPr>
            <a:r>
              <a:rPr lang="en-GB" sz="2800" dirty="0"/>
              <a:t>DfE announcements provide extra £780m nationally for HNB in 2022/23</a:t>
            </a:r>
          </a:p>
          <a:p>
            <a:pPr algn="just">
              <a:spcBef>
                <a:spcPts val="0"/>
              </a:spcBef>
              <a:buFont typeface="Arial" panose="020B0604020202020204" pitchFamily="34" charset="0"/>
              <a:buChar char="•"/>
            </a:pPr>
            <a:r>
              <a:rPr lang="en-GB" sz="2800" dirty="0">
                <a:solidFill>
                  <a:schemeClr val="accent4"/>
                </a:solidFill>
              </a:rPr>
              <a:t>Lancashire’s share equates to circa £15m additional funding</a:t>
            </a:r>
          </a:p>
          <a:p>
            <a:pPr lvl="0" algn="just"/>
            <a:r>
              <a:rPr lang="en-GB" sz="2800" dirty="0"/>
              <a:t>Modelling of the HNB allocation suggests that:</a:t>
            </a:r>
          </a:p>
          <a:p>
            <a:pPr lvl="1" algn="just"/>
            <a:r>
              <a:rPr lang="en-GB" dirty="0"/>
              <a:t>the forecast growth in expenditure from April 2022 can be covered </a:t>
            </a:r>
          </a:p>
          <a:p>
            <a:pPr lvl="1" algn="just"/>
            <a:r>
              <a:rPr lang="en-GB" dirty="0"/>
              <a:t>Still concern about cost pressures in future years</a:t>
            </a:r>
          </a:p>
          <a:p>
            <a:pPr>
              <a:spcBef>
                <a:spcPts val="0"/>
              </a:spcBef>
              <a:buFont typeface="Arial" panose="020B0604020202020204" pitchFamily="34" charset="0"/>
              <a:buChar char="•"/>
            </a:pPr>
            <a:endParaRPr lang="en-GB" sz="3600" dirty="0"/>
          </a:p>
          <a:p>
            <a:pPr marL="457200" lvl="1" indent="0">
              <a:buNone/>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3467706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3"/>
            <a:ext cx="8588375" cy="792088"/>
          </a:xfrm>
        </p:spPr>
        <p:txBody>
          <a:bodyPr/>
          <a:lstStyle/>
          <a:p>
            <a:pPr marL="0" indent="0">
              <a:spcBef>
                <a:spcPts val="0"/>
              </a:spcBef>
              <a:buNone/>
            </a:pPr>
            <a:r>
              <a:rPr lang="en-GB" sz="4000" b="1" dirty="0"/>
              <a:t>High Needs Block 2022/23 </a:t>
            </a:r>
          </a:p>
        </p:txBody>
      </p:sp>
      <p:sp>
        <p:nvSpPr>
          <p:cNvPr id="3" name="Content Placeholder 2"/>
          <p:cNvSpPr>
            <a:spLocks noGrp="1"/>
          </p:cNvSpPr>
          <p:nvPr>
            <p:ph idx="1"/>
          </p:nvPr>
        </p:nvSpPr>
        <p:spPr>
          <a:xfrm>
            <a:off x="228600" y="1124744"/>
            <a:ext cx="8610600" cy="4285456"/>
          </a:xfrm>
        </p:spPr>
        <p:txBody>
          <a:bodyPr/>
          <a:lstStyle/>
          <a:p>
            <a:pPr marL="0" indent="0">
              <a:spcBef>
                <a:spcPts val="0"/>
              </a:spcBef>
              <a:buNone/>
            </a:pPr>
            <a:r>
              <a:rPr lang="en-GB" b="1" dirty="0"/>
              <a:t>Weighted Pupil Numbers (WPN)</a:t>
            </a:r>
          </a:p>
          <a:p>
            <a:pPr lvl="1">
              <a:spcBef>
                <a:spcPts val="0"/>
              </a:spcBef>
            </a:pPr>
            <a:r>
              <a:rPr lang="en-GB" sz="3000" dirty="0">
                <a:solidFill>
                  <a:schemeClr val="accent4"/>
                </a:solidFill>
              </a:rPr>
              <a:t>WPN rates across all school and FE settings to be increased by 4%</a:t>
            </a:r>
          </a:p>
          <a:p>
            <a:pPr lvl="1">
              <a:spcBef>
                <a:spcPts val="0"/>
              </a:spcBef>
            </a:pPr>
            <a:r>
              <a:rPr lang="en-GB" sz="3000" dirty="0">
                <a:solidFill>
                  <a:schemeClr val="accent4"/>
                </a:solidFill>
              </a:rPr>
              <a:t>This level of increase is slightly higher that the general 3% uplifts for the pupil-led factors in the Schools Block national funding formula, but is  affordable from April 2022</a:t>
            </a:r>
          </a:p>
          <a:p>
            <a:pPr lvl="1">
              <a:spcBef>
                <a:spcPts val="0"/>
              </a:spcBef>
            </a:pPr>
            <a:r>
              <a:rPr lang="en-GB" sz="3000" dirty="0">
                <a:solidFill>
                  <a:schemeClr val="accent4"/>
                </a:solidFill>
              </a:rPr>
              <a:t>WPN rate from April 2022 will be £4,567</a:t>
            </a:r>
          </a:p>
          <a:p>
            <a:pPr marL="457200" lvl="1" indent="0">
              <a:buNone/>
            </a:pPr>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1187751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3"/>
            <a:ext cx="8588375" cy="792088"/>
          </a:xfrm>
        </p:spPr>
        <p:txBody>
          <a:bodyPr/>
          <a:lstStyle/>
          <a:p>
            <a:pPr marL="0" indent="0">
              <a:spcBef>
                <a:spcPts val="0"/>
              </a:spcBef>
              <a:buNone/>
            </a:pPr>
            <a:r>
              <a:rPr lang="en-GB" sz="4000" b="1" dirty="0"/>
              <a:t>High Needs Block 2022/23</a:t>
            </a:r>
          </a:p>
        </p:txBody>
      </p:sp>
      <p:sp>
        <p:nvSpPr>
          <p:cNvPr id="3" name="Content Placeholder 2"/>
          <p:cNvSpPr>
            <a:spLocks noGrp="1"/>
          </p:cNvSpPr>
          <p:nvPr>
            <p:ph idx="1"/>
          </p:nvPr>
        </p:nvSpPr>
        <p:spPr>
          <a:xfrm>
            <a:off x="228600" y="764704"/>
            <a:ext cx="8610600" cy="4645496"/>
          </a:xfrm>
        </p:spPr>
        <p:txBody>
          <a:bodyPr/>
          <a:lstStyle/>
          <a:p>
            <a:pPr marL="0" indent="0">
              <a:spcBef>
                <a:spcPts val="0"/>
              </a:spcBef>
              <a:buNone/>
            </a:pPr>
            <a:endParaRPr lang="en-GB" b="1" dirty="0">
              <a:solidFill>
                <a:srgbClr val="FF0000"/>
              </a:solidFill>
              <a:highlight>
                <a:srgbClr val="FFFF00"/>
              </a:highlight>
            </a:endParaRPr>
          </a:p>
          <a:p>
            <a:pPr marL="0" indent="0">
              <a:spcBef>
                <a:spcPts val="0"/>
              </a:spcBef>
              <a:buNone/>
            </a:pPr>
            <a:r>
              <a:rPr lang="en-GB" b="1" dirty="0"/>
              <a:t>Mainstream Schools</a:t>
            </a:r>
          </a:p>
          <a:p>
            <a:pPr lvl="1">
              <a:spcBef>
                <a:spcPts val="0"/>
              </a:spcBef>
            </a:pPr>
            <a:r>
              <a:rPr lang="en-GB" sz="3000" dirty="0"/>
              <a:t>WPN increase implemented</a:t>
            </a:r>
          </a:p>
          <a:p>
            <a:pPr marL="0" indent="0">
              <a:spcBef>
                <a:spcPts val="0"/>
              </a:spcBef>
              <a:buNone/>
            </a:pPr>
            <a:endParaRPr lang="en-GB" b="1" dirty="0"/>
          </a:p>
          <a:p>
            <a:pPr marL="0" indent="0">
              <a:spcBef>
                <a:spcPts val="0"/>
              </a:spcBef>
              <a:buNone/>
            </a:pPr>
            <a:r>
              <a:rPr lang="en-GB" b="1" dirty="0"/>
              <a:t>SEN and SERF units</a:t>
            </a:r>
          </a:p>
          <a:p>
            <a:pPr lvl="1">
              <a:spcBef>
                <a:spcPts val="0"/>
              </a:spcBef>
            </a:pPr>
            <a:r>
              <a:rPr lang="en-GB" sz="3000" dirty="0"/>
              <a:t>WPN increase implemented</a:t>
            </a:r>
          </a:p>
          <a:p>
            <a:pPr marL="0" indent="0">
              <a:spcBef>
                <a:spcPts val="0"/>
              </a:spcBef>
              <a:buNone/>
            </a:pPr>
            <a:endParaRPr lang="en-GB" b="1" dirty="0"/>
          </a:p>
          <a:p>
            <a:pPr marL="0" indent="0">
              <a:spcBef>
                <a:spcPts val="0"/>
              </a:spcBef>
              <a:buNone/>
            </a:pPr>
            <a:r>
              <a:rPr lang="en-GB" b="1" dirty="0"/>
              <a:t>FE Colleges</a:t>
            </a:r>
          </a:p>
          <a:p>
            <a:pPr lvl="1">
              <a:spcBef>
                <a:spcPts val="0"/>
              </a:spcBef>
            </a:pPr>
            <a:r>
              <a:rPr lang="en-GB" sz="3000" dirty="0"/>
              <a:t>WPN increase implemented</a:t>
            </a:r>
          </a:p>
          <a:p>
            <a:pPr marL="457200" lvl="1" indent="0">
              <a:spcBef>
                <a:spcPts val="0"/>
              </a:spcBef>
              <a:buNone/>
            </a:pPr>
            <a:endParaRPr lang="en-GB" dirty="0"/>
          </a:p>
          <a:p>
            <a:pPr marL="457200" lvl="1" indent="0">
              <a:spcBef>
                <a:spcPts val="0"/>
              </a:spcBef>
              <a:buNone/>
            </a:pPr>
            <a:endParaRPr lang="en-GB" dirty="0"/>
          </a:p>
        </p:txBody>
      </p:sp>
    </p:spTree>
    <p:extLst>
      <p:ext uri="{BB962C8B-B14F-4D97-AF65-F5344CB8AC3E}">
        <p14:creationId xmlns:p14="http://schemas.microsoft.com/office/powerpoint/2010/main" val="4042511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3"/>
            <a:ext cx="8588375" cy="792088"/>
          </a:xfrm>
        </p:spPr>
        <p:txBody>
          <a:bodyPr/>
          <a:lstStyle/>
          <a:p>
            <a:pPr marL="0" indent="0">
              <a:spcBef>
                <a:spcPts val="0"/>
              </a:spcBef>
              <a:buNone/>
            </a:pPr>
            <a:r>
              <a:rPr lang="en-GB" sz="4000" b="1" dirty="0"/>
              <a:t>High Needs Block 2022/23</a:t>
            </a:r>
          </a:p>
        </p:txBody>
      </p:sp>
      <p:sp>
        <p:nvSpPr>
          <p:cNvPr id="3" name="Content Placeholder 2"/>
          <p:cNvSpPr>
            <a:spLocks noGrp="1"/>
          </p:cNvSpPr>
          <p:nvPr>
            <p:ph idx="1"/>
          </p:nvPr>
        </p:nvSpPr>
        <p:spPr>
          <a:xfrm>
            <a:off x="228600" y="764704"/>
            <a:ext cx="8610600" cy="4645496"/>
          </a:xfrm>
        </p:spPr>
        <p:txBody>
          <a:bodyPr/>
          <a:lstStyle/>
          <a:p>
            <a:pPr marL="0" indent="0">
              <a:spcBef>
                <a:spcPts val="0"/>
              </a:spcBef>
              <a:buNone/>
            </a:pPr>
            <a:r>
              <a:rPr lang="en-GB" b="1" dirty="0"/>
              <a:t>Special Schools</a:t>
            </a:r>
          </a:p>
          <a:p>
            <a:pPr lvl="1">
              <a:spcBef>
                <a:spcPts val="0"/>
              </a:spcBef>
            </a:pPr>
            <a:r>
              <a:rPr lang="en-GB" sz="3000" dirty="0"/>
              <a:t>WPN increase implemented</a:t>
            </a:r>
          </a:p>
          <a:p>
            <a:pPr lvl="1">
              <a:spcBef>
                <a:spcPts val="0"/>
              </a:spcBef>
            </a:pPr>
            <a:r>
              <a:rPr lang="en-GB" sz="3000" dirty="0">
                <a:solidFill>
                  <a:schemeClr val="accent4"/>
                </a:solidFill>
              </a:rPr>
              <a:t>Existing School Specific factor also increased by 2% in line with Schools Block MFG</a:t>
            </a:r>
          </a:p>
          <a:p>
            <a:pPr marL="57150" indent="0">
              <a:spcBef>
                <a:spcPts val="0"/>
              </a:spcBef>
              <a:buNone/>
            </a:pPr>
            <a:r>
              <a:rPr lang="en-GB" b="1" dirty="0">
                <a:cs typeface="+mn-cs"/>
              </a:rPr>
              <a:t>PRUs</a:t>
            </a:r>
          </a:p>
          <a:p>
            <a:pPr lvl="1">
              <a:spcBef>
                <a:spcPts val="0"/>
              </a:spcBef>
            </a:pPr>
            <a:r>
              <a:rPr lang="en-GB" sz="3000" dirty="0">
                <a:solidFill>
                  <a:schemeClr val="accent4"/>
                </a:solidFill>
              </a:rPr>
              <a:t>Existing School Specific factor also increased by 2% in line with Schools Block MFG</a:t>
            </a:r>
          </a:p>
          <a:p>
            <a:pPr lvl="1"/>
            <a:r>
              <a:rPr lang="en-GB" sz="3000" dirty="0"/>
              <a:t>Rate for Excluded Pupils, Medical and Other pupils uplift to match increased WPN </a:t>
            </a:r>
          </a:p>
          <a:p>
            <a:pPr lvl="2" indent="-285750"/>
            <a:r>
              <a:rPr lang="en-GB" sz="2000" dirty="0"/>
              <a:t>in the secondary PRU formula, 1 WPN paid</a:t>
            </a:r>
          </a:p>
          <a:p>
            <a:pPr lvl="2" indent="-285750"/>
            <a:r>
              <a:rPr lang="en-GB" sz="2000" dirty="0"/>
              <a:t>in the primary PRU formula, 2/3 of 1 WPN</a:t>
            </a:r>
          </a:p>
          <a:p>
            <a:pPr lvl="1">
              <a:spcBef>
                <a:spcPts val="0"/>
              </a:spcBef>
            </a:pPr>
            <a:endParaRPr lang="en-GB" dirty="0"/>
          </a:p>
        </p:txBody>
      </p:sp>
    </p:spTree>
    <p:extLst>
      <p:ext uri="{BB962C8B-B14F-4D97-AF65-F5344CB8AC3E}">
        <p14:creationId xmlns:p14="http://schemas.microsoft.com/office/powerpoint/2010/main" val="2653227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649"/>
            <a:ext cx="8588375" cy="792088"/>
          </a:xfrm>
        </p:spPr>
        <p:txBody>
          <a:bodyPr/>
          <a:lstStyle/>
          <a:p>
            <a:r>
              <a:rPr lang="en-GB" dirty="0"/>
              <a:t>Commissioned Places 2022/23</a:t>
            </a:r>
          </a:p>
        </p:txBody>
      </p:sp>
      <p:sp>
        <p:nvSpPr>
          <p:cNvPr id="3" name="Content Placeholder 2"/>
          <p:cNvSpPr>
            <a:spLocks noGrp="1"/>
          </p:cNvSpPr>
          <p:nvPr>
            <p:ph idx="1"/>
          </p:nvPr>
        </p:nvSpPr>
        <p:spPr>
          <a:xfrm>
            <a:off x="228600" y="1052737"/>
            <a:ext cx="8610600" cy="4357463"/>
          </a:xfrm>
        </p:spPr>
        <p:txBody>
          <a:bodyPr/>
          <a:lstStyle/>
          <a:p>
            <a:r>
              <a:rPr lang="en-GB" dirty="0">
                <a:solidFill>
                  <a:schemeClr val="accent4"/>
                </a:solidFill>
              </a:rPr>
              <a:t>HNB proposals incorporate place numbers as per the report to HNB WG </a:t>
            </a:r>
          </a:p>
        </p:txBody>
      </p:sp>
    </p:spTree>
    <p:extLst>
      <p:ext uri="{BB962C8B-B14F-4D97-AF65-F5344CB8AC3E}">
        <p14:creationId xmlns:p14="http://schemas.microsoft.com/office/powerpoint/2010/main" val="3479838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533401"/>
            <a:ext cx="8588375" cy="591344"/>
          </a:xfrm>
        </p:spPr>
        <p:txBody>
          <a:bodyPr/>
          <a:lstStyle/>
          <a:p>
            <a:r>
              <a:rPr lang="en-GB" sz="3600" dirty="0"/>
              <a:t>HNB Future years</a:t>
            </a:r>
          </a:p>
        </p:txBody>
      </p:sp>
      <p:sp>
        <p:nvSpPr>
          <p:cNvPr id="3" name="Content Placeholder 2"/>
          <p:cNvSpPr>
            <a:spLocks noGrp="1"/>
          </p:cNvSpPr>
          <p:nvPr>
            <p:ph idx="1"/>
          </p:nvPr>
        </p:nvSpPr>
        <p:spPr>
          <a:xfrm>
            <a:off x="223809" y="1124745"/>
            <a:ext cx="8610600" cy="4285455"/>
          </a:xfrm>
        </p:spPr>
        <p:txBody>
          <a:bodyPr/>
          <a:lstStyle/>
          <a:p>
            <a:pPr algn="just">
              <a:buFont typeface="Symbol" panose="05050102010706020507" pitchFamily="18" charset="2"/>
              <a:buChar char=""/>
            </a:pPr>
            <a:r>
              <a:rPr lang="en-GB" sz="2800" dirty="0"/>
              <a:t>Initial announcements from the Government indicate circa 3% rises in funding per annum, but forecast cost and demand led pressures in the High Needs Block are estimated to remain at a level well above this  </a:t>
            </a:r>
          </a:p>
          <a:p>
            <a:pPr marL="342900" lvl="0" indent="-342900" algn="just">
              <a:buFont typeface="Symbol" panose="05050102010706020507" pitchFamily="18" charset="2"/>
              <a:buChar char=""/>
            </a:pPr>
            <a:r>
              <a:rPr lang="en-GB" sz="2800" dirty="0"/>
              <a:t>Due to this lower increase in funding there is concern that there could be increased strain on the High Needs Block budget from 2023/24 onwards</a:t>
            </a:r>
          </a:p>
          <a:p>
            <a:pPr algn="just"/>
            <a:r>
              <a:rPr lang="en-GB" sz="2800" dirty="0"/>
              <a:t>Officers continuing to work on initiatives that ensure that the best use is being made of the High Needs resources available and to minimise as far as possible forecasted overspends in future years</a:t>
            </a:r>
          </a:p>
        </p:txBody>
      </p:sp>
    </p:spTree>
    <p:extLst>
      <p:ext uri="{BB962C8B-B14F-4D97-AF65-F5344CB8AC3E}">
        <p14:creationId xmlns:p14="http://schemas.microsoft.com/office/powerpoint/2010/main" val="331927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648"/>
            <a:ext cx="8588375" cy="1584175"/>
          </a:xfrm>
        </p:spPr>
        <p:txBody>
          <a:bodyPr/>
          <a:lstStyle/>
          <a:p>
            <a:r>
              <a:rPr lang="en-GB" dirty="0">
                <a:solidFill>
                  <a:schemeClr val="tx1"/>
                </a:solidFill>
              </a:rPr>
              <a:t>Forecast DSG for 2022/23</a:t>
            </a:r>
            <a:br>
              <a:rPr lang="en-GB" dirty="0">
                <a:solidFill>
                  <a:srgbClr val="FF0000"/>
                </a:solidFill>
              </a:rPr>
            </a:br>
            <a:r>
              <a:rPr lang="en-GB" sz="3200" dirty="0">
                <a:solidFill>
                  <a:schemeClr val="tx1"/>
                </a:solidFill>
                <a:latin typeface="Corbel" panose="020B0503020204020204" pitchFamily="34" charset="0"/>
                <a:ea typeface="Times New Roman" panose="02020603050405020304" pitchFamily="18" charset="0"/>
                <a:cs typeface="Times New Roman" panose="02020603050405020304" pitchFamily="18" charset="0"/>
              </a:rPr>
              <a:t>All allocations based on national funding formulae</a:t>
            </a:r>
            <a:br>
              <a:rPr lang="en-GB" dirty="0">
                <a:solidFill>
                  <a:schemeClr val="tx1"/>
                </a:solidFill>
                <a:latin typeface="Corbel" panose="020B0503020204020204" pitchFamily="34" charset="0"/>
                <a:ea typeface="Times New Roman" panose="02020603050405020304" pitchFamily="18" charset="0"/>
                <a:cs typeface="Times New Roman" panose="02020603050405020304" pitchFamily="18" charset="0"/>
              </a:rPr>
            </a:br>
            <a:endParaRPr lang="en-GB" dirty="0"/>
          </a:p>
        </p:txBody>
      </p:sp>
      <p:graphicFrame>
        <p:nvGraphicFramePr>
          <p:cNvPr id="5" name="Content Placeholder 4">
            <a:extLst>
              <a:ext uri="{FF2B5EF4-FFF2-40B4-BE49-F238E27FC236}">
                <a16:creationId xmlns:a16="http://schemas.microsoft.com/office/drawing/2014/main" id="{A3DE5D7D-C05C-420B-A999-DE183CA8CFA5}"/>
              </a:ext>
            </a:extLst>
          </p:cNvPr>
          <p:cNvGraphicFramePr>
            <a:graphicFrameLocks noGrp="1"/>
          </p:cNvGraphicFramePr>
          <p:nvPr>
            <p:ph idx="1"/>
            <p:extLst>
              <p:ext uri="{D42A27DB-BD31-4B8C-83A1-F6EECF244321}">
                <p14:modId xmlns:p14="http://schemas.microsoft.com/office/powerpoint/2010/main" val="1799832115"/>
              </p:ext>
            </p:extLst>
          </p:nvPr>
        </p:nvGraphicFramePr>
        <p:xfrm>
          <a:off x="250825" y="1268761"/>
          <a:ext cx="8588375" cy="4468245"/>
        </p:xfrm>
        <a:graphic>
          <a:graphicData uri="http://schemas.openxmlformats.org/drawingml/2006/table">
            <a:tbl>
              <a:tblPr>
                <a:tableStyleId>{5C22544A-7EE6-4342-B048-85BDC9FD1C3A}</a:tableStyleId>
              </a:tblPr>
              <a:tblGrid>
                <a:gridCol w="7201495">
                  <a:extLst>
                    <a:ext uri="{9D8B030D-6E8A-4147-A177-3AD203B41FA5}">
                      <a16:colId xmlns:a16="http://schemas.microsoft.com/office/drawing/2014/main" val="774605961"/>
                    </a:ext>
                  </a:extLst>
                </a:gridCol>
                <a:gridCol w="1386880">
                  <a:extLst>
                    <a:ext uri="{9D8B030D-6E8A-4147-A177-3AD203B41FA5}">
                      <a16:colId xmlns:a16="http://schemas.microsoft.com/office/drawing/2014/main" val="2679697117"/>
                    </a:ext>
                  </a:extLst>
                </a:gridCol>
              </a:tblGrid>
              <a:tr h="0">
                <a:tc>
                  <a:txBody>
                    <a:bodyPr/>
                    <a:lstStyle/>
                    <a:p>
                      <a:pPr marL="0" algn="ctr" defTabSz="457200" rtl="0" eaLnBrk="1" fontAlgn="ctr" latinLnBrk="0" hangingPunct="1"/>
                      <a:r>
                        <a:rPr lang="en-GB" sz="2800" b="1" kern="1200" dirty="0">
                          <a:solidFill>
                            <a:schemeClr val="tx1"/>
                          </a:solidFill>
                          <a:effectLst/>
                          <a:latin typeface="Corbel" panose="020B0503020204020204" pitchFamily="34" charset="0"/>
                          <a:ea typeface="+mn-ea"/>
                          <a:cs typeface="Times New Roman" panose="02020603050405020304" pitchFamily="18" charset="0"/>
                        </a:rPr>
                        <a:t>Forecast DSG Income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457200" rtl="0" eaLnBrk="1" fontAlgn="ctr" latinLnBrk="0" hangingPunct="1"/>
                      <a:r>
                        <a:rPr lang="en-GB" sz="2800" b="1" kern="1200" dirty="0">
                          <a:solidFill>
                            <a:schemeClr val="tx1"/>
                          </a:solidFill>
                          <a:effectLst/>
                          <a:latin typeface="Corbel" panose="020B0503020204020204" pitchFamily="34" charset="0"/>
                          <a:ea typeface="+mn-ea"/>
                          <a:cs typeface="Times New Roman" panose="02020603050405020304" pitchFamily="18" charset="0"/>
                        </a:rPr>
                        <a:t> £m's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6076529"/>
                  </a:ext>
                </a:extLst>
              </a:tr>
              <a:tr h="504000">
                <a:tc>
                  <a:txBody>
                    <a:bodyPr/>
                    <a:lstStyle/>
                    <a:p>
                      <a:pPr algn="just" fontAlgn="ctr"/>
                      <a:r>
                        <a:rPr lang="en-GB" sz="2400" b="0" kern="1200" dirty="0">
                          <a:solidFill>
                            <a:schemeClr val="tx1"/>
                          </a:solidFill>
                          <a:effectLst/>
                          <a:latin typeface="Corbel" panose="020B0503020204020204" pitchFamily="34" charset="0"/>
                          <a:cs typeface="Times New Roman" panose="02020603050405020304" pitchFamily="18" charset="0"/>
                        </a:rPr>
                        <a:t>Schools Block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0" kern="1200" dirty="0">
                          <a:solidFill>
                            <a:schemeClr val="tx1"/>
                          </a:solidFill>
                          <a:effectLst/>
                          <a:latin typeface="Corbel" panose="020B0503020204020204" pitchFamily="34" charset="0"/>
                          <a:cs typeface="Times New Roman" panose="02020603050405020304" pitchFamily="18" charset="0"/>
                        </a:rPr>
                        <a:t>     878.278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2602228"/>
                  </a:ext>
                </a:extLst>
              </a:tr>
              <a:tr h="504000">
                <a:tc>
                  <a:txBody>
                    <a:bodyPr/>
                    <a:lstStyle/>
                    <a:p>
                      <a:pPr algn="just" fontAlgn="ctr"/>
                      <a:r>
                        <a:rPr lang="en-GB" sz="2400" b="0" kern="1200" dirty="0">
                          <a:solidFill>
                            <a:schemeClr val="tx1"/>
                          </a:solidFill>
                          <a:effectLst/>
                          <a:latin typeface="Corbel" panose="020B0503020204020204" pitchFamily="34" charset="0"/>
                          <a:cs typeface="Times New Roman" panose="02020603050405020304" pitchFamily="18" charset="0"/>
                        </a:rPr>
                        <a:t>High Needs Block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0" kern="1200" dirty="0">
                          <a:solidFill>
                            <a:schemeClr val="tx1"/>
                          </a:solidFill>
                          <a:effectLst/>
                          <a:latin typeface="Corbel" panose="020B0503020204020204" pitchFamily="34" charset="0"/>
                          <a:cs typeface="Times New Roman" panose="02020603050405020304" pitchFamily="18" charset="0"/>
                        </a:rPr>
                        <a:t>    166.908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1232445"/>
                  </a:ext>
                </a:extLst>
              </a:tr>
              <a:tr h="504000">
                <a:tc>
                  <a:txBody>
                    <a:bodyPr/>
                    <a:lstStyle/>
                    <a:p>
                      <a:pPr algn="just" fontAlgn="ctr"/>
                      <a:r>
                        <a:rPr lang="en-GB" sz="2400" b="0" kern="1200" dirty="0">
                          <a:solidFill>
                            <a:schemeClr val="tx1"/>
                          </a:solidFill>
                          <a:effectLst/>
                          <a:latin typeface="Corbel" panose="020B0503020204020204" pitchFamily="34" charset="0"/>
                          <a:cs typeface="Times New Roman" panose="02020603050405020304" pitchFamily="18" charset="0"/>
                        </a:rPr>
                        <a:t>Early Years Block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0" kern="1200" dirty="0">
                          <a:solidFill>
                            <a:schemeClr val="tx1"/>
                          </a:solidFill>
                          <a:effectLst/>
                          <a:latin typeface="Corbel" panose="020B0503020204020204" pitchFamily="34" charset="0"/>
                          <a:cs typeface="Times New Roman" panose="02020603050405020304" pitchFamily="18" charset="0"/>
                        </a:rPr>
                        <a:t>       80.655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72063"/>
                  </a:ext>
                </a:extLst>
              </a:tr>
              <a:tr h="504000">
                <a:tc>
                  <a:txBody>
                    <a:bodyPr/>
                    <a:lstStyle/>
                    <a:p>
                      <a:pPr algn="just" fontAlgn="ctr"/>
                      <a:r>
                        <a:rPr lang="en-GB" sz="2400" b="0" kern="1200" dirty="0">
                          <a:solidFill>
                            <a:schemeClr val="tx1"/>
                          </a:solidFill>
                          <a:effectLst/>
                          <a:latin typeface="Corbel" panose="020B0503020204020204" pitchFamily="34" charset="0"/>
                          <a:cs typeface="Times New Roman" panose="02020603050405020304" pitchFamily="18" charset="0"/>
                        </a:rPr>
                        <a:t>Central Schools Services Block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0" kern="1200" dirty="0">
                          <a:solidFill>
                            <a:schemeClr val="tx1"/>
                          </a:solidFill>
                          <a:effectLst/>
                          <a:latin typeface="Corbel" panose="020B0503020204020204" pitchFamily="34" charset="0"/>
                          <a:cs typeface="Times New Roman" panose="02020603050405020304" pitchFamily="18" charset="0"/>
                        </a:rPr>
                        <a:t>         6.838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9708812"/>
                  </a:ext>
                </a:extLst>
              </a:tr>
              <a:tr h="504000">
                <a:tc>
                  <a:txBody>
                    <a:bodyPr/>
                    <a:lstStyle/>
                    <a:p>
                      <a:pPr algn="l" fontAlgn="ctr"/>
                      <a:r>
                        <a:rPr lang="en-GB" sz="2400" b="1" kern="1200" dirty="0">
                          <a:solidFill>
                            <a:schemeClr val="tx1"/>
                          </a:solidFill>
                          <a:effectLst/>
                          <a:latin typeface="Corbel" panose="020B0503020204020204" pitchFamily="34" charset="0"/>
                          <a:cs typeface="Times New Roman" panose="02020603050405020304" pitchFamily="18" charset="0"/>
                        </a:rPr>
                        <a:t>Gross Total forecast DSG Income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1" kern="1200" dirty="0">
                          <a:solidFill>
                            <a:schemeClr val="tx1"/>
                          </a:solidFill>
                          <a:effectLst/>
                          <a:latin typeface="Corbel" panose="020B0503020204020204" pitchFamily="34" charset="0"/>
                          <a:cs typeface="Times New Roman" panose="02020603050405020304" pitchFamily="18" charset="0"/>
                        </a:rPr>
                        <a:t>1,132.679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3604746"/>
                  </a:ext>
                </a:extLst>
              </a:tr>
              <a:tr h="504000">
                <a:tc>
                  <a:txBody>
                    <a:bodyPr/>
                    <a:lstStyle/>
                    <a:p>
                      <a:pPr algn="just" fontAlgn="ctr"/>
                      <a:r>
                        <a:rPr lang="en-GB" sz="2000" b="0" kern="1200" dirty="0">
                          <a:solidFill>
                            <a:schemeClr val="tx1"/>
                          </a:solidFill>
                          <a:effectLst/>
                          <a:latin typeface="Corbel" panose="020B0503020204020204" pitchFamily="34" charset="0"/>
                          <a:cs typeface="Times New Roman" panose="02020603050405020304" pitchFamily="18" charset="0"/>
                        </a:rPr>
                        <a:t>Total deduction for national schools non-domestic rates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0" kern="1200" dirty="0">
                          <a:solidFill>
                            <a:srgbClr val="FF0000"/>
                          </a:solidFill>
                          <a:effectLst/>
                          <a:latin typeface="Corbel" panose="020B0503020204020204" pitchFamily="34" charset="0"/>
                          <a:cs typeface="Times New Roman" panose="02020603050405020304" pitchFamily="18" charset="0"/>
                        </a:rPr>
                        <a:t>- 8.338</a:t>
                      </a:r>
                      <a:r>
                        <a:rPr lang="en-GB" sz="2400" b="0" kern="1200" dirty="0">
                          <a:solidFill>
                            <a:schemeClr val="tx1"/>
                          </a:solidFill>
                          <a:effectLst/>
                          <a:latin typeface="Corbel" panose="020B0503020204020204" pitchFamily="34" charset="0"/>
                          <a:cs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6128795"/>
                  </a:ext>
                </a:extLst>
              </a:tr>
              <a:tr h="504000">
                <a:tc>
                  <a:txBody>
                    <a:bodyPr/>
                    <a:lstStyle/>
                    <a:p>
                      <a:pPr algn="just" fontAlgn="ctr"/>
                      <a:r>
                        <a:rPr lang="en-GB" sz="2000" b="0" kern="1200" dirty="0">
                          <a:solidFill>
                            <a:schemeClr val="tx1"/>
                          </a:solidFill>
                          <a:effectLst/>
                          <a:latin typeface="Corbel" panose="020B0503020204020204" pitchFamily="34" charset="0"/>
                          <a:cs typeface="Times New Roman" panose="02020603050405020304" pitchFamily="18" charset="0"/>
                        </a:rPr>
                        <a:t>Total deductions for direct high needs payments made by the ESFA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0" kern="1200" dirty="0">
                          <a:solidFill>
                            <a:srgbClr val="FF0000"/>
                          </a:solidFill>
                          <a:effectLst/>
                          <a:latin typeface="Corbel" panose="020B0503020204020204" pitchFamily="34" charset="0"/>
                          <a:cs typeface="Times New Roman" panose="02020603050405020304" pitchFamily="18" charset="0"/>
                        </a:rPr>
                        <a:t>- 8.604</a:t>
                      </a:r>
                      <a:r>
                        <a:rPr lang="en-GB" sz="2400" b="0" kern="1200" dirty="0">
                          <a:solidFill>
                            <a:schemeClr val="tx1"/>
                          </a:solidFill>
                          <a:effectLst/>
                          <a:latin typeface="Corbel" panose="020B0503020204020204" pitchFamily="34" charset="0"/>
                          <a:cs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545198"/>
                  </a:ext>
                </a:extLst>
              </a:tr>
              <a:tr h="504000">
                <a:tc>
                  <a:txBody>
                    <a:bodyPr/>
                    <a:lstStyle/>
                    <a:p>
                      <a:pPr algn="l" fontAlgn="ctr"/>
                      <a:r>
                        <a:rPr lang="en-GB" sz="2400" b="1" kern="1200" dirty="0">
                          <a:solidFill>
                            <a:schemeClr val="tx1"/>
                          </a:solidFill>
                          <a:effectLst/>
                          <a:latin typeface="Corbel" panose="020B0503020204020204" pitchFamily="34" charset="0"/>
                          <a:cs typeface="Times New Roman" panose="02020603050405020304" pitchFamily="18" charset="0"/>
                        </a:rPr>
                        <a:t>Net Total forecast DSG Income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1" kern="1200" dirty="0">
                          <a:solidFill>
                            <a:schemeClr val="tx1"/>
                          </a:solidFill>
                          <a:effectLst/>
                          <a:latin typeface="Corbel" panose="020B0503020204020204" pitchFamily="34" charset="0"/>
                          <a:cs typeface="Times New Roman" panose="02020603050405020304" pitchFamily="18" charset="0"/>
                        </a:rPr>
                        <a:t> 1,115.737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5168429"/>
                  </a:ext>
                </a:extLst>
              </a:tr>
            </a:tbl>
          </a:graphicData>
        </a:graphic>
      </p:graphicFrame>
    </p:spTree>
    <p:extLst>
      <p:ext uri="{BB962C8B-B14F-4D97-AF65-F5344CB8AC3E}">
        <p14:creationId xmlns:p14="http://schemas.microsoft.com/office/powerpoint/2010/main" val="3226946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20079"/>
          </a:xfrm>
        </p:spPr>
        <p:txBody>
          <a:bodyPr/>
          <a:lstStyle/>
          <a:p>
            <a:r>
              <a:rPr lang="en-GB" sz="4000" dirty="0"/>
              <a:t>Early Years Block 2022/23</a:t>
            </a:r>
          </a:p>
        </p:txBody>
      </p:sp>
      <p:sp>
        <p:nvSpPr>
          <p:cNvPr id="3" name="Content Placeholder 2"/>
          <p:cNvSpPr>
            <a:spLocks noGrp="1"/>
          </p:cNvSpPr>
          <p:nvPr>
            <p:ph idx="1"/>
          </p:nvPr>
        </p:nvSpPr>
        <p:spPr>
          <a:xfrm>
            <a:off x="228600" y="908720"/>
            <a:ext cx="8610600" cy="4501482"/>
          </a:xfrm>
        </p:spPr>
        <p:txBody>
          <a:bodyPr/>
          <a:lstStyle/>
          <a:p>
            <a:pPr algn="just"/>
            <a:r>
              <a:rPr lang="en-GB" sz="2600" dirty="0">
                <a:solidFill>
                  <a:schemeClr val="tx2"/>
                </a:solidFill>
              </a:rPr>
              <a:t>Government increased early years funding by £170m nationally</a:t>
            </a:r>
          </a:p>
          <a:p>
            <a:pPr algn="just"/>
            <a:r>
              <a:rPr lang="en-GB" sz="2600" dirty="0">
                <a:solidFill>
                  <a:schemeClr val="accent4"/>
                </a:solidFill>
              </a:rPr>
              <a:t>Lancashire DSG EYB is £1.8m lower than the equivalent 2021/22 allocation, even though the allocation includes increased funding rates, due to a circa 5% reduction in the numbers of funded hours</a:t>
            </a:r>
          </a:p>
          <a:p>
            <a:pPr algn="just"/>
            <a:r>
              <a:rPr lang="en-GB" sz="2600" dirty="0">
                <a:solidFill>
                  <a:schemeClr val="accent4"/>
                </a:solidFill>
              </a:rPr>
              <a:t>Locally, Schools Block transfer is confirmed as </a:t>
            </a:r>
            <a:r>
              <a:rPr lang="en-GB" sz="2600" b="1" dirty="0">
                <a:solidFill>
                  <a:schemeClr val="accent4"/>
                </a:solidFill>
              </a:rPr>
              <a:t>unavailable</a:t>
            </a:r>
            <a:r>
              <a:rPr lang="en-GB" sz="2600" dirty="0">
                <a:solidFill>
                  <a:schemeClr val="accent4"/>
                </a:solidFill>
              </a:rPr>
              <a:t> in 2022/23 after modelling final DSG Schools Block allocation (£2m provided in both 2020/21 and 2021/22)</a:t>
            </a:r>
          </a:p>
          <a:p>
            <a:pPr algn="just"/>
            <a:r>
              <a:rPr lang="en-GB" sz="2600" dirty="0">
                <a:solidFill>
                  <a:schemeClr val="accent4"/>
                </a:solidFill>
              </a:rPr>
              <a:t>Proposals for EYB 2022/23, as per recommendations of Early Years Block Working Group </a:t>
            </a:r>
            <a:endParaRPr lang="en-GB" sz="2600" dirty="0"/>
          </a:p>
          <a:p>
            <a:pPr lvl="1"/>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2534021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1"/>
            <a:ext cx="8588375" cy="432048"/>
          </a:xfrm>
        </p:spPr>
        <p:txBody>
          <a:bodyPr/>
          <a:lstStyle/>
          <a:p>
            <a:r>
              <a:rPr lang="en-GB" sz="4000" dirty="0"/>
              <a:t>Early Years Block 2022/23</a:t>
            </a:r>
          </a:p>
        </p:txBody>
      </p:sp>
      <p:sp>
        <p:nvSpPr>
          <p:cNvPr id="3" name="Content Placeholder 2"/>
          <p:cNvSpPr>
            <a:spLocks noGrp="1"/>
          </p:cNvSpPr>
          <p:nvPr>
            <p:ph idx="1"/>
          </p:nvPr>
        </p:nvSpPr>
        <p:spPr>
          <a:xfrm>
            <a:off x="228600" y="620689"/>
            <a:ext cx="8610600" cy="4789513"/>
          </a:xfrm>
        </p:spPr>
        <p:txBody>
          <a:bodyPr/>
          <a:lstStyle/>
          <a:p>
            <a:pPr marL="342900" lvl="0" indent="-342900" algn="just">
              <a:buFont typeface="Symbol" panose="05050102010706020507" pitchFamily="18" charset="2"/>
              <a:buChar char=""/>
            </a:pPr>
            <a:r>
              <a:rPr lang="en-GB" sz="2100" dirty="0">
                <a:effectLst/>
                <a:ea typeface="Times New Roman" panose="02020603050405020304" pitchFamily="18" charset="0"/>
                <a:cs typeface="Arial" panose="020B0604020202020204" pitchFamily="34" charset="0"/>
              </a:rPr>
              <a:t>The extra £170m Government funding allows allocations in Lancashire to be increased for 3 and 4 years olds by 17p per hour</a:t>
            </a:r>
            <a:endParaRPr lang="en-GB" sz="21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100" dirty="0">
                <a:effectLst/>
                <a:ea typeface="Times New Roman" panose="02020603050405020304" pitchFamily="18" charset="0"/>
                <a:cs typeface="Arial" panose="020B0604020202020204" pitchFamily="34" charset="0"/>
              </a:rPr>
              <a:t>However, for the last 2 years, the Schools Forum has agreed a £2m transfer from the Schools Block to support a 8p per hour increase in the  3 and 4 years old rate.  </a:t>
            </a:r>
          </a:p>
          <a:p>
            <a:pPr marL="342900" lvl="0" indent="-342900" algn="just">
              <a:buFont typeface="Symbol" panose="05050102010706020507" pitchFamily="18" charset="2"/>
              <a:buChar char=""/>
            </a:pPr>
            <a:r>
              <a:rPr lang="en-GB" sz="2100" dirty="0">
                <a:effectLst/>
                <a:ea typeface="Times New Roman" panose="02020603050405020304" pitchFamily="18" charset="0"/>
                <a:cs typeface="Arial" panose="020B0604020202020204" pitchFamily="34" charset="0"/>
              </a:rPr>
              <a:t>This transfer is not available in 2022/23 due to pressures on the Schools Block and the funding rate will need to reduce by 8p per hour</a:t>
            </a:r>
            <a:endParaRPr lang="en-GB" sz="21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100" dirty="0">
                <a:effectLst/>
                <a:ea typeface="Times New Roman" panose="02020603050405020304" pitchFamily="18" charset="0"/>
                <a:cs typeface="Arial" panose="020B0604020202020204" pitchFamily="34" charset="0"/>
              </a:rPr>
              <a:t>EYBWG is aware that the early years sector is already facing considerable cost pressures, so has recommended Schools Budget reserves be used in 2022/23 to help reduce the turbulence in the system caused by loss of this transfer. </a:t>
            </a:r>
            <a:endParaRPr lang="en-GB" sz="21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100" dirty="0">
                <a:effectLst/>
                <a:ea typeface="Times New Roman" panose="02020603050405020304" pitchFamily="18" charset="0"/>
                <a:cs typeface="Arial" panose="020B0604020202020204" pitchFamily="34" charset="0"/>
              </a:rPr>
              <a:t>The use of </a:t>
            </a:r>
            <a:r>
              <a:rPr lang="en-GB" sz="2100" dirty="0">
                <a:ea typeface="Times New Roman" panose="02020603050405020304" pitchFamily="18" charset="0"/>
                <a:cs typeface="Arial" panose="020B0604020202020204" pitchFamily="34" charset="0"/>
              </a:rPr>
              <a:t>reserves </a:t>
            </a:r>
            <a:r>
              <a:rPr lang="en-GB" sz="2100" dirty="0">
                <a:effectLst/>
                <a:ea typeface="Times New Roman" panose="02020603050405020304" pitchFamily="18" charset="0"/>
                <a:cs typeface="Arial" panose="020B0604020202020204" pitchFamily="34" charset="0"/>
              </a:rPr>
              <a:t>would allow 4p per hour to be added to the base rate and be available for 2022/23 only, to support the 3 and 4 years olds, meaning a rate would increase by </a:t>
            </a:r>
            <a:r>
              <a:rPr lang="en-GB" sz="2100" dirty="0">
                <a:solidFill>
                  <a:srgbClr val="0B0C0C"/>
                </a:solidFill>
                <a:effectLst/>
                <a:ea typeface="Times New Roman" panose="02020603050405020304" pitchFamily="18" charset="0"/>
                <a:cs typeface="Times New Roman" panose="02020603050405020304" pitchFamily="18" charset="0"/>
              </a:rPr>
              <a:t>13p per hour from 2021/22, providing a </a:t>
            </a:r>
            <a:r>
              <a:rPr lang="en-GB" sz="2100" dirty="0">
                <a:effectLst/>
                <a:ea typeface="Times New Roman" panose="02020603050405020304" pitchFamily="18" charset="0"/>
                <a:cs typeface="Arial" panose="020B0604020202020204" pitchFamily="34" charset="0"/>
              </a:rPr>
              <a:t>£4.48 per hour 3 and 4 years olds rate from April 2022 (compared to £4.35 in 2021/22)</a:t>
            </a:r>
            <a:endParaRPr lang="en-GB" sz="21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1507292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20079"/>
          </a:xfrm>
        </p:spPr>
        <p:txBody>
          <a:bodyPr/>
          <a:lstStyle/>
          <a:p>
            <a:r>
              <a:rPr lang="en-GB" sz="4000" dirty="0"/>
              <a:t>Early Years Block 2022/23</a:t>
            </a:r>
          </a:p>
        </p:txBody>
      </p:sp>
      <p:sp>
        <p:nvSpPr>
          <p:cNvPr id="3" name="Content Placeholder 2"/>
          <p:cNvSpPr>
            <a:spLocks noGrp="1"/>
          </p:cNvSpPr>
          <p:nvPr>
            <p:ph idx="1"/>
          </p:nvPr>
        </p:nvSpPr>
        <p:spPr>
          <a:xfrm>
            <a:off x="228600" y="908720"/>
            <a:ext cx="8610600" cy="4501482"/>
          </a:xfrm>
        </p:spPr>
        <p:txBody>
          <a:bodyPr/>
          <a:lstStyle/>
          <a:p>
            <a:pPr algn="just">
              <a:buFont typeface="Symbol" panose="05050102010706020507" pitchFamily="18" charset="2"/>
              <a:buChar char=""/>
            </a:pPr>
            <a:r>
              <a:rPr lang="en-GB" sz="2400" dirty="0">
                <a:effectLst/>
                <a:ea typeface="Times New Roman" panose="02020603050405020304" pitchFamily="18" charset="0"/>
                <a:cs typeface="Arial" panose="020B0604020202020204" pitchFamily="34" charset="0"/>
              </a:rPr>
              <a:t>The 2 year old increase of 21p per hour can be passed on in full, providing a Lancashire 2 year old rate of £5.37 per hour from April 2022.</a:t>
            </a:r>
            <a:endParaRPr lang="en-GB" sz="2400" dirty="0">
              <a:effectLst/>
              <a:ea typeface="Times New Roman" panose="02020603050405020304" pitchFamily="18" charset="0"/>
              <a:cs typeface="Times New Roman" panose="02020603050405020304" pitchFamily="18" charset="0"/>
            </a:endParaRPr>
          </a:p>
          <a:p>
            <a:pPr algn="just"/>
            <a:r>
              <a:rPr lang="en-GB" sz="2400" dirty="0">
                <a:solidFill>
                  <a:srgbClr val="0B0C0C"/>
                </a:solidFill>
                <a:effectLst/>
                <a:ea typeface="Calibri" panose="020F0502020204030204" pitchFamily="34" charset="0"/>
              </a:rPr>
              <a:t>Lancashire will receive a £0.17 increase in the supplementary funding hourly rate for maintained nursery schools in 2022/23, which will be passed to the maintained nursery schools, providing a revised hourly supplement rate of £3.67 per hour.</a:t>
            </a:r>
            <a:endParaRPr lang="en-GB" sz="2400" dirty="0">
              <a:effectLst/>
              <a:ea typeface="Calibri" panose="020F0502020204030204" pitchFamily="34" charset="0"/>
            </a:endParaRPr>
          </a:p>
          <a:p>
            <a:pPr algn="just"/>
            <a:r>
              <a:rPr lang="en-GB" sz="2400" dirty="0">
                <a:solidFill>
                  <a:srgbClr val="0B0C0C"/>
                </a:solidFill>
                <a:effectLst/>
                <a:ea typeface="Calibri" panose="020F0502020204030204" pitchFamily="34" charset="0"/>
              </a:rPr>
              <a:t>Lancashire will increase our early years pupil premium rate by 7p to 60p per hour, equivalent to up to £342 per eligible child per year, for 2022/23, in line with national announcements</a:t>
            </a:r>
          </a:p>
          <a:p>
            <a:pPr algn="just"/>
            <a:r>
              <a:rPr lang="en-GB" sz="2400" dirty="0">
                <a:solidFill>
                  <a:srgbClr val="0B0C0C"/>
                </a:solidFill>
              </a:rPr>
              <a:t>Lancashire will increase the disability access fund (DAF) by £185 to £800 per eligible child per year for 2022/23, in line with national announcements.</a:t>
            </a:r>
          </a:p>
          <a:p>
            <a:pPr marL="457200" lvl="1" indent="0">
              <a:buNone/>
            </a:pPr>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2226193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20079"/>
          </a:xfrm>
        </p:spPr>
        <p:txBody>
          <a:bodyPr/>
          <a:lstStyle/>
          <a:p>
            <a:r>
              <a:rPr lang="en-GB" sz="4000" dirty="0"/>
              <a:t>Early Years Block 2022/23</a:t>
            </a:r>
          </a:p>
        </p:txBody>
      </p:sp>
      <p:sp>
        <p:nvSpPr>
          <p:cNvPr id="3" name="Content Placeholder 2"/>
          <p:cNvSpPr>
            <a:spLocks noGrp="1"/>
          </p:cNvSpPr>
          <p:nvPr>
            <p:ph idx="1"/>
          </p:nvPr>
        </p:nvSpPr>
        <p:spPr>
          <a:xfrm>
            <a:off x="228600" y="908720"/>
            <a:ext cx="8610600" cy="4501482"/>
          </a:xfrm>
        </p:spPr>
        <p:txBody>
          <a:bodyPr/>
          <a:lstStyle/>
          <a:p>
            <a:pPr algn="just"/>
            <a:r>
              <a:rPr lang="en-GB" sz="2800" dirty="0">
                <a:solidFill>
                  <a:srgbClr val="0B0C0C"/>
                </a:solidFill>
                <a:ea typeface="Calibri" panose="020F0502020204030204" pitchFamily="34" charset="0"/>
              </a:rPr>
              <a:t>Deprivation Supplements on 3 and 4 year olds will continue in 2022/23 based on eligibility.</a:t>
            </a:r>
            <a:endParaRPr lang="en-GB" sz="2800" dirty="0">
              <a:solidFill>
                <a:srgbClr val="0B0C0C"/>
              </a:solidFill>
              <a:highlight>
                <a:srgbClr val="FFFF00"/>
              </a:highlight>
              <a:ea typeface="Calibri" panose="020F0502020204030204" pitchFamily="34" charset="0"/>
            </a:endParaRPr>
          </a:p>
          <a:p>
            <a:pPr algn="just"/>
            <a:r>
              <a:rPr lang="en-GB" sz="2800" dirty="0">
                <a:solidFill>
                  <a:srgbClr val="0B0C0C"/>
                </a:solidFill>
                <a:ea typeface="Calibri" panose="020F0502020204030204" pitchFamily="34" charset="0"/>
              </a:rPr>
              <a:t>SEN Inclusion Fund continues at £500k, unchanged from 2021/22, but the impact of revised arrangements will be monitored during the year</a:t>
            </a:r>
          </a:p>
          <a:p>
            <a:pPr algn="just"/>
            <a:r>
              <a:rPr lang="en-GB" sz="2800" dirty="0">
                <a:solidFill>
                  <a:srgbClr val="0B0C0C"/>
                </a:solidFill>
              </a:rPr>
              <a:t>The LA plans to consult the sector ahead of 2023/24 about the principles on Early Years funding.</a:t>
            </a:r>
          </a:p>
          <a:p>
            <a:pPr algn="just"/>
            <a:endParaRPr lang="en-GB" sz="2400" dirty="0">
              <a:effectLst/>
              <a:ea typeface="Calibri" panose="020F0502020204030204" pitchFamily="34" charset="0"/>
            </a:endParaRPr>
          </a:p>
          <a:p>
            <a:pPr marL="457200" lvl="1" indent="0">
              <a:buNone/>
            </a:pPr>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2341375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88375" cy="1052735"/>
          </a:xfrm>
        </p:spPr>
        <p:txBody>
          <a:bodyPr/>
          <a:lstStyle/>
          <a:p>
            <a:r>
              <a:rPr lang="en-GB" sz="4400" dirty="0">
                <a:solidFill>
                  <a:schemeClr val="tx1"/>
                </a:solidFill>
              </a:rPr>
              <a:t>CSSB Combined Budgets 2022/23 </a:t>
            </a:r>
          </a:p>
        </p:txBody>
      </p:sp>
      <p:sp>
        <p:nvSpPr>
          <p:cNvPr id="3" name="Content Placeholder 2"/>
          <p:cNvSpPr>
            <a:spLocks noGrp="1"/>
          </p:cNvSpPr>
          <p:nvPr>
            <p:ph idx="1"/>
          </p:nvPr>
        </p:nvSpPr>
        <p:spPr>
          <a:xfrm>
            <a:off x="228600" y="1052736"/>
            <a:ext cx="8610600" cy="4357464"/>
          </a:xfrm>
        </p:spPr>
        <p:txBody>
          <a:bodyPr/>
          <a:lstStyle/>
          <a:p>
            <a:pPr algn="just"/>
            <a:r>
              <a:rPr lang="en-GB" sz="2800" dirty="0"/>
              <a:t>Forum have made considerable reductions in this area over recent years, in accordance with DfE requirements</a:t>
            </a:r>
          </a:p>
          <a:p>
            <a:pPr algn="just"/>
            <a:r>
              <a:rPr lang="en-GB" sz="2800" dirty="0"/>
              <a:t>In July 2021, Forum recommended continued DSG contributions for current service be built into the 2022/23 Schools Budget at existing levels</a:t>
            </a:r>
          </a:p>
          <a:p>
            <a:pPr lvl="1" algn="just"/>
            <a:r>
              <a:rPr lang="en-GB" sz="2800" dirty="0"/>
              <a:t>MASH (£150k)</a:t>
            </a:r>
          </a:p>
          <a:p>
            <a:pPr lvl="1" algn="just"/>
            <a:r>
              <a:rPr lang="en-GB" sz="2800" dirty="0"/>
              <a:t>Emotional Health and Wellbeing Service (200k)</a:t>
            </a:r>
          </a:p>
          <a:p>
            <a:pPr algn="just"/>
            <a:r>
              <a:rPr lang="en-GB" sz="2800" dirty="0"/>
              <a:t>For 2022/23, £0.350m from the historic commitments element has been transferred to the High Needs Block to ensure continuation of valued services to schools</a:t>
            </a:r>
          </a:p>
          <a:p>
            <a:pPr algn="just"/>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511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1152128"/>
          </a:xfrm>
        </p:spPr>
        <p:txBody>
          <a:bodyPr/>
          <a:lstStyle/>
          <a:p>
            <a:r>
              <a:rPr lang="en-GB" sz="3600" b="1" dirty="0">
                <a:solidFill>
                  <a:schemeClr val="tx1"/>
                </a:solidFill>
              </a:rPr>
              <a:t>Central Schools Services Block 2022/23</a:t>
            </a:r>
            <a:br>
              <a:rPr lang="en-GB" sz="4400" b="1" dirty="0">
                <a:solidFill>
                  <a:schemeClr val="tx1"/>
                </a:solidFill>
              </a:rPr>
            </a:br>
            <a:endParaRPr lang="en-GB" sz="44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5068139"/>
              </p:ext>
            </p:extLst>
          </p:nvPr>
        </p:nvGraphicFramePr>
        <p:xfrm>
          <a:off x="179512" y="764704"/>
          <a:ext cx="8856985" cy="5409870"/>
        </p:xfrm>
        <a:graphic>
          <a:graphicData uri="http://schemas.openxmlformats.org/drawingml/2006/table">
            <a:tbl>
              <a:tblPr firstRow="1" firstCol="1" bandRow="1">
                <a:tableStyleId>{5C22544A-7EE6-4342-B048-85BDC9FD1C3A}</a:tableStyleId>
              </a:tblPr>
              <a:tblGrid>
                <a:gridCol w="2876629">
                  <a:extLst>
                    <a:ext uri="{9D8B030D-6E8A-4147-A177-3AD203B41FA5}">
                      <a16:colId xmlns:a16="http://schemas.microsoft.com/office/drawing/2014/main" val="20000"/>
                    </a:ext>
                  </a:extLst>
                </a:gridCol>
                <a:gridCol w="2271021">
                  <a:extLst>
                    <a:ext uri="{9D8B030D-6E8A-4147-A177-3AD203B41FA5}">
                      <a16:colId xmlns:a16="http://schemas.microsoft.com/office/drawing/2014/main" val="20001"/>
                    </a:ext>
                  </a:extLst>
                </a:gridCol>
                <a:gridCol w="2271021">
                  <a:extLst>
                    <a:ext uri="{9D8B030D-6E8A-4147-A177-3AD203B41FA5}">
                      <a16:colId xmlns:a16="http://schemas.microsoft.com/office/drawing/2014/main" val="20002"/>
                    </a:ext>
                  </a:extLst>
                </a:gridCol>
                <a:gridCol w="1438314">
                  <a:extLst>
                    <a:ext uri="{9D8B030D-6E8A-4147-A177-3AD203B41FA5}">
                      <a16:colId xmlns:a16="http://schemas.microsoft.com/office/drawing/2014/main" val="20003"/>
                    </a:ext>
                  </a:extLst>
                </a:gridCol>
              </a:tblGrid>
              <a:tr h="637513">
                <a:tc>
                  <a:txBody>
                    <a:bodyPr/>
                    <a:lstStyle/>
                    <a:p>
                      <a:pPr algn="ctr">
                        <a:spcAft>
                          <a:spcPts val="0"/>
                        </a:spcAft>
                      </a:pPr>
                      <a:endParaRPr lang="en-GB" sz="2000" dirty="0">
                        <a:solidFill>
                          <a:srgbClr val="FF0000"/>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n-GB" sz="1600" dirty="0">
                          <a:solidFill>
                            <a:schemeClr val="tx1"/>
                          </a:solidFill>
                          <a:effectLst/>
                          <a:latin typeface="Corbel" panose="020B0503020204020204" pitchFamily="34" charset="0"/>
                        </a:rPr>
                        <a:t>Central School Services Block 2021/22</a:t>
                      </a:r>
                      <a:endParaRPr lang="en-GB"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n-GB" sz="1600" b="1" kern="1200" dirty="0">
                          <a:solidFill>
                            <a:schemeClr val="tx1"/>
                          </a:solidFill>
                          <a:effectLst/>
                          <a:latin typeface="Corbel" panose="020B0503020204020204" pitchFamily="34" charset="0"/>
                          <a:ea typeface="+mn-ea"/>
                          <a:cs typeface="+mn-cs"/>
                        </a:rPr>
                        <a:t>Central School Services Block 2022/23</a:t>
                      </a:r>
                    </a:p>
                  </a:txBody>
                  <a:tcPr marL="68580" marR="68580" marT="0" marB="0" anchor="ctr"/>
                </a:tc>
                <a:tc>
                  <a:txBody>
                    <a:bodyPr/>
                    <a:lstStyle/>
                    <a:p>
                      <a:pPr algn="ctr">
                        <a:spcAft>
                          <a:spcPts val="0"/>
                        </a:spcAft>
                      </a:pPr>
                      <a:r>
                        <a:rPr lang="en-GB" sz="1600" dirty="0">
                          <a:solidFill>
                            <a:schemeClr val="tx1"/>
                          </a:solidFill>
                          <a:effectLst/>
                          <a:latin typeface="Corbel" panose="020B0503020204020204" pitchFamily="34" charset="0"/>
                        </a:rPr>
                        <a:t>Variance </a:t>
                      </a:r>
                      <a:endParaRPr lang="en-GB"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313107">
                <a:tc>
                  <a:txBody>
                    <a:bodyPr/>
                    <a:lstStyle/>
                    <a:p>
                      <a:pPr algn="ctr">
                        <a:spcAft>
                          <a:spcPts val="0"/>
                        </a:spcAft>
                      </a:pPr>
                      <a:r>
                        <a:rPr lang="en-GB" sz="1600">
                          <a:solidFill>
                            <a:schemeClr val="tx1"/>
                          </a:solidFill>
                          <a:effectLst/>
                          <a:latin typeface="Corbel" panose="020B0503020204020204" pitchFamily="34" charset="0"/>
                        </a:rPr>
                        <a:t> </a:t>
                      </a:r>
                      <a:endParaRPr lang="en-GB" sz="240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n-GB" sz="2000" kern="1200" dirty="0">
                          <a:solidFill>
                            <a:schemeClr val="tx1"/>
                          </a:solidFill>
                          <a:effectLst/>
                          <a:latin typeface="Corbel" panose="020B0503020204020204" pitchFamily="34" charset="0"/>
                          <a:ea typeface="+mn-ea"/>
                          <a:cs typeface="+mn-cs"/>
                        </a:rPr>
                        <a:t>£m</a:t>
                      </a:r>
                    </a:p>
                  </a:txBody>
                  <a:tcPr marL="68580" marR="68580" marT="0" marB="0" anchor="ctr"/>
                </a:tc>
                <a:tc>
                  <a:txBody>
                    <a:bodyPr/>
                    <a:lstStyle/>
                    <a:p>
                      <a:pPr algn="ctr">
                        <a:spcAft>
                          <a:spcPts val="0"/>
                        </a:spcAft>
                      </a:pPr>
                      <a:r>
                        <a:rPr lang="en-GB" sz="2000" kern="1200" dirty="0">
                          <a:solidFill>
                            <a:schemeClr val="tx1"/>
                          </a:solidFill>
                          <a:effectLst/>
                          <a:latin typeface="Corbel" panose="020B0503020204020204" pitchFamily="34" charset="0"/>
                          <a:ea typeface="+mn-ea"/>
                          <a:cs typeface="+mn-cs"/>
                        </a:rPr>
                        <a:t>£m</a:t>
                      </a:r>
                    </a:p>
                  </a:txBody>
                  <a:tcPr marL="68580" marR="68580" marT="0" marB="0" anchor="ctr"/>
                </a:tc>
                <a:tc>
                  <a:txBody>
                    <a:bodyPr/>
                    <a:lstStyle/>
                    <a:p>
                      <a:pPr algn="ctr">
                        <a:spcAft>
                          <a:spcPts val="0"/>
                        </a:spcAft>
                      </a:pPr>
                      <a:r>
                        <a:rPr lang="en-GB" sz="2000" dirty="0">
                          <a:solidFill>
                            <a:schemeClr val="tx1"/>
                          </a:solidFill>
                          <a:effectLst/>
                          <a:latin typeface="Corbel" panose="020B0503020204020204" pitchFamily="34" charset="0"/>
                        </a:rPr>
                        <a:t>£m</a:t>
                      </a:r>
                      <a:endParaRPr lang="en-GB" sz="32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00970">
                <a:tc>
                  <a:txBody>
                    <a:bodyPr/>
                    <a:lstStyle/>
                    <a:p>
                      <a:pPr algn="l" fontAlgn="b"/>
                      <a:r>
                        <a:rPr lang="en-GB" sz="1600" b="0" i="0" u="none" strike="noStrike" dirty="0">
                          <a:solidFill>
                            <a:srgbClr val="000000"/>
                          </a:solidFill>
                          <a:effectLst/>
                          <a:latin typeface="Arial" panose="020B0604020202020204" pitchFamily="34" charset="0"/>
                        </a:rPr>
                        <a:t>ESG Retained Duties (transferred to DSG)</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2.591</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2.591</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10002"/>
                  </a:ext>
                </a:extLst>
              </a:tr>
              <a:tr h="494785">
                <a:tc>
                  <a:txBody>
                    <a:bodyPr/>
                    <a:lstStyle/>
                    <a:p>
                      <a:pPr algn="l" fontAlgn="b"/>
                      <a:r>
                        <a:rPr lang="en-GB" sz="1600" b="0" i="0" u="none" strike="noStrike">
                          <a:solidFill>
                            <a:srgbClr val="000000"/>
                          </a:solidFill>
                          <a:effectLst/>
                          <a:latin typeface="Arial" panose="020B0604020202020204" pitchFamily="34" charset="0"/>
                        </a:rPr>
                        <a:t>Overheads</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0.397</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0.851</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0.454</a:t>
                      </a:r>
                    </a:p>
                  </a:txBody>
                  <a:tcPr marL="9525" marR="9525" marT="9525" marB="0" anchor="ctr"/>
                </a:tc>
                <a:extLst>
                  <a:ext uri="{0D108BD9-81ED-4DB2-BD59-A6C34878D82A}">
                    <a16:rowId xmlns:a16="http://schemas.microsoft.com/office/drawing/2014/main" val="3727427059"/>
                  </a:ext>
                </a:extLst>
              </a:tr>
              <a:tr h="494785">
                <a:tc>
                  <a:txBody>
                    <a:bodyPr/>
                    <a:lstStyle/>
                    <a:p>
                      <a:pPr algn="l" fontAlgn="ctr"/>
                      <a:r>
                        <a:rPr lang="en-GB" sz="1600" b="0" i="0" u="none" strike="noStrike" dirty="0">
                          <a:solidFill>
                            <a:srgbClr val="000000"/>
                          </a:solidFill>
                          <a:effectLst/>
                          <a:latin typeface="Arial" panose="020B0604020202020204" pitchFamily="34" charset="0"/>
                        </a:rPr>
                        <a:t>Copyright Licence </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1.000</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1.016</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0.016</a:t>
                      </a:r>
                    </a:p>
                  </a:txBody>
                  <a:tcPr marL="9525" marR="9525" marT="9525" marB="0" anchor="ctr"/>
                </a:tc>
                <a:extLst>
                  <a:ext uri="{0D108BD9-81ED-4DB2-BD59-A6C34878D82A}">
                    <a16:rowId xmlns:a16="http://schemas.microsoft.com/office/drawing/2014/main" val="10003"/>
                  </a:ext>
                </a:extLst>
              </a:tr>
              <a:tr h="494785">
                <a:tc>
                  <a:txBody>
                    <a:bodyPr/>
                    <a:lstStyle/>
                    <a:p>
                      <a:pPr algn="l" fontAlgn="ctr"/>
                      <a:r>
                        <a:rPr lang="en-GB" sz="1600" b="0" i="0" u="none" strike="noStrike" dirty="0">
                          <a:solidFill>
                            <a:srgbClr val="000000"/>
                          </a:solidFill>
                          <a:effectLst/>
                          <a:latin typeface="Arial" panose="020B0604020202020204" pitchFamily="34" charset="0"/>
                        </a:rPr>
                        <a:t>Pupil Access (Admissions)</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1.400</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1.400</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a:t>
                      </a:r>
                    </a:p>
                  </a:txBody>
                  <a:tcPr marL="9525" marR="9525" marT="9525" marB="0" anchor="ctr"/>
                </a:tc>
                <a:extLst>
                  <a:ext uri="{0D108BD9-81ED-4DB2-BD59-A6C34878D82A}">
                    <a16:rowId xmlns:a16="http://schemas.microsoft.com/office/drawing/2014/main" val="10004"/>
                  </a:ext>
                </a:extLst>
              </a:tr>
              <a:tr h="494785">
                <a:tc>
                  <a:txBody>
                    <a:bodyPr/>
                    <a:lstStyle/>
                    <a:p>
                      <a:pPr algn="l" fontAlgn="ctr"/>
                      <a:r>
                        <a:rPr lang="en-GB" sz="1600" b="0" i="0" u="none" strike="noStrike" dirty="0">
                          <a:solidFill>
                            <a:srgbClr val="000000"/>
                          </a:solidFill>
                          <a:effectLst/>
                          <a:latin typeface="Arial" panose="020B0604020202020204" pitchFamily="34" charset="0"/>
                        </a:rPr>
                        <a:t>School Forum</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0.188</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0.188</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10005"/>
                  </a:ext>
                </a:extLst>
              </a:tr>
              <a:tr h="494785">
                <a:tc>
                  <a:txBody>
                    <a:bodyPr/>
                    <a:lstStyle/>
                    <a:p>
                      <a:pPr algn="l" fontAlgn="b"/>
                      <a:r>
                        <a:rPr lang="en-GB" sz="1600" b="0" i="0" u="none" strike="noStrike" dirty="0">
                          <a:solidFill>
                            <a:srgbClr val="000000"/>
                          </a:solidFill>
                          <a:effectLst/>
                          <a:latin typeface="Arial" panose="020B0604020202020204" pitchFamily="34" charset="0"/>
                        </a:rPr>
                        <a:t>Early Intervention</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0.350</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a:t>
                      </a:r>
                    </a:p>
                  </a:txBody>
                  <a:tcPr marL="9525" marR="9525" marT="9525" marB="0" anchor="ctr"/>
                </a:tc>
                <a:tc>
                  <a:txBody>
                    <a:bodyPr/>
                    <a:lstStyle/>
                    <a:p>
                      <a:pPr algn="ctr" rtl="0" fontAlgn="ctr"/>
                      <a:r>
                        <a:rPr lang="en-GB" sz="1600" b="0" i="0" u="none" strike="noStrike" dirty="0">
                          <a:solidFill>
                            <a:srgbClr val="FF0000"/>
                          </a:solidFill>
                          <a:effectLst/>
                          <a:latin typeface="Arial" panose="020B0604020202020204" pitchFamily="34" charset="0"/>
                        </a:rPr>
                        <a:t>(0.350)</a:t>
                      </a:r>
                    </a:p>
                  </a:txBody>
                  <a:tcPr marL="9525" marR="9525" marT="9525" marB="0" anchor="ctr"/>
                </a:tc>
                <a:extLst>
                  <a:ext uri="{0D108BD9-81ED-4DB2-BD59-A6C34878D82A}">
                    <a16:rowId xmlns:a16="http://schemas.microsoft.com/office/drawing/2014/main" val="10006"/>
                  </a:ext>
                </a:extLst>
              </a:tr>
              <a:tr h="494785">
                <a:tc>
                  <a:txBody>
                    <a:bodyPr/>
                    <a:lstStyle/>
                    <a:p>
                      <a:pPr algn="l" fontAlgn="b"/>
                      <a:r>
                        <a:rPr lang="en-GB" sz="1600" b="0" i="0" u="none" strike="noStrike" dirty="0">
                          <a:solidFill>
                            <a:srgbClr val="000000"/>
                          </a:solidFill>
                          <a:effectLst/>
                          <a:latin typeface="Arial" panose="020B0604020202020204" pitchFamily="34" charset="0"/>
                        </a:rPr>
                        <a:t>PFI - Sixth Form</a:t>
                      </a:r>
                    </a:p>
                  </a:txBody>
                  <a:tcPr marL="114300" marR="0" marT="0" marB="0" anchor="ctr"/>
                </a:tc>
                <a:tc>
                  <a:txBody>
                    <a:bodyPr/>
                    <a:lstStyle/>
                    <a:p>
                      <a:pPr algn="ctr" rtl="0" fontAlgn="ctr"/>
                      <a:r>
                        <a:rPr lang="en-GB" sz="1600" b="0" i="0" u="none" strike="noStrike" dirty="0">
                          <a:solidFill>
                            <a:schemeClr val="tx1"/>
                          </a:solidFill>
                          <a:effectLst/>
                          <a:latin typeface="Arial" panose="020B0604020202020204" pitchFamily="34" charset="0"/>
                        </a:rPr>
                        <a:t>0.915</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0.868</a:t>
                      </a:r>
                    </a:p>
                  </a:txBody>
                  <a:tcPr marL="9525" marR="9525" marT="9525" marB="0" anchor="ctr"/>
                </a:tc>
                <a:tc>
                  <a:txBody>
                    <a:bodyPr/>
                    <a:lstStyle/>
                    <a:p>
                      <a:pPr algn="ctr" rtl="0" fontAlgn="ctr"/>
                      <a:r>
                        <a:rPr lang="en-GB" sz="1600" b="0" i="0" u="none" strike="noStrike" dirty="0">
                          <a:solidFill>
                            <a:srgbClr val="FF0000"/>
                          </a:solidFill>
                          <a:effectLst/>
                          <a:latin typeface="Arial" panose="020B0604020202020204" pitchFamily="34" charset="0"/>
                        </a:rPr>
                        <a:t>(0.047)</a:t>
                      </a:r>
                    </a:p>
                  </a:txBody>
                  <a:tcPr marL="9525" marR="9525" marT="9525" marB="0" anchor="ctr"/>
                </a:tc>
                <a:extLst>
                  <a:ext uri="{0D108BD9-81ED-4DB2-BD59-A6C34878D82A}">
                    <a16:rowId xmlns:a16="http://schemas.microsoft.com/office/drawing/2014/main" val="10007"/>
                  </a:ext>
                </a:extLst>
              </a:tr>
              <a:tr h="494785">
                <a:tc>
                  <a:txBody>
                    <a:bodyPr/>
                    <a:lstStyle/>
                    <a:p>
                      <a:pPr algn="l" fontAlgn="b"/>
                      <a:r>
                        <a:rPr lang="en-GB" sz="1600" b="0" i="0" u="none" strike="noStrike" dirty="0">
                          <a:solidFill>
                            <a:srgbClr val="000000"/>
                          </a:solidFill>
                          <a:effectLst/>
                          <a:latin typeface="Arial" panose="020B0604020202020204" pitchFamily="34" charset="0"/>
                        </a:rPr>
                        <a:t>Rate Rebates</a:t>
                      </a:r>
                    </a:p>
                  </a:txBody>
                  <a:tcPr marL="114300" marR="0" marT="0" marB="0" anchor="ctr"/>
                </a:tc>
                <a:tc>
                  <a:txBody>
                    <a:bodyPr/>
                    <a:lstStyle/>
                    <a:p>
                      <a:pPr algn="ctr" rtl="0" fontAlgn="ctr"/>
                      <a:r>
                        <a:rPr lang="en-GB" sz="1600" b="0" i="0" u="none" strike="noStrike" dirty="0">
                          <a:solidFill>
                            <a:srgbClr val="FF0000"/>
                          </a:solidFill>
                          <a:effectLst/>
                          <a:latin typeface="Arial" panose="020B0604020202020204" pitchFamily="34" charset="0"/>
                        </a:rPr>
                        <a:t>(0.075)</a:t>
                      </a:r>
                    </a:p>
                  </a:txBody>
                  <a:tcPr marL="9525" marR="9525" marT="9525" marB="0" anchor="ctr"/>
                </a:tc>
                <a:tc>
                  <a:txBody>
                    <a:bodyPr/>
                    <a:lstStyle/>
                    <a:p>
                      <a:pPr algn="ctr" rtl="0" fontAlgn="ctr"/>
                      <a:r>
                        <a:rPr lang="en-GB" sz="1600" b="0" i="0" u="none" strike="noStrike" dirty="0">
                          <a:solidFill>
                            <a:srgbClr val="FF0000"/>
                          </a:solidFill>
                          <a:effectLst/>
                          <a:latin typeface="Arial" panose="020B0604020202020204" pitchFamily="34" charset="0"/>
                        </a:rPr>
                        <a:t>(0.075)</a:t>
                      </a:r>
                    </a:p>
                  </a:txBody>
                  <a:tcPr marL="9525" marR="9525" marT="9525" marB="0" anchor="ctr"/>
                </a:tc>
                <a:tc>
                  <a:txBody>
                    <a:bodyPr/>
                    <a:lstStyle/>
                    <a:p>
                      <a:pPr algn="ctr" rtl="0" fontAlgn="ctr"/>
                      <a:r>
                        <a:rPr lang="en-GB" sz="1600" b="0" i="0" u="none" strike="noStrike" dirty="0">
                          <a:solidFill>
                            <a:schemeClr val="tx1"/>
                          </a:solidFill>
                          <a:effectLst/>
                          <a:latin typeface="Arial" panose="020B0604020202020204" pitchFamily="34" charset="0"/>
                        </a:rPr>
                        <a:t>-</a:t>
                      </a:r>
                    </a:p>
                  </a:txBody>
                  <a:tcPr marL="9525" marR="9525" marT="9525" marB="0" anchor="ctr"/>
                </a:tc>
                <a:extLst>
                  <a:ext uri="{0D108BD9-81ED-4DB2-BD59-A6C34878D82A}">
                    <a16:rowId xmlns:a16="http://schemas.microsoft.com/office/drawing/2014/main" val="1802582409"/>
                  </a:ext>
                </a:extLst>
              </a:tr>
              <a:tr h="494785">
                <a:tc>
                  <a:txBody>
                    <a:bodyPr/>
                    <a:lstStyle/>
                    <a:p>
                      <a:pPr algn="l" fontAlgn="b"/>
                      <a:r>
                        <a:rPr lang="en-GB" sz="1600" b="1" i="0" u="none" strike="noStrike" dirty="0">
                          <a:solidFill>
                            <a:srgbClr val="000000"/>
                          </a:solidFill>
                          <a:effectLst/>
                          <a:latin typeface="Arial" panose="020B0604020202020204" pitchFamily="34" charset="0"/>
                        </a:rPr>
                        <a:t>  Total CSSB             </a:t>
                      </a:r>
                    </a:p>
                  </a:txBody>
                  <a:tcPr marL="0" marR="0" marT="0" marB="0" anchor="ctr"/>
                </a:tc>
                <a:tc>
                  <a:txBody>
                    <a:bodyPr/>
                    <a:lstStyle/>
                    <a:p>
                      <a:pPr algn="ctr" rtl="0" fontAlgn="ctr"/>
                      <a:r>
                        <a:rPr lang="en-GB" sz="1600" b="1" i="0" u="none" strike="noStrike" dirty="0">
                          <a:solidFill>
                            <a:schemeClr val="tx1"/>
                          </a:solidFill>
                          <a:effectLst/>
                          <a:latin typeface="Arial" panose="020B0604020202020204" pitchFamily="34" charset="0"/>
                        </a:rPr>
                        <a:t>6.766</a:t>
                      </a:r>
                    </a:p>
                  </a:txBody>
                  <a:tcPr marL="9525" marR="9525" marT="9525" marB="0" anchor="ctr"/>
                </a:tc>
                <a:tc>
                  <a:txBody>
                    <a:bodyPr/>
                    <a:lstStyle/>
                    <a:p>
                      <a:pPr algn="ctr" rtl="0" fontAlgn="ctr"/>
                      <a:r>
                        <a:rPr lang="en-GB" sz="1600" b="1" i="0" u="none" strike="noStrike" dirty="0">
                          <a:solidFill>
                            <a:schemeClr val="tx1"/>
                          </a:solidFill>
                          <a:effectLst/>
                          <a:latin typeface="Arial" panose="020B0604020202020204" pitchFamily="34" charset="0"/>
                        </a:rPr>
                        <a:t>6.839</a:t>
                      </a:r>
                    </a:p>
                  </a:txBody>
                  <a:tcPr marL="9525" marR="9525" marT="9525" marB="0" anchor="ctr"/>
                </a:tc>
                <a:tc>
                  <a:txBody>
                    <a:bodyPr/>
                    <a:lstStyle/>
                    <a:p>
                      <a:pPr algn="ctr" rtl="0" fontAlgn="ctr"/>
                      <a:r>
                        <a:rPr lang="en-GB" sz="1600" b="1" i="0" u="none" strike="noStrike" dirty="0">
                          <a:solidFill>
                            <a:schemeClr val="tx1"/>
                          </a:solidFill>
                          <a:effectLst/>
                          <a:latin typeface="Arial" panose="020B0604020202020204" pitchFamily="34" charset="0"/>
                        </a:rPr>
                        <a:t>0.073</a:t>
                      </a:r>
                    </a:p>
                  </a:txBody>
                  <a:tcPr marL="9525" marR="9525" marT="9525"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842735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3"/>
            <a:ext cx="8588375" cy="576064"/>
          </a:xfrm>
        </p:spPr>
        <p:txBody>
          <a:bodyPr/>
          <a:lstStyle/>
          <a:p>
            <a:r>
              <a:rPr lang="en-GB" sz="3600" b="1" dirty="0">
                <a:solidFill>
                  <a:schemeClr val="tx1"/>
                </a:solidFill>
              </a:rPr>
              <a:t>Commissioned Services 2022/23</a:t>
            </a:r>
            <a:endParaRPr lang="en-GB" sz="3600" dirty="0">
              <a:solidFill>
                <a:schemeClr val="tx1"/>
              </a:solidFill>
            </a:endParaRPr>
          </a:p>
        </p:txBody>
      </p:sp>
      <p:graphicFrame>
        <p:nvGraphicFramePr>
          <p:cNvPr id="5" name="Content Placeholder 4"/>
          <p:cNvGraphicFramePr>
            <a:graphicFrameLocks noGrp="1"/>
          </p:cNvGraphicFramePr>
          <p:nvPr>
            <p:ph idx="1"/>
          </p:nvPr>
        </p:nvGraphicFramePr>
        <p:xfrm>
          <a:off x="179512" y="692695"/>
          <a:ext cx="8712970" cy="5976666"/>
        </p:xfrm>
        <a:graphic>
          <a:graphicData uri="http://schemas.openxmlformats.org/drawingml/2006/table">
            <a:tbl>
              <a:tblPr>
                <a:tableStyleId>{5C22544A-7EE6-4342-B048-85BDC9FD1C3A}</a:tableStyleId>
              </a:tblPr>
              <a:tblGrid>
                <a:gridCol w="2664296">
                  <a:extLst>
                    <a:ext uri="{9D8B030D-6E8A-4147-A177-3AD203B41FA5}">
                      <a16:colId xmlns:a16="http://schemas.microsoft.com/office/drawing/2014/main" val="3549319202"/>
                    </a:ext>
                  </a:extLst>
                </a:gridCol>
                <a:gridCol w="1087549">
                  <a:extLst>
                    <a:ext uri="{9D8B030D-6E8A-4147-A177-3AD203B41FA5}">
                      <a16:colId xmlns:a16="http://schemas.microsoft.com/office/drawing/2014/main" val="3385058045"/>
                    </a:ext>
                  </a:extLst>
                </a:gridCol>
                <a:gridCol w="992225">
                  <a:extLst>
                    <a:ext uri="{9D8B030D-6E8A-4147-A177-3AD203B41FA5}">
                      <a16:colId xmlns:a16="http://schemas.microsoft.com/office/drawing/2014/main" val="4253282954"/>
                    </a:ext>
                  </a:extLst>
                </a:gridCol>
                <a:gridCol w="992225">
                  <a:extLst>
                    <a:ext uri="{9D8B030D-6E8A-4147-A177-3AD203B41FA5}">
                      <a16:colId xmlns:a16="http://schemas.microsoft.com/office/drawing/2014/main" val="1249992197"/>
                    </a:ext>
                  </a:extLst>
                </a:gridCol>
                <a:gridCol w="992225">
                  <a:extLst>
                    <a:ext uri="{9D8B030D-6E8A-4147-A177-3AD203B41FA5}">
                      <a16:colId xmlns:a16="http://schemas.microsoft.com/office/drawing/2014/main" val="827941600"/>
                    </a:ext>
                  </a:extLst>
                </a:gridCol>
                <a:gridCol w="992225">
                  <a:extLst>
                    <a:ext uri="{9D8B030D-6E8A-4147-A177-3AD203B41FA5}">
                      <a16:colId xmlns:a16="http://schemas.microsoft.com/office/drawing/2014/main" val="1723657462"/>
                    </a:ext>
                  </a:extLst>
                </a:gridCol>
                <a:gridCol w="992225">
                  <a:extLst>
                    <a:ext uri="{9D8B030D-6E8A-4147-A177-3AD203B41FA5}">
                      <a16:colId xmlns:a16="http://schemas.microsoft.com/office/drawing/2014/main" val="1235304172"/>
                    </a:ext>
                  </a:extLst>
                </a:gridCol>
              </a:tblGrid>
              <a:tr h="987877">
                <a:tc>
                  <a:txBody>
                    <a:bodyPr/>
                    <a:lstStyle/>
                    <a:p>
                      <a:pPr algn="l" fontAlgn="b"/>
                      <a:r>
                        <a:rPr lang="en-GB" sz="1400" b="1" u="sng" strike="noStrike" dirty="0">
                          <a:effectLst/>
                        </a:rPr>
                        <a:t>Commissioned Services</a:t>
                      </a:r>
                      <a:endParaRPr lang="en-GB" sz="1400" b="1" i="0" u="sng"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GB" sz="1400" b="1" u="none" strike="noStrike" dirty="0">
                          <a:effectLst/>
                        </a:rPr>
                        <a:t>Approved Budget 2021/22</a:t>
                      </a:r>
                      <a:endParaRPr lang="en-GB" sz="1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GB" sz="1400" b="1" u="none" strike="noStrike" dirty="0">
                          <a:effectLst/>
                        </a:rPr>
                        <a:t>High Needs Budget</a:t>
                      </a:r>
                      <a:endParaRPr lang="en-GB" sz="1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GB" sz="1400" b="1" u="none" strike="noStrike" dirty="0">
                          <a:effectLst/>
                        </a:rPr>
                        <a:t>Early Years Budget</a:t>
                      </a:r>
                      <a:endParaRPr lang="en-GB" sz="1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GB" sz="1400" b="1" u="none" strike="noStrike" dirty="0">
                          <a:effectLst/>
                        </a:rPr>
                        <a:t>Central School Services Block</a:t>
                      </a:r>
                      <a:endParaRPr lang="en-GB" sz="1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GB" sz="1400" b="1" u="none" strike="noStrike" dirty="0">
                          <a:effectLst/>
                        </a:rPr>
                        <a:t>Total </a:t>
                      </a:r>
                      <a:endParaRPr lang="en-GB" sz="1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GB" sz="1400" b="1" u="none" strike="noStrike" dirty="0">
                          <a:effectLst/>
                        </a:rPr>
                        <a:t>Variance </a:t>
                      </a:r>
                      <a:endParaRPr lang="en-GB" sz="1400" b="1"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9372180"/>
                  </a:ext>
                </a:extLst>
              </a:tr>
              <a:tr h="262405">
                <a:tc>
                  <a:txBody>
                    <a:bodyPr/>
                    <a:lstStyle/>
                    <a:p>
                      <a:pPr algn="l" fontAlgn="b"/>
                      <a:r>
                        <a:rPr lang="en-GB" sz="1400" b="0" u="none" strike="noStrike" dirty="0">
                          <a:effectLst/>
                        </a:rPr>
                        <a:t> </a:t>
                      </a:r>
                      <a:endParaRPr lang="en-GB"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n-GB" sz="1400" b="0" u="none" strike="noStrike" dirty="0">
                          <a:solidFill>
                            <a:schemeClr val="tx1"/>
                          </a:solidFill>
                          <a:effectLst/>
                        </a:rPr>
                        <a:t> £m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r>
                        <a:rPr lang="en-GB" sz="1400" b="0" u="none" strike="noStrike" dirty="0">
                          <a:solidFill>
                            <a:schemeClr val="tx1"/>
                          </a:solidFill>
                          <a:effectLst/>
                        </a:rPr>
                        <a:t> £m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r>
                        <a:rPr lang="en-GB" sz="1400" b="0" u="none" strike="noStrike" dirty="0">
                          <a:solidFill>
                            <a:schemeClr val="tx1"/>
                          </a:solidFill>
                          <a:effectLst/>
                        </a:rPr>
                        <a:t> £m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r>
                        <a:rPr lang="en-GB" sz="1400" b="0" u="none" strike="noStrike" dirty="0">
                          <a:solidFill>
                            <a:schemeClr val="tx1"/>
                          </a:solidFill>
                          <a:effectLst/>
                        </a:rPr>
                        <a:t> £m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r>
                        <a:rPr lang="en-GB" sz="1400" b="0" u="none" strike="noStrike" dirty="0">
                          <a:solidFill>
                            <a:schemeClr val="tx1"/>
                          </a:solidFill>
                          <a:effectLst/>
                        </a:rPr>
                        <a:t> £m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r>
                        <a:rPr lang="en-GB" sz="1400" b="0" u="none" strike="noStrike" dirty="0">
                          <a:solidFill>
                            <a:schemeClr val="tx1"/>
                          </a:solidFill>
                          <a:effectLst/>
                        </a:rPr>
                        <a:t> £m </a:t>
                      </a:r>
                      <a:endParaRPr lang="en-GB" sz="1400" b="0" i="0" u="none" strike="noStrike" dirty="0">
                        <a:solidFill>
                          <a:schemeClr val="tx1"/>
                        </a:solidFill>
                        <a:effectLst/>
                        <a:latin typeface="Arial" panose="020B0604020202020204" pitchFamily="34" charset="0"/>
                      </a:endParaRPr>
                    </a:p>
                  </a:txBody>
                  <a:tcPr marL="0" marR="0" marT="0" marB="0" anchor="ctr"/>
                </a:tc>
                <a:extLst>
                  <a:ext uri="{0D108BD9-81ED-4DB2-BD59-A6C34878D82A}">
                    <a16:rowId xmlns:a16="http://schemas.microsoft.com/office/drawing/2014/main" val="3435812235"/>
                  </a:ext>
                </a:extLst>
              </a:tr>
              <a:tr h="262405">
                <a:tc>
                  <a:txBody>
                    <a:bodyPr/>
                    <a:lstStyle/>
                    <a:p>
                      <a:pPr algn="l" fontAlgn="b"/>
                      <a:r>
                        <a:rPr lang="en-GB" sz="1400" b="0" u="none" strike="noStrike" dirty="0">
                          <a:effectLst/>
                        </a:rPr>
                        <a:t>Early Intervention</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dirty="0">
                          <a:solidFill>
                            <a:schemeClr val="tx1"/>
                          </a:solidFill>
                          <a:effectLst/>
                        </a:rPr>
                        <a:t>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0.350 </a:t>
                      </a:r>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algn="ctr" fontAlgn="b"/>
                      <a:endParaRPr lang="en-GB" sz="1400" b="0" i="0" u="none" strike="noStrike" dirty="0">
                        <a:solidFill>
                          <a:schemeClr val="tx1"/>
                        </a:solidFill>
                        <a:effectLst/>
                        <a:latin typeface="Arial" panose="020B0604020202020204" pitchFamily="34" charset="0"/>
                      </a:endParaRPr>
                    </a:p>
                  </a:txBody>
                  <a:tcPr marL="0" marR="0" marT="0" marB="0" anchor="ctr"/>
                </a:tc>
                <a:tc>
                  <a:txBody>
                    <a:bodyPr/>
                    <a:lstStyle/>
                    <a:p>
                      <a:pPr marL="0" algn="ctr" defTabSz="457200" rtl="0" eaLnBrk="1" fontAlgn="b" latinLnBrk="0" hangingPunct="1"/>
                      <a:r>
                        <a:rPr lang="en-GB" sz="1400" b="0" u="none" strike="noStrike" kern="1200" dirty="0">
                          <a:solidFill>
                            <a:schemeClr val="tx1"/>
                          </a:solidFill>
                          <a:effectLst/>
                          <a:latin typeface="+mn-lt"/>
                          <a:ea typeface="+mn-ea"/>
                          <a:cs typeface="+mn-cs"/>
                        </a:rPr>
                        <a:t>        0.350</a:t>
                      </a:r>
                    </a:p>
                  </a:txBody>
                  <a:tcPr marL="0" marR="0" marT="0" marB="0" anchor="ctr"/>
                </a:tc>
                <a:tc>
                  <a:txBody>
                    <a:bodyPr/>
                    <a:lstStyle/>
                    <a:p>
                      <a:pPr marL="0" algn="ctr" defTabSz="457200" rtl="0" eaLnBrk="1" fontAlgn="b" latinLnBrk="0" hangingPunct="1"/>
                      <a:r>
                        <a:rPr lang="en-GB" sz="1400" b="0" u="none" strike="noStrike" kern="1200" dirty="0">
                          <a:solidFill>
                            <a:schemeClr val="tx1"/>
                          </a:solidFill>
                          <a:effectLst/>
                          <a:latin typeface="+mn-lt"/>
                          <a:ea typeface="+mn-ea"/>
                          <a:cs typeface="+mn-cs"/>
                        </a:rPr>
                        <a:t>0.350</a:t>
                      </a:r>
                    </a:p>
                  </a:txBody>
                  <a:tcPr marL="0" marR="0" marT="0" marB="0" anchor="ctr"/>
                </a:tc>
                <a:extLst>
                  <a:ext uri="{0D108BD9-81ED-4DB2-BD59-A6C34878D82A}">
                    <a16:rowId xmlns:a16="http://schemas.microsoft.com/office/drawing/2014/main" val="1543585337"/>
                  </a:ext>
                </a:extLst>
              </a:tr>
              <a:tr h="262405">
                <a:tc>
                  <a:txBody>
                    <a:bodyPr/>
                    <a:lstStyle/>
                    <a:p>
                      <a:pPr algn="l" fontAlgn="b"/>
                      <a:r>
                        <a:rPr lang="en-GB" sz="1400" b="0" u="none" strike="noStrike" dirty="0">
                          <a:effectLst/>
                        </a:rPr>
                        <a:t>Private Finance Initiative (PFI)</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1.194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3.150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3.150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1.956 </a:t>
                      </a:r>
                    </a:p>
                  </a:txBody>
                  <a:tcPr marL="0" marR="0" marT="0" marB="0" anchor="ctr"/>
                </a:tc>
                <a:extLst>
                  <a:ext uri="{0D108BD9-81ED-4DB2-BD59-A6C34878D82A}">
                    <a16:rowId xmlns:a16="http://schemas.microsoft.com/office/drawing/2014/main" val="2877880186"/>
                  </a:ext>
                </a:extLst>
              </a:tr>
              <a:tr h="444546">
                <a:tc>
                  <a:txBody>
                    <a:bodyPr/>
                    <a:lstStyle/>
                    <a:p>
                      <a:pPr algn="l" fontAlgn="b"/>
                      <a:r>
                        <a:rPr lang="en-GB" sz="1400" b="0" u="none" strike="noStrike" dirty="0">
                          <a:effectLst/>
                        </a:rPr>
                        <a:t>Commissioned Alternative Provision services </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1.000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1.200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1.200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0.200 </a:t>
                      </a:r>
                    </a:p>
                  </a:txBody>
                  <a:tcPr marL="0" marR="0" marT="0" marB="0" anchor="ctr"/>
                </a:tc>
                <a:extLst>
                  <a:ext uri="{0D108BD9-81ED-4DB2-BD59-A6C34878D82A}">
                    <a16:rowId xmlns:a16="http://schemas.microsoft.com/office/drawing/2014/main" val="2472277153"/>
                  </a:ext>
                </a:extLst>
              </a:tr>
              <a:tr h="262405">
                <a:tc>
                  <a:txBody>
                    <a:bodyPr/>
                    <a:lstStyle/>
                    <a:p>
                      <a:pPr algn="l" fontAlgn="b"/>
                      <a:r>
                        <a:rPr lang="en-GB" sz="1400" b="0" u="none" strike="noStrike" dirty="0">
                          <a:effectLst/>
                        </a:rPr>
                        <a:t>Hospital Provision</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0.927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1.300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1.300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0.373</a:t>
                      </a:r>
                    </a:p>
                  </a:txBody>
                  <a:tcPr marL="0" marR="0" marT="0" marB="0" anchor="ctr"/>
                </a:tc>
                <a:extLst>
                  <a:ext uri="{0D108BD9-81ED-4DB2-BD59-A6C34878D82A}">
                    <a16:rowId xmlns:a16="http://schemas.microsoft.com/office/drawing/2014/main" val="471216105"/>
                  </a:ext>
                </a:extLst>
              </a:tr>
              <a:tr h="444546">
                <a:tc>
                  <a:txBody>
                    <a:bodyPr/>
                    <a:lstStyle/>
                    <a:p>
                      <a:pPr algn="l" fontAlgn="b"/>
                      <a:r>
                        <a:rPr lang="en-GB" sz="1400" b="0" u="none" strike="noStrike" dirty="0">
                          <a:effectLst/>
                        </a:rPr>
                        <a:t>Out County - Specialist provision places</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19.500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20.500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20.500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1.000 </a:t>
                      </a:r>
                    </a:p>
                  </a:txBody>
                  <a:tcPr marL="0" marR="0" marT="0" marB="0" anchor="ctr"/>
                </a:tc>
                <a:extLst>
                  <a:ext uri="{0D108BD9-81ED-4DB2-BD59-A6C34878D82A}">
                    <a16:rowId xmlns:a16="http://schemas.microsoft.com/office/drawing/2014/main" val="1247499150"/>
                  </a:ext>
                </a:extLst>
              </a:tr>
              <a:tr h="444546">
                <a:tc>
                  <a:txBody>
                    <a:bodyPr/>
                    <a:lstStyle/>
                    <a:p>
                      <a:pPr algn="l" fontAlgn="b"/>
                      <a:r>
                        <a:rPr lang="en-GB" sz="1400" b="0" u="none" strike="noStrike" dirty="0">
                          <a:effectLst/>
                        </a:rPr>
                        <a:t>Out County - Mainstream / academies places</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2.000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2.500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2.500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0.500 </a:t>
                      </a:r>
                    </a:p>
                  </a:txBody>
                  <a:tcPr marL="0" marR="0" marT="0" marB="0" anchor="ctr"/>
                </a:tc>
                <a:extLst>
                  <a:ext uri="{0D108BD9-81ED-4DB2-BD59-A6C34878D82A}">
                    <a16:rowId xmlns:a16="http://schemas.microsoft.com/office/drawing/2014/main" val="2056379116"/>
                  </a:ext>
                </a:extLst>
              </a:tr>
              <a:tr h="444546">
                <a:tc>
                  <a:txBody>
                    <a:bodyPr/>
                    <a:lstStyle/>
                    <a:p>
                      <a:pPr algn="l" fontAlgn="b"/>
                      <a:r>
                        <a:rPr lang="en-GB" sz="1400" b="0" u="none" strike="noStrike" dirty="0">
                          <a:effectLst/>
                        </a:rPr>
                        <a:t>SEND Specialised Equipment</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0.447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0.500</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0.500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0.053 </a:t>
                      </a:r>
                    </a:p>
                  </a:txBody>
                  <a:tcPr marL="0" marR="0" marT="0" marB="0" anchor="ctr"/>
                </a:tc>
                <a:extLst>
                  <a:ext uri="{0D108BD9-81ED-4DB2-BD59-A6C34878D82A}">
                    <a16:rowId xmlns:a16="http://schemas.microsoft.com/office/drawing/2014/main" val="2117910988"/>
                  </a:ext>
                </a:extLst>
              </a:tr>
              <a:tr h="262405">
                <a:tc>
                  <a:txBody>
                    <a:bodyPr/>
                    <a:lstStyle/>
                    <a:p>
                      <a:pPr algn="l" fontAlgn="b"/>
                      <a:r>
                        <a:rPr lang="en-GB" sz="1400" b="0" u="none" strike="noStrike" dirty="0">
                          <a:effectLst/>
                        </a:rPr>
                        <a:t>SEND Inclusion Projects</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1.247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1.250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0.500 </a:t>
                      </a:r>
                    </a:p>
                  </a:txBody>
                  <a:tcPr marL="0" marR="0" marT="0" marB="0" anchor="ctr"/>
                </a:tc>
                <a:tc>
                  <a:txBody>
                    <a:bodyPr/>
                    <a:lstStyle/>
                    <a:p>
                      <a:pPr algn="ctr" fontAlgn="b"/>
                      <a:r>
                        <a:rPr lang="en-GB" sz="1400" b="0" u="none" strike="noStrike" kern="120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1.750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0.503</a:t>
                      </a:r>
                    </a:p>
                  </a:txBody>
                  <a:tcPr marL="0" marR="0" marT="0" marB="0" anchor="ctr"/>
                </a:tc>
                <a:extLst>
                  <a:ext uri="{0D108BD9-81ED-4DB2-BD59-A6C34878D82A}">
                    <a16:rowId xmlns:a16="http://schemas.microsoft.com/office/drawing/2014/main" val="1111204788"/>
                  </a:ext>
                </a:extLst>
              </a:tr>
              <a:tr h="262405">
                <a:tc>
                  <a:txBody>
                    <a:bodyPr/>
                    <a:lstStyle/>
                    <a:p>
                      <a:pPr algn="l" fontAlgn="b"/>
                      <a:r>
                        <a:rPr lang="en-GB" sz="1400" b="0" u="none" strike="noStrike" dirty="0">
                          <a:effectLst/>
                        </a:rPr>
                        <a:t>SEND Teachers &amp; Support</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3.464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4.000</a:t>
                      </a:r>
                    </a:p>
                  </a:txBody>
                  <a:tcPr marL="0" marR="0" marT="0" marB="0" anchor="ctr"/>
                </a:tc>
                <a:tc>
                  <a:txBody>
                    <a:bodyPr/>
                    <a:lstStyle/>
                    <a:p>
                      <a:pPr algn="ctr" fontAlgn="b"/>
                      <a:endParaRPr lang="en-GB" sz="1400" b="0" u="none" strike="noStrike" kern="1200" dirty="0">
                        <a:solidFill>
                          <a:schemeClr val="tx1"/>
                        </a:solidFill>
                        <a:effectLst/>
                        <a:latin typeface="+mn-lt"/>
                        <a:ea typeface="+mn-ea"/>
                        <a:cs typeface="+mn-cs"/>
                      </a:endParaRP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4.000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0.536 </a:t>
                      </a:r>
                    </a:p>
                  </a:txBody>
                  <a:tcPr marL="0" marR="0" marT="0" marB="0" anchor="ctr"/>
                </a:tc>
                <a:extLst>
                  <a:ext uri="{0D108BD9-81ED-4DB2-BD59-A6C34878D82A}">
                    <a16:rowId xmlns:a16="http://schemas.microsoft.com/office/drawing/2014/main" val="22331058"/>
                  </a:ext>
                </a:extLst>
              </a:tr>
              <a:tr h="262405">
                <a:tc>
                  <a:txBody>
                    <a:bodyPr/>
                    <a:lstStyle/>
                    <a:p>
                      <a:pPr algn="l" fontAlgn="b"/>
                      <a:r>
                        <a:rPr lang="en-GB" sz="1400" b="0" u="none" strike="noStrike" dirty="0">
                          <a:effectLst/>
                        </a:rPr>
                        <a:t>Multi Agency Development</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0.075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0.075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0.075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a:t>
                      </a:r>
                    </a:p>
                  </a:txBody>
                  <a:tcPr marL="0" marR="0" marT="0" marB="0" anchor="ctr"/>
                </a:tc>
                <a:extLst>
                  <a:ext uri="{0D108BD9-81ED-4DB2-BD59-A6C34878D82A}">
                    <a16:rowId xmlns:a16="http://schemas.microsoft.com/office/drawing/2014/main" val="1895650301"/>
                  </a:ext>
                </a:extLst>
              </a:tr>
              <a:tr h="444546">
                <a:tc>
                  <a:txBody>
                    <a:bodyPr/>
                    <a:lstStyle/>
                    <a:p>
                      <a:pPr algn="l" fontAlgn="b"/>
                      <a:r>
                        <a:rPr lang="en-GB" sz="1400" b="0" u="none" strike="noStrike" dirty="0">
                          <a:effectLst/>
                        </a:rPr>
                        <a:t>Support for Vulnerable Pupils - SI</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0.899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1.000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1.000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0.101 </a:t>
                      </a:r>
                    </a:p>
                  </a:txBody>
                  <a:tcPr marL="0" marR="0" marT="0" marB="0" anchor="ctr"/>
                </a:tc>
                <a:extLst>
                  <a:ext uri="{0D108BD9-81ED-4DB2-BD59-A6C34878D82A}">
                    <a16:rowId xmlns:a16="http://schemas.microsoft.com/office/drawing/2014/main" val="1434708963"/>
                  </a:ext>
                </a:extLst>
              </a:tr>
              <a:tr h="262405">
                <a:tc>
                  <a:txBody>
                    <a:bodyPr/>
                    <a:lstStyle/>
                    <a:p>
                      <a:pPr algn="l" fontAlgn="b"/>
                      <a:r>
                        <a:rPr lang="en-GB" sz="1400" b="0" u="none" strike="noStrike" dirty="0">
                          <a:effectLst/>
                        </a:rPr>
                        <a:t>Overheads</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1.052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0.598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a:solidFill>
                            <a:schemeClr val="tx1"/>
                          </a:solidFill>
                          <a:effectLst/>
                          <a:latin typeface="+mn-lt"/>
                          <a:ea typeface="+mn-ea"/>
                          <a:cs typeface="+mn-cs"/>
                        </a:rPr>
                        <a:t>                -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0.598 </a:t>
                      </a:r>
                    </a:p>
                  </a:txBody>
                  <a:tcPr marL="0" marR="0" marT="0" marB="0" anchor="ctr"/>
                </a:tc>
                <a:tc>
                  <a:txBody>
                    <a:bodyPr/>
                    <a:lstStyle/>
                    <a:p>
                      <a:pPr algn="ctr" fontAlgn="b"/>
                      <a:r>
                        <a:rPr lang="en-GB" sz="1400" b="0" u="none" strike="noStrike" kern="1200" dirty="0">
                          <a:solidFill>
                            <a:srgbClr val="FF0000"/>
                          </a:solidFill>
                          <a:effectLst/>
                          <a:latin typeface="+mn-lt"/>
                          <a:ea typeface="+mn-ea"/>
                          <a:cs typeface="+mn-cs"/>
                        </a:rPr>
                        <a:t>(0.454)</a:t>
                      </a:r>
                    </a:p>
                  </a:txBody>
                  <a:tcPr marL="0" marR="0" marT="0" marB="0" anchor="ctr"/>
                </a:tc>
                <a:extLst>
                  <a:ext uri="{0D108BD9-81ED-4DB2-BD59-A6C34878D82A}">
                    <a16:rowId xmlns:a16="http://schemas.microsoft.com/office/drawing/2014/main" val="2197801914"/>
                  </a:ext>
                </a:extLst>
              </a:tr>
              <a:tr h="222273">
                <a:tc>
                  <a:txBody>
                    <a:bodyPr/>
                    <a:lstStyle/>
                    <a:p>
                      <a:pPr algn="l" fontAlgn="b"/>
                      <a:r>
                        <a:rPr lang="en-GB" sz="1400" b="0" u="none" strike="noStrike" dirty="0">
                          <a:effectLst/>
                        </a:rPr>
                        <a:t> </a:t>
                      </a:r>
                      <a:endParaRPr lang="en-GB" sz="1400" b="0" i="0" u="none" strike="noStrike" dirty="0">
                        <a:solidFill>
                          <a:srgbClr val="000000"/>
                        </a:solidFill>
                        <a:effectLst/>
                        <a:latin typeface="Arial" panose="020B0604020202020204" pitchFamily="34" charset="0"/>
                      </a:endParaRPr>
                    </a:p>
                  </a:txBody>
                  <a:tcPr marL="114300" marR="0" marT="0" marB="0" anchor="ctr"/>
                </a:tc>
                <a:tc>
                  <a:txBody>
                    <a:bodyPr/>
                    <a:lstStyle/>
                    <a:p>
                      <a:pPr algn="ctr" fontAlgn="b"/>
                      <a:r>
                        <a:rPr lang="en-GB" sz="1400" b="0" u="none" strike="noStrike" kern="1200" dirty="0">
                          <a:solidFill>
                            <a:schemeClr val="tx1"/>
                          </a:solidFill>
                          <a:effectLst/>
                          <a:latin typeface="+mn-lt"/>
                          <a:ea typeface="+mn-ea"/>
                          <a:cs typeface="+mn-cs"/>
                        </a:rPr>
                        <a:t> </a:t>
                      </a:r>
                    </a:p>
                  </a:txBody>
                  <a:tcPr marL="0" marR="0" marT="0" marB="0" anchor="ctr"/>
                </a:tc>
                <a:tc>
                  <a:txBody>
                    <a:bodyPr/>
                    <a:lstStyle/>
                    <a:p>
                      <a:pPr algn="ctr" fontAlgn="b"/>
                      <a:endParaRPr lang="en-GB" sz="1400" b="0" u="none" strike="noStrike" kern="1200" dirty="0">
                        <a:solidFill>
                          <a:schemeClr val="tx1"/>
                        </a:solidFill>
                        <a:effectLst/>
                        <a:latin typeface="+mn-lt"/>
                        <a:ea typeface="+mn-ea"/>
                        <a:cs typeface="+mn-cs"/>
                      </a:endParaRPr>
                    </a:p>
                  </a:txBody>
                  <a:tcPr marL="0" marR="0" marT="0" marB="0" anchor="ctr"/>
                </a:tc>
                <a:tc>
                  <a:txBody>
                    <a:bodyPr/>
                    <a:lstStyle/>
                    <a:p>
                      <a:pPr algn="ctr" fontAlgn="b"/>
                      <a:endParaRPr lang="en-GB" sz="1400" b="0" u="none" strike="noStrike" kern="1200" dirty="0">
                        <a:solidFill>
                          <a:schemeClr val="tx1"/>
                        </a:solidFill>
                        <a:effectLst/>
                        <a:latin typeface="+mn-lt"/>
                        <a:ea typeface="+mn-ea"/>
                        <a:cs typeface="+mn-cs"/>
                      </a:endParaRPr>
                    </a:p>
                  </a:txBody>
                  <a:tcPr marL="0" marR="0" marT="0" marB="0" anchor="ctr"/>
                </a:tc>
                <a:tc>
                  <a:txBody>
                    <a:bodyPr/>
                    <a:lstStyle/>
                    <a:p>
                      <a:pPr algn="ctr" fontAlgn="b"/>
                      <a:endParaRPr lang="en-GB" sz="1400" b="0" u="none" strike="noStrike" kern="1200">
                        <a:solidFill>
                          <a:schemeClr val="tx1"/>
                        </a:solidFill>
                        <a:effectLst/>
                        <a:latin typeface="+mn-lt"/>
                        <a:ea typeface="+mn-ea"/>
                        <a:cs typeface="+mn-cs"/>
                      </a:endParaRP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a:t>
                      </a:r>
                    </a:p>
                  </a:txBody>
                  <a:tcPr marL="0" marR="0" marT="0" marB="0" anchor="ctr"/>
                </a:tc>
                <a:tc>
                  <a:txBody>
                    <a:bodyPr/>
                    <a:lstStyle/>
                    <a:p>
                      <a:pPr algn="ctr" fontAlgn="b"/>
                      <a:r>
                        <a:rPr lang="en-GB" sz="1400" b="0" u="none" strike="noStrike" kern="1200" dirty="0">
                          <a:solidFill>
                            <a:schemeClr val="tx1"/>
                          </a:solidFill>
                          <a:effectLst/>
                          <a:latin typeface="+mn-lt"/>
                          <a:ea typeface="+mn-ea"/>
                          <a:cs typeface="+mn-cs"/>
                        </a:rPr>
                        <a:t> </a:t>
                      </a:r>
                    </a:p>
                  </a:txBody>
                  <a:tcPr marL="0" marR="0" marT="0" marB="0" anchor="ctr"/>
                </a:tc>
                <a:extLst>
                  <a:ext uri="{0D108BD9-81ED-4DB2-BD59-A6C34878D82A}">
                    <a16:rowId xmlns:a16="http://schemas.microsoft.com/office/drawing/2014/main" val="3416190170"/>
                  </a:ext>
                </a:extLst>
              </a:tr>
              <a:tr h="444546">
                <a:tc>
                  <a:txBody>
                    <a:bodyPr/>
                    <a:lstStyle/>
                    <a:p>
                      <a:pPr algn="l" fontAlgn="b"/>
                      <a:r>
                        <a:rPr lang="en-GB" sz="1400" b="1" u="none" strike="noStrike" dirty="0">
                          <a:effectLst/>
                        </a:rPr>
                        <a:t>Total Commissioned Services</a:t>
                      </a:r>
                      <a:endParaRPr lang="en-GB" sz="1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n-GB" sz="1400" b="1" u="none" strike="noStrike" kern="1200" dirty="0">
                          <a:solidFill>
                            <a:schemeClr val="tx1"/>
                          </a:solidFill>
                          <a:effectLst/>
                          <a:latin typeface="+mn-lt"/>
                          <a:ea typeface="+mn-ea"/>
                          <a:cs typeface="+mn-cs"/>
                        </a:rPr>
                        <a:t>     31.805 </a:t>
                      </a:r>
                    </a:p>
                  </a:txBody>
                  <a:tcPr marL="0" marR="0" marT="0" marB="0" anchor="ctr"/>
                </a:tc>
                <a:tc>
                  <a:txBody>
                    <a:bodyPr/>
                    <a:lstStyle/>
                    <a:p>
                      <a:pPr algn="ctr" fontAlgn="b"/>
                      <a:r>
                        <a:rPr lang="en-GB" sz="1400" b="1" u="none" strike="noStrike" kern="1200" dirty="0">
                          <a:solidFill>
                            <a:schemeClr val="tx1"/>
                          </a:solidFill>
                          <a:effectLst/>
                          <a:latin typeface="+mn-lt"/>
                          <a:ea typeface="+mn-ea"/>
                          <a:cs typeface="+mn-cs"/>
                        </a:rPr>
                        <a:t>       36.423 </a:t>
                      </a:r>
                    </a:p>
                  </a:txBody>
                  <a:tcPr marL="0" marR="0" marT="0" marB="0" anchor="ctr"/>
                </a:tc>
                <a:tc>
                  <a:txBody>
                    <a:bodyPr/>
                    <a:lstStyle/>
                    <a:p>
                      <a:pPr algn="ctr" fontAlgn="b"/>
                      <a:r>
                        <a:rPr lang="en-GB" sz="1400" b="1" u="none" strike="noStrike" kern="1200" dirty="0">
                          <a:solidFill>
                            <a:schemeClr val="tx1"/>
                          </a:solidFill>
                          <a:effectLst/>
                          <a:latin typeface="+mn-lt"/>
                          <a:ea typeface="+mn-ea"/>
                          <a:cs typeface="+mn-cs"/>
                        </a:rPr>
                        <a:t>         0.500 </a:t>
                      </a:r>
                    </a:p>
                  </a:txBody>
                  <a:tcPr marL="0" marR="0" marT="0" marB="0" anchor="ctr"/>
                </a:tc>
                <a:tc>
                  <a:txBody>
                    <a:bodyPr/>
                    <a:lstStyle/>
                    <a:p>
                      <a:pPr algn="ctr" fontAlgn="b"/>
                      <a:r>
                        <a:rPr lang="en-GB" sz="1400" b="1" u="none" strike="noStrike" kern="1200" dirty="0">
                          <a:solidFill>
                            <a:schemeClr val="tx1"/>
                          </a:solidFill>
                          <a:effectLst/>
                          <a:latin typeface="+mn-lt"/>
                          <a:ea typeface="+mn-ea"/>
                          <a:cs typeface="+mn-cs"/>
                        </a:rPr>
                        <a:t>                -   </a:t>
                      </a:r>
                    </a:p>
                  </a:txBody>
                  <a:tcPr marL="0" marR="0" marT="0" marB="0" anchor="ctr"/>
                </a:tc>
                <a:tc>
                  <a:txBody>
                    <a:bodyPr/>
                    <a:lstStyle/>
                    <a:p>
                      <a:pPr algn="ctr" fontAlgn="b"/>
                      <a:r>
                        <a:rPr lang="en-GB" sz="1400" b="1" u="none" strike="noStrike" kern="1200" dirty="0">
                          <a:solidFill>
                            <a:schemeClr val="tx1"/>
                          </a:solidFill>
                          <a:effectLst/>
                          <a:latin typeface="+mn-lt"/>
                          <a:ea typeface="+mn-ea"/>
                          <a:cs typeface="+mn-cs"/>
                        </a:rPr>
                        <a:t>     36.923 </a:t>
                      </a:r>
                    </a:p>
                  </a:txBody>
                  <a:tcPr marL="0" marR="0" marT="0" marB="0" anchor="ctr"/>
                </a:tc>
                <a:tc>
                  <a:txBody>
                    <a:bodyPr/>
                    <a:lstStyle/>
                    <a:p>
                      <a:pPr algn="ctr" fontAlgn="b"/>
                      <a:r>
                        <a:rPr lang="en-GB" sz="1400" b="1" u="none" strike="noStrike" kern="1200" dirty="0">
                          <a:solidFill>
                            <a:schemeClr val="tx1"/>
                          </a:solidFill>
                          <a:effectLst/>
                          <a:latin typeface="+mn-lt"/>
                          <a:ea typeface="+mn-ea"/>
                          <a:cs typeface="+mn-cs"/>
                        </a:rPr>
                        <a:t>5.118 </a:t>
                      </a:r>
                    </a:p>
                  </a:txBody>
                  <a:tcPr marL="0" marR="0" marT="0" marB="0" anchor="ctr"/>
                </a:tc>
                <a:extLst>
                  <a:ext uri="{0D108BD9-81ED-4DB2-BD59-A6C34878D82A}">
                    <a16:rowId xmlns:a16="http://schemas.microsoft.com/office/drawing/2014/main" val="1239640039"/>
                  </a:ext>
                </a:extLst>
              </a:tr>
            </a:tbl>
          </a:graphicData>
        </a:graphic>
      </p:graphicFrame>
    </p:spTree>
    <p:extLst>
      <p:ext uri="{BB962C8B-B14F-4D97-AF65-F5344CB8AC3E}">
        <p14:creationId xmlns:p14="http://schemas.microsoft.com/office/powerpoint/2010/main" val="3662292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2"/>
            <a:ext cx="8588375" cy="1008111"/>
          </a:xfrm>
        </p:spPr>
        <p:txBody>
          <a:bodyPr/>
          <a:lstStyle/>
          <a:p>
            <a:r>
              <a:rPr lang="en-GB" sz="4400" dirty="0">
                <a:solidFill>
                  <a:schemeClr val="tx1"/>
                </a:solidFill>
              </a:rPr>
              <a:t>Estimated Schools Budget 2022/23</a:t>
            </a:r>
            <a:endParaRPr lang="en-GB" sz="4400" dirty="0">
              <a:solidFill>
                <a:srgbClr val="FF0000"/>
              </a:solidFill>
            </a:endParaRPr>
          </a:p>
        </p:txBody>
      </p:sp>
      <p:graphicFrame>
        <p:nvGraphicFramePr>
          <p:cNvPr id="6" name="Content Placeholder 5">
            <a:extLst>
              <a:ext uri="{FF2B5EF4-FFF2-40B4-BE49-F238E27FC236}">
                <a16:creationId xmlns:a16="http://schemas.microsoft.com/office/drawing/2014/main" id="{CABE5825-496B-4237-B8F7-5A2B5BD4604D}"/>
              </a:ext>
            </a:extLst>
          </p:cNvPr>
          <p:cNvGraphicFramePr>
            <a:graphicFrameLocks noGrp="1"/>
          </p:cNvGraphicFramePr>
          <p:nvPr>
            <p:ph idx="1"/>
          </p:nvPr>
        </p:nvGraphicFramePr>
        <p:xfrm>
          <a:off x="277812" y="1292761"/>
          <a:ext cx="8588375" cy="4272478"/>
        </p:xfrm>
        <a:graphic>
          <a:graphicData uri="http://schemas.openxmlformats.org/drawingml/2006/table">
            <a:tbl>
              <a:tblPr>
                <a:tableStyleId>{5C22544A-7EE6-4342-B048-85BDC9FD1C3A}</a:tableStyleId>
              </a:tblPr>
              <a:tblGrid>
                <a:gridCol w="7220223">
                  <a:extLst>
                    <a:ext uri="{9D8B030D-6E8A-4147-A177-3AD203B41FA5}">
                      <a16:colId xmlns:a16="http://schemas.microsoft.com/office/drawing/2014/main" val="2541508280"/>
                    </a:ext>
                  </a:extLst>
                </a:gridCol>
                <a:gridCol w="1368152">
                  <a:extLst>
                    <a:ext uri="{9D8B030D-6E8A-4147-A177-3AD203B41FA5}">
                      <a16:colId xmlns:a16="http://schemas.microsoft.com/office/drawing/2014/main" val="2456003205"/>
                    </a:ext>
                  </a:extLst>
                </a:gridCol>
              </a:tblGrid>
              <a:tr h="528059">
                <a:tc>
                  <a:txBody>
                    <a:bodyPr/>
                    <a:lstStyle/>
                    <a:p>
                      <a:pPr algn="ctr" fontAlgn="ctr"/>
                      <a:r>
                        <a:rPr lang="en-GB" sz="2400" b="1" u="sng" strike="noStrike" dirty="0">
                          <a:effectLst/>
                          <a:latin typeface="Corbel" panose="020B0503020204020204" pitchFamily="34" charset="0"/>
                        </a:rPr>
                        <a:t>Forecast DSG Expenditure</a:t>
                      </a:r>
                      <a:endParaRPr lang="en-GB" sz="2400" b="1" i="0" u="sng"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GB" sz="2400" b="1" u="none" strike="noStrike" dirty="0">
                          <a:effectLst/>
                          <a:latin typeface="Corbel" panose="020B0503020204020204" pitchFamily="34" charset="0"/>
                        </a:rPr>
                        <a:t> £m's </a:t>
                      </a:r>
                      <a:endParaRPr lang="en-GB" sz="2400" b="1"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533063"/>
                  </a:ext>
                </a:extLst>
              </a:tr>
              <a:tr h="534917">
                <a:tc>
                  <a:txBody>
                    <a:bodyPr/>
                    <a:lstStyle/>
                    <a:p>
                      <a:pPr algn="just" fontAlgn="ctr"/>
                      <a:r>
                        <a:rPr lang="en-GB" sz="2400" u="none" strike="noStrike" dirty="0">
                          <a:effectLst/>
                          <a:latin typeface="Corbel" panose="020B0503020204020204" pitchFamily="34" charset="0"/>
                        </a:rPr>
                        <a:t>Schools Block</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u="none" strike="noStrike" dirty="0">
                          <a:effectLst/>
                          <a:latin typeface="Corbel" panose="020B0503020204020204" pitchFamily="34" charset="0"/>
                        </a:rPr>
                        <a:t>876.598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6263240"/>
                  </a:ext>
                </a:extLst>
              </a:tr>
              <a:tr h="534917">
                <a:tc>
                  <a:txBody>
                    <a:bodyPr/>
                    <a:lstStyle/>
                    <a:p>
                      <a:pPr algn="just" fontAlgn="ctr"/>
                      <a:r>
                        <a:rPr lang="en-GB" sz="2400" u="none" strike="noStrike" dirty="0">
                          <a:effectLst/>
                          <a:latin typeface="Corbel" panose="020B0503020204020204" pitchFamily="34" charset="0"/>
                        </a:rPr>
                        <a:t>High Needs Block</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u="none" strike="noStrike" dirty="0">
                          <a:effectLst/>
                          <a:latin typeface="Corbel" panose="020B0503020204020204" pitchFamily="34" charset="0"/>
                        </a:rPr>
                        <a:t>168.588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4413771"/>
                  </a:ext>
                </a:extLst>
              </a:tr>
              <a:tr h="534917">
                <a:tc>
                  <a:txBody>
                    <a:bodyPr/>
                    <a:lstStyle/>
                    <a:p>
                      <a:pPr algn="just" fontAlgn="ctr"/>
                      <a:r>
                        <a:rPr lang="en-GB" sz="2400" u="none" strike="noStrike" dirty="0">
                          <a:effectLst/>
                          <a:latin typeface="Corbel" panose="020B0503020204020204" pitchFamily="34" charset="0"/>
                        </a:rPr>
                        <a:t>Early Years Block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u="none" strike="noStrike" dirty="0">
                          <a:effectLst/>
                          <a:latin typeface="Corbel" panose="020B0503020204020204" pitchFamily="34" charset="0"/>
                        </a:rPr>
                        <a:t>81.655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49292"/>
                  </a:ext>
                </a:extLst>
              </a:tr>
              <a:tr h="534917">
                <a:tc>
                  <a:txBody>
                    <a:bodyPr/>
                    <a:lstStyle/>
                    <a:p>
                      <a:pPr algn="just" fontAlgn="ctr"/>
                      <a:r>
                        <a:rPr lang="en-GB" sz="2400" u="none" strike="noStrike" dirty="0">
                          <a:effectLst/>
                          <a:latin typeface="Corbel" panose="020B0503020204020204" pitchFamily="34" charset="0"/>
                        </a:rPr>
                        <a:t>Central Schools Services Block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u="none" strike="noStrike" dirty="0">
                          <a:effectLst/>
                          <a:latin typeface="Corbel" panose="020B0503020204020204" pitchFamily="34" charset="0"/>
                        </a:rPr>
                        <a:t>6.838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80498784"/>
                  </a:ext>
                </a:extLst>
              </a:tr>
              <a:tr h="534917">
                <a:tc>
                  <a:txBody>
                    <a:bodyPr/>
                    <a:lstStyle/>
                    <a:p>
                      <a:pPr algn="just" fontAlgn="ctr"/>
                      <a:r>
                        <a:rPr lang="en-GB" sz="2000" u="none" strike="noStrike" dirty="0">
                          <a:effectLst/>
                          <a:latin typeface="Corbel" panose="020B0503020204020204" pitchFamily="34" charset="0"/>
                        </a:rPr>
                        <a:t>Total deduction for national schools non-domestic rates </a:t>
                      </a:r>
                      <a:endParaRPr lang="en-GB" sz="20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u="none" strike="noStrike" dirty="0">
                          <a:effectLst/>
                          <a:latin typeface="Corbel" panose="020B0503020204020204" pitchFamily="34" charset="0"/>
                        </a:rPr>
                        <a:t>-  8.338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9093243"/>
                  </a:ext>
                </a:extLst>
              </a:tr>
              <a:tr h="534917">
                <a:tc>
                  <a:txBody>
                    <a:bodyPr/>
                    <a:lstStyle/>
                    <a:p>
                      <a:pPr algn="just" fontAlgn="ctr"/>
                      <a:r>
                        <a:rPr lang="en-GB" sz="2000" u="none" strike="noStrike" dirty="0">
                          <a:effectLst/>
                          <a:latin typeface="Corbel" panose="020B0503020204020204" pitchFamily="34" charset="0"/>
                        </a:rPr>
                        <a:t>Total deductions for direct high needs payments made by the ESFA</a:t>
                      </a:r>
                      <a:endParaRPr lang="en-GB" sz="20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u="none" strike="noStrike" dirty="0">
                          <a:effectLst/>
                          <a:latin typeface="Corbel" panose="020B0503020204020204" pitchFamily="34" charset="0"/>
                        </a:rPr>
                        <a:t>- 8.604 </a:t>
                      </a:r>
                      <a:endParaRPr lang="en-GB" sz="2400" b="0"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6266507"/>
                  </a:ext>
                </a:extLst>
              </a:tr>
              <a:tr h="534917">
                <a:tc>
                  <a:txBody>
                    <a:bodyPr/>
                    <a:lstStyle/>
                    <a:p>
                      <a:pPr algn="l" fontAlgn="ctr"/>
                      <a:r>
                        <a:rPr lang="en-GB" sz="2400" b="1" u="none" strike="noStrike" dirty="0">
                          <a:effectLst/>
                          <a:latin typeface="Corbel" panose="020B0503020204020204" pitchFamily="34" charset="0"/>
                        </a:rPr>
                        <a:t>Total forecast DSG Expenditure</a:t>
                      </a:r>
                      <a:endParaRPr lang="en-GB" sz="2400" b="1"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GB" sz="2400" b="1" u="none" strike="noStrike" dirty="0">
                          <a:effectLst/>
                          <a:latin typeface="Corbel" panose="020B0503020204020204" pitchFamily="34" charset="0"/>
                        </a:rPr>
                        <a:t>1,116.737 </a:t>
                      </a:r>
                      <a:endParaRPr lang="en-GB" sz="2400" b="1" i="0" u="none" strike="noStrike" dirty="0">
                        <a:solidFill>
                          <a:srgbClr val="000000"/>
                        </a:solidFill>
                        <a:effectLst/>
                        <a:latin typeface="Corbel" panose="020B0503020204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54949"/>
                  </a:ext>
                </a:extLst>
              </a:tr>
            </a:tbl>
          </a:graphicData>
        </a:graphic>
      </p:graphicFrame>
    </p:spTree>
    <p:extLst>
      <p:ext uri="{BB962C8B-B14F-4D97-AF65-F5344CB8AC3E}">
        <p14:creationId xmlns:p14="http://schemas.microsoft.com/office/powerpoint/2010/main" val="2849221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7359A-482C-485E-A05A-8E218B75F12D}"/>
              </a:ext>
            </a:extLst>
          </p:cNvPr>
          <p:cNvSpPr>
            <a:spLocks noGrp="1"/>
          </p:cNvSpPr>
          <p:nvPr>
            <p:ph type="title"/>
          </p:nvPr>
        </p:nvSpPr>
        <p:spPr>
          <a:xfrm>
            <a:off x="250825" y="260649"/>
            <a:ext cx="8588375" cy="1008112"/>
          </a:xfrm>
        </p:spPr>
        <p:txBody>
          <a:bodyPr/>
          <a:lstStyle/>
          <a:p>
            <a:r>
              <a:rPr kumimoji="0" lang="en-GB" altLang="en-US" sz="3600" b="1" i="0"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rPr>
              <a:t>Calculation of Final Schools Budget</a:t>
            </a:r>
            <a:br>
              <a:rPr kumimoji="0" lang="en-GB" altLang="en-US" sz="3600" b="1" i="0"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rPr>
            </a:br>
            <a:r>
              <a:rPr kumimoji="0" lang="en-GB" altLang="en-US" sz="3600" b="1" i="0"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rPr>
              <a:t>2022/23 Funding </a:t>
            </a:r>
            <a:r>
              <a:rPr lang="en-GB" altLang="en-US" sz="3600" b="1" dirty="0">
                <a:solidFill>
                  <a:schemeClr val="tx1"/>
                </a:solidFill>
                <a:latin typeface="Corbel" panose="020B0503020204020204" pitchFamily="34" charset="0"/>
                <a:ea typeface="Times New Roman" panose="02020603050405020304" pitchFamily="18" charset="0"/>
                <a:cs typeface="Arial" panose="020B0604020202020204" pitchFamily="34" charset="0"/>
              </a:rPr>
              <a:t>P</a:t>
            </a:r>
            <a:r>
              <a:rPr kumimoji="0" lang="en-GB" altLang="en-US" sz="3600" b="1" i="0"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rPr>
              <a:t>osition</a:t>
            </a:r>
            <a:endParaRPr lang="en-GB" sz="5400" dirty="0">
              <a:latin typeface="Corbel" panose="020B0503020204020204" pitchFamily="34" charset="0"/>
            </a:endParaRPr>
          </a:p>
        </p:txBody>
      </p:sp>
      <p:sp>
        <p:nvSpPr>
          <p:cNvPr id="3" name="Content Placeholder 2">
            <a:extLst>
              <a:ext uri="{FF2B5EF4-FFF2-40B4-BE49-F238E27FC236}">
                <a16:creationId xmlns:a16="http://schemas.microsoft.com/office/drawing/2014/main" id="{AB569BB2-CF56-499D-B1DD-7F4A12F3CF80}"/>
              </a:ext>
            </a:extLst>
          </p:cNvPr>
          <p:cNvSpPr>
            <a:spLocks noGrp="1"/>
          </p:cNvSpPr>
          <p:nvPr>
            <p:ph idx="1"/>
          </p:nvPr>
        </p:nvSpPr>
        <p:spPr/>
        <p:txBody>
          <a:bodyPr/>
          <a:lstStyle/>
          <a:p>
            <a:endParaRPr lang="en-GB" dirty="0"/>
          </a:p>
          <a:p>
            <a:endParaRPr lang="en-GB" dirty="0"/>
          </a:p>
          <a:p>
            <a:endParaRPr lang="en-GB" dirty="0"/>
          </a:p>
          <a:p>
            <a:endParaRPr lang="en-GB" altLang="en-US" sz="1200" dirty="0">
              <a:cs typeface="Arial" panose="020B0604020202020204" pitchFamily="34" charset="0"/>
            </a:endParaRPr>
          </a:p>
          <a:p>
            <a:r>
              <a:rPr lang="en-GB" altLang="en-US" sz="2800" dirty="0">
                <a:cs typeface="Arial" panose="020B0604020202020204" pitchFamily="34" charset="0"/>
              </a:rPr>
              <a:t>These Schools Budget proposals forecast a balanced Dedicated Schools Grant funding position in 2022/23, subject to the planned use of £1m in Schools Budget reserves to mitigate transitional pressures in the Early Years Block budget</a:t>
            </a:r>
          </a:p>
          <a:p>
            <a:endParaRPr lang="en-GB" dirty="0"/>
          </a:p>
        </p:txBody>
      </p:sp>
      <p:graphicFrame>
        <p:nvGraphicFramePr>
          <p:cNvPr id="6" name="Table 5">
            <a:extLst>
              <a:ext uri="{FF2B5EF4-FFF2-40B4-BE49-F238E27FC236}">
                <a16:creationId xmlns:a16="http://schemas.microsoft.com/office/drawing/2014/main" id="{2BAE6FA7-555D-4AEE-964D-5854E4F548D2}"/>
              </a:ext>
            </a:extLst>
          </p:cNvPr>
          <p:cNvGraphicFramePr>
            <a:graphicFrameLocks noGrp="1"/>
          </p:cNvGraphicFramePr>
          <p:nvPr>
            <p:extLst>
              <p:ext uri="{D42A27DB-BD31-4B8C-83A1-F6EECF244321}">
                <p14:modId xmlns:p14="http://schemas.microsoft.com/office/powerpoint/2010/main" val="983327375"/>
              </p:ext>
            </p:extLst>
          </p:nvPr>
        </p:nvGraphicFramePr>
        <p:xfrm>
          <a:off x="537456" y="1556792"/>
          <a:ext cx="8066992" cy="2107871"/>
        </p:xfrm>
        <a:graphic>
          <a:graphicData uri="http://schemas.openxmlformats.org/drawingml/2006/table">
            <a:tbl>
              <a:tblPr firstRow="1" firstCol="1" bandRow="1">
                <a:tableStyleId>{D7AC3CCA-C797-4891-BE02-D94E43425B78}</a:tableStyleId>
              </a:tblPr>
              <a:tblGrid>
                <a:gridCol w="6338800">
                  <a:extLst>
                    <a:ext uri="{9D8B030D-6E8A-4147-A177-3AD203B41FA5}">
                      <a16:colId xmlns:a16="http://schemas.microsoft.com/office/drawing/2014/main" val="177497992"/>
                    </a:ext>
                  </a:extLst>
                </a:gridCol>
                <a:gridCol w="1728192">
                  <a:extLst>
                    <a:ext uri="{9D8B030D-6E8A-4147-A177-3AD203B41FA5}">
                      <a16:colId xmlns:a16="http://schemas.microsoft.com/office/drawing/2014/main" val="3172717113"/>
                    </a:ext>
                  </a:extLst>
                </a:gridCol>
              </a:tblGrid>
              <a:tr h="648195">
                <a:tc>
                  <a:txBody>
                    <a:bodyPr/>
                    <a:lstStyle/>
                    <a:p>
                      <a:pPr algn="l"/>
                      <a:r>
                        <a:rPr kumimoji="0" lang="en-GB" sz="2800" b="0" u="none" strike="noStrike" cap="none" normalizeH="0" baseline="0" dirty="0">
                          <a:ln>
                            <a:noFill/>
                          </a:ln>
                          <a:solidFill>
                            <a:schemeClr val="tx1"/>
                          </a:solidFill>
                          <a:effectLst/>
                          <a:latin typeface="Corbel" panose="020B0503020204020204" pitchFamily="34" charset="0"/>
                        </a:rPr>
                        <a:t> </a:t>
                      </a:r>
                      <a:endParaRPr kumimoji="0" lang="en-GB" sz="2800" b="0" i="0" u="none"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kumimoji="0" lang="en-GB" sz="2800" b="0" u="none" strike="noStrike" cap="none" normalizeH="0" baseline="0" dirty="0">
                          <a:ln>
                            <a:noFill/>
                          </a:ln>
                          <a:solidFill>
                            <a:schemeClr val="tx1"/>
                          </a:solidFill>
                          <a:effectLst/>
                          <a:latin typeface="Corbel" panose="020B0503020204020204" pitchFamily="34" charset="0"/>
                        </a:rPr>
                        <a:t>£m's</a:t>
                      </a:r>
                      <a:endParaRPr kumimoji="0" lang="en-GB" sz="2800" b="0" i="0" u="none"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644734016"/>
                  </a:ext>
                </a:extLst>
              </a:tr>
              <a:tr h="648195">
                <a:tc>
                  <a:txBody>
                    <a:bodyPr/>
                    <a:lstStyle/>
                    <a:p>
                      <a:pPr algn="l"/>
                      <a:r>
                        <a:rPr kumimoji="0" lang="en-GB" sz="2800" b="0" u="none" strike="noStrike" cap="none" normalizeH="0" baseline="0" dirty="0">
                          <a:ln>
                            <a:noFill/>
                          </a:ln>
                          <a:solidFill>
                            <a:schemeClr val="tx1"/>
                          </a:solidFill>
                          <a:effectLst/>
                          <a:latin typeface="Corbel" panose="020B0503020204020204" pitchFamily="34" charset="0"/>
                        </a:rPr>
                        <a:t>Total forecast DSG Income 2022/23</a:t>
                      </a:r>
                      <a:endParaRPr kumimoji="0" lang="en-GB" sz="2800" b="0" i="0" u="none"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kumimoji="0" lang="en-GB" sz="2800" b="0" u="none" strike="noStrike" cap="none" normalizeH="0" baseline="0" dirty="0">
                          <a:ln>
                            <a:noFill/>
                          </a:ln>
                          <a:solidFill>
                            <a:schemeClr val="tx1"/>
                          </a:solidFill>
                          <a:effectLst/>
                          <a:latin typeface="Corbel" panose="020B0503020204020204" pitchFamily="34" charset="0"/>
                        </a:rPr>
                        <a:t>1,115.737</a:t>
                      </a:r>
                      <a:endParaRPr kumimoji="0" lang="en-GB" sz="2800" b="0" i="0" u="none"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093262029"/>
                  </a:ext>
                </a:extLst>
              </a:tr>
              <a:tr h="811481">
                <a:tc>
                  <a:txBody>
                    <a:bodyPr/>
                    <a:lstStyle/>
                    <a:p>
                      <a:pPr algn="l"/>
                      <a:r>
                        <a:rPr kumimoji="0" lang="en-GB" sz="2800" b="0" u="none" strike="noStrike" cap="none" normalizeH="0" baseline="0" dirty="0">
                          <a:ln>
                            <a:noFill/>
                          </a:ln>
                          <a:solidFill>
                            <a:schemeClr val="tx1"/>
                          </a:solidFill>
                          <a:effectLst/>
                          <a:latin typeface="Corbel" panose="020B0503020204020204" pitchFamily="34" charset="0"/>
                        </a:rPr>
                        <a:t>Total Forecast DSG Allocations 2022/23</a:t>
                      </a:r>
                      <a:endParaRPr kumimoji="0" lang="en-GB" sz="2800" b="0" i="0" u="none"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r>
                        <a:rPr kumimoji="0" lang="en-GB" sz="2800" b="0" u="none" strike="noStrike" cap="none" normalizeH="0" baseline="0" dirty="0">
                          <a:ln>
                            <a:noFill/>
                          </a:ln>
                          <a:solidFill>
                            <a:schemeClr val="tx1"/>
                          </a:solidFill>
                          <a:effectLst/>
                          <a:latin typeface="Corbel" panose="020B0503020204020204" pitchFamily="34" charset="0"/>
                        </a:rPr>
                        <a:t>1,116.737</a:t>
                      </a:r>
                      <a:endParaRPr kumimoji="0" lang="en-GB" sz="2800" b="0" i="0" u="none" strike="noStrike" cap="none" normalizeH="0" baseline="0" dirty="0">
                        <a:ln>
                          <a:noFill/>
                        </a:ln>
                        <a:solidFill>
                          <a:schemeClr val="tx1"/>
                        </a:solidFill>
                        <a:effectLst/>
                        <a:latin typeface="Corbel" panose="020B0503020204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942131788"/>
                  </a:ext>
                </a:extLst>
              </a:tr>
            </a:tbl>
          </a:graphicData>
        </a:graphic>
      </p:graphicFrame>
    </p:spTree>
    <p:extLst>
      <p:ext uri="{BB962C8B-B14F-4D97-AF65-F5344CB8AC3E}">
        <p14:creationId xmlns:p14="http://schemas.microsoft.com/office/powerpoint/2010/main" val="1481862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3CAF-5B2D-412C-B780-872A529F7DEF}"/>
              </a:ext>
            </a:extLst>
          </p:cNvPr>
          <p:cNvSpPr>
            <a:spLocks noGrp="1"/>
          </p:cNvSpPr>
          <p:nvPr>
            <p:ph type="title"/>
          </p:nvPr>
        </p:nvSpPr>
        <p:spPr>
          <a:xfrm>
            <a:off x="250825" y="188641"/>
            <a:ext cx="8588375" cy="1080120"/>
          </a:xfrm>
        </p:spPr>
        <p:txBody>
          <a:bodyPr/>
          <a:lstStyle/>
          <a:p>
            <a:r>
              <a:rPr lang="en-GB" sz="3600" b="1" dirty="0">
                <a:solidFill>
                  <a:schemeClr val="tx1"/>
                </a:solidFill>
              </a:rPr>
              <a:t>Schools Supplementary Grant 2022/23</a:t>
            </a:r>
            <a:endParaRPr lang="en-GB" dirty="0">
              <a:solidFill>
                <a:schemeClr val="tx1"/>
              </a:solidFill>
            </a:endParaRPr>
          </a:p>
        </p:txBody>
      </p:sp>
      <p:sp>
        <p:nvSpPr>
          <p:cNvPr id="3" name="Content Placeholder 2">
            <a:extLst>
              <a:ext uri="{FF2B5EF4-FFF2-40B4-BE49-F238E27FC236}">
                <a16:creationId xmlns:a16="http://schemas.microsoft.com/office/drawing/2014/main" id="{C0384B2C-F05C-48DB-97FD-25EA1AFCAE70}"/>
              </a:ext>
            </a:extLst>
          </p:cNvPr>
          <p:cNvSpPr>
            <a:spLocks noGrp="1"/>
          </p:cNvSpPr>
          <p:nvPr>
            <p:ph idx="1"/>
          </p:nvPr>
        </p:nvSpPr>
        <p:spPr>
          <a:xfrm>
            <a:off x="228600" y="1124744"/>
            <a:ext cx="8610600" cy="4285456"/>
          </a:xfrm>
        </p:spPr>
        <p:txBody>
          <a:bodyPr/>
          <a:lstStyle/>
          <a:p>
            <a:pPr marL="342900" lvl="0" indent="-342900" algn="just">
              <a:buFont typeface="Symbol" panose="05050102010706020507" pitchFamily="18" charset="2"/>
              <a:buChar char=""/>
            </a:pPr>
            <a:r>
              <a:rPr lang="en-GB" sz="2000" dirty="0">
                <a:effectLst/>
                <a:ea typeface="Times New Roman" panose="02020603050405020304" pitchFamily="18" charset="0"/>
                <a:cs typeface="Arial" panose="020B0604020202020204" pitchFamily="34" charset="0"/>
              </a:rPr>
              <a:t>For 2022/23, the Chancellor's announced £1.6b additional funding for schools and high needs, above the previous DSG settlement</a:t>
            </a:r>
            <a:endParaRPr lang="en-GB" sz="20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000" dirty="0">
                <a:ea typeface="Times New Roman" panose="02020603050405020304" pitchFamily="18" charset="0"/>
                <a:cs typeface="Arial" panose="020B0604020202020204" pitchFamily="34" charset="0"/>
              </a:rPr>
              <a:t>A</a:t>
            </a:r>
            <a:r>
              <a:rPr lang="en-GB" sz="2000" dirty="0">
                <a:effectLst/>
                <a:ea typeface="Times New Roman" panose="02020603050405020304" pitchFamily="18" charset="0"/>
                <a:cs typeface="Arial" panose="020B0604020202020204" pitchFamily="34" charset="0"/>
              </a:rPr>
              <a:t>dditional funding is being provided as a Schools Supplementary Grant for 2022/23 to support Health and Social Care Levy costs </a:t>
            </a:r>
            <a:r>
              <a:rPr lang="en-GB" sz="2000" dirty="0">
                <a:ea typeface="Times New Roman" panose="02020603050405020304" pitchFamily="18" charset="0"/>
                <a:cs typeface="Arial" panose="020B0604020202020204" pitchFamily="34" charset="0"/>
              </a:rPr>
              <a:t>(Increased NI contribution in 2022/23 for social care)</a:t>
            </a:r>
            <a:r>
              <a:rPr lang="en-GB" sz="2000" dirty="0">
                <a:effectLst/>
                <a:ea typeface="Times New Roman" panose="02020603050405020304" pitchFamily="18" charset="0"/>
                <a:cs typeface="Arial" panose="020B0604020202020204" pitchFamily="34" charset="0"/>
              </a:rPr>
              <a:t> and wider pressures</a:t>
            </a:r>
            <a:endParaRPr lang="en-GB" sz="20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000" dirty="0">
                <a:effectLst/>
                <a:ea typeface="Times New Roman" panose="02020603050405020304" pitchFamily="18" charset="0"/>
                <a:cs typeface="Arial" panose="020B0604020202020204" pitchFamily="34" charset="0"/>
              </a:rPr>
              <a:t>The Grant allocation will include a government calculated element for mainstream schools, with £325m of the total for high needs funding, to be allocated locally, following discussion with the Schools Forum.</a:t>
            </a:r>
            <a:endParaRPr lang="en-GB" sz="20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000" dirty="0">
                <a:effectLst/>
                <a:ea typeface="Times New Roman" panose="02020603050405020304" pitchFamily="18" charset="0"/>
                <a:cs typeface="Arial" panose="020B0604020202020204" pitchFamily="34" charset="0"/>
              </a:rPr>
              <a:t>Lancashire Schools Supplementary Grant allocations for 2022/23 are:</a:t>
            </a:r>
          </a:p>
          <a:p>
            <a:pPr marL="342900" lvl="0" indent="-342900" algn="just">
              <a:buFont typeface="Symbol" panose="05050102010706020507" pitchFamily="18" charset="2"/>
              <a:buChar char=""/>
            </a:pPr>
            <a:endParaRPr lang="en-GB" sz="1800" dirty="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18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1800" dirty="0">
              <a:effectLst/>
              <a:ea typeface="Times New Roman" panose="02020603050405020304" pitchFamily="18" charset="0"/>
              <a:cs typeface="Times New Roman" panose="02020603050405020304" pitchFamily="18" charset="0"/>
            </a:endParaRPr>
          </a:p>
          <a:p>
            <a:endParaRPr lang="en-GB" dirty="0"/>
          </a:p>
        </p:txBody>
      </p:sp>
      <p:graphicFrame>
        <p:nvGraphicFramePr>
          <p:cNvPr id="6" name="Table 5">
            <a:extLst>
              <a:ext uri="{FF2B5EF4-FFF2-40B4-BE49-F238E27FC236}">
                <a16:creationId xmlns:a16="http://schemas.microsoft.com/office/drawing/2014/main" id="{19B1B8B7-1314-470C-B8FC-DFEF1B14957F}"/>
              </a:ext>
            </a:extLst>
          </p:cNvPr>
          <p:cNvGraphicFramePr>
            <a:graphicFrameLocks noGrp="1"/>
          </p:cNvGraphicFramePr>
          <p:nvPr>
            <p:extLst>
              <p:ext uri="{D42A27DB-BD31-4B8C-83A1-F6EECF244321}">
                <p14:modId xmlns:p14="http://schemas.microsoft.com/office/powerpoint/2010/main" val="455937310"/>
              </p:ext>
            </p:extLst>
          </p:nvPr>
        </p:nvGraphicFramePr>
        <p:xfrm>
          <a:off x="611560" y="4221088"/>
          <a:ext cx="7920880" cy="1584177"/>
        </p:xfrm>
        <a:graphic>
          <a:graphicData uri="http://schemas.openxmlformats.org/drawingml/2006/table">
            <a:tbl>
              <a:tblPr firstRow="1" firstCol="1" bandRow="1">
                <a:tableStyleId>{2D5ABB26-0587-4C30-8999-92F81FD0307C}</a:tableStyleId>
              </a:tblPr>
              <a:tblGrid>
                <a:gridCol w="6139488">
                  <a:extLst>
                    <a:ext uri="{9D8B030D-6E8A-4147-A177-3AD203B41FA5}">
                      <a16:colId xmlns:a16="http://schemas.microsoft.com/office/drawing/2014/main" val="449747448"/>
                    </a:ext>
                  </a:extLst>
                </a:gridCol>
                <a:gridCol w="1781392">
                  <a:extLst>
                    <a:ext uri="{9D8B030D-6E8A-4147-A177-3AD203B41FA5}">
                      <a16:colId xmlns:a16="http://schemas.microsoft.com/office/drawing/2014/main" val="2136530870"/>
                    </a:ext>
                  </a:extLst>
                </a:gridCol>
              </a:tblGrid>
              <a:tr h="528059">
                <a:tc>
                  <a:txBody>
                    <a:bodyPr/>
                    <a:lstStyle/>
                    <a:p>
                      <a:pPr algn="just"/>
                      <a:r>
                        <a:rPr lang="en-GB" sz="2000" b="0" dirty="0">
                          <a:solidFill>
                            <a:schemeClr val="tx1"/>
                          </a:solidFill>
                          <a:effectLst/>
                        </a:rPr>
                        <a:t>Mainstream Schools Supplementary Grant allocation</a:t>
                      </a:r>
                      <a:endParaRPr lang="en-GB" sz="2000" b="0"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GB" sz="2000" b="0" dirty="0">
                          <a:solidFill>
                            <a:schemeClr val="tx1"/>
                          </a:solidFill>
                          <a:effectLst/>
                        </a:rPr>
                        <a:t>£25m</a:t>
                      </a:r>
                      <a:endParaRPr lang="en-GB" sz="2000" b="0"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158413"/>
                  </a:ext>
                </a:extLst>
              </a:tr>
              <a:tr h="528059">
                <a:tc>
                  <a:txBody>
                    <a:bodyPr/>
                    <a:lstStyle/>
                    <a:p>
                      <a:pPr algn="just"/>
                      <a:r>
                        <a:rPr lang="en-GB" sz="2000" b="0" dirty="0">
                          <a:solidFill>
                            <a:schemeClr val="tx1"/>
                          </a:solidFill>
                          <a:effectLst/>
                        </a:rPr>
                        <a:t>High Needs Supplementary Grant allocation</a:t>
                      </a:r>
                      <a:endParaRPr lang="en-GB" sz="2000" b="0"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GB" sz="2000" b="0" dirty="0">
                          <a:solidFill>
                            <a:schemeClr val="tx1"/>
                          </a:solidFill>
                          <a:effectLst/>
                        </a:rPr>
                        <a:t>£6m</a:t>
                      </a:r>
                      <a:endParaRPr lang="en-GB" sz="2000" b="0"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6182149"/>
                  </a:ext>
                </a:extLst>
              </a:tr>
              <a:tr h="528059">
                <a:tc>
                  <a:txBody>
                    <a:bodyPr/>
                    <a:lstStyle/>
                    <a:p>
                      <a:pPr algn="just"/>
                      <a:r>
                        <a:rPr lang="en-GB" sz="2000" b="1" dirty="0">
                          <a:solidFill>
                            <a:schemeClr val="tx1"/>
                          </a:solidFill>
                          <a:effectLst/>
                        </a:rPr>
                        <a:t>Total Supplementary Grant allocation </a:t>
                      </a:r>
                      <a:endParaRPr lang="en-GB" sz="2000" b="1"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GB" sz="2000" b="1" dirty="0">
                          <a:solidFill>
                            <a:schemeClr val="tx1"/>
                          </a:solidFill>
                          <a:effectLst/>
                        </a:rPr>
                        <a:t>£31m</a:t>
                      </a:r>
                      <a:endParaRPr lang="en-GB" sz="2000" b="1" dirty="0">
                        <a:solidFill>
                          <a:schemeClr val="tx1"/>
                        </a:solidFill>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3874474"/>
                  </a:ext>
                </a:extLst>
              </a:tr>
            </a:tbl>
          </a:graphicData>
        </a:graphic>
      </p:graphicFrame>
    </p:spTree>
    <p:extLst>
      <p:ext uri="{BB962C8B-B14F-4D97-AF65-F5344CB8AC3E}">
        <p14:creationId xmlns:p14="http://schemas.microsoft.com/office/powerpoint/2010/main" val="351959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648071"/>
          </a:xfrm>
        </p:spPr>
        <p:txBody>
          <a:bodyPr/>
          <a:lstStyle/>
          <a:p>
            <a:r>
              <a:rPr lang="en-GB" sz="4000" dirty="0"/>
              <a:t>Comparison to 2021/22</a:t>
            </a:r>
          </a:p>
        </p:txBody>
      </p:sp>
      <p:sp>
        <p:nvSpPr>
          <p:cNvPr id="3" name="Content Placeholder 2"/>
          <p:cNvSpPr>
            <a:spLocks noGrp="1"/>
          </p:cNvSpPr>
          <p:nvPr>
            <p:ph idx="1"/>
          </p:nvPr>
        </p:nvSpPr>
        <p:spPr>
          <a:xfrm>
            <a:off x="228600" y="908720"/>
            <a:ext cx="8610600" cy="4501481"/>
          </a:xfrm>
        </p:spPr>
        <p:txBody>
          <a:bodyPr/>
          <a:lstStyle/>
          <a:p>
            <a:pPr marL="342900" lvl="0" indent="-342900" algn="just">
              <a:buFont typeface="Symbol" panose="05050102010706020507" pitchFamily="18" charset="2"/>
              <a:buChar char=""/>
            </a:pPr>
            <a:r>
              <a:rPr lang="en-GB" sz="2800" dirty="0">
                <a:effectLst/>
                <a:ea typeface="Times New Roman" panose="02020603050405020304" pitchFamily="18" charset="0"/>
                <a:cs typeface="Arial" panose="020B0604020202020204" pitchFamily="34" charset="0"/>
              </a:rPr>
              <a:t>In aggregate terms the 2022/23 Gross DSG allocation is some </a:t>
            </a:r>
            <a:r>
              <a:rPr lang="en-GB" sz="2800" dirty="0">
                <a:effectLst/>
                <a:ea typeface="Times New Roman" panose="02020603050405020304" pitchFamily="18" charset="0"/>
                <a:cs typeface="Times New Roman" panose="02020603050405020304" pitchFamily="18" charset="0"/>
              </a:rPr>
              <a:t>£42m higher than the previous year</a:t>
            </a:r>
          </a:p>
          <a:p>
            <a:pPr marL="342900" lvl="0" indent="-342900" algn="just">
              <a:buFont typeface="Symbol" panose="05050102010706020507" pitchFamily="18" charset="2"/>
              <a:buChar char=""/>
              <a:tabLst>
                <a:tab pos="228600" algn="l"/>
              </a:tabLst>
            </a:pPr>
            <a:r>
              <a:rPr lang="en-GB" sz="2800" dirty="0">
                <a:effectLst/>
                <a:ea typeface="Times New Roman" panose="02020603050405020304" pitchFamily="18" charset="0"/>
                <a:cs typeface="Times New Roman" panose="02020603050405020304" pitchFamily="18" charset="0"/>
              </a:rPr>
              <a:t>This increase in funding is due to:</a:t>
            </a:r>
          </a:p>
          <a:p>
            <a:pPr lvl="1" indent="-342900" algn="just">
              <a:buFont typeface="Courier New" panose="02070309020205020404" pitchFamily="49" charset="0"/>
              <a:buChar char="o"/>
              <a:tabLst>
                <a:tab pos="457200" algn="l"/>
              </a:tabLst>
            </a:pPr>
            <a:r>
              <a:rPr lang="en-GB" sz="2000" dirty="0">
                <a:effectLst/>
                <a:ea typeface="Times New Roman" panose="02020603050405020304" pitchFamily="18" charset="0"/>
                <a:cs typeface="Arial" panose="020B0604020202020204" pitchFamily="34" charset="0"/>
              </a:rPr>
              <a:t>Lancashire's share of the increased £2.3b funding nationally made available by Government, including £780m for the High Needs Block</a:t>
            </a:r>
            <a:endParaRPr lang="en-GB" sz="2000" dirty="0">
              <a:effectLst/>
              <a:ea typeface="Times New Roman" panose="02020603050405020304" pitchFamily="18" charset="0"/>
              <a:cs typeface="Times New Roman" panose="02020603050405020304" pitchFamily="18" charset="0"/>
            </a:endParaRPr>
          </a:p>
          <a:p>
            <a:pPr lvl="1" indent="-342900" algn="just">
              <a:buFont typeface="Courier New" panose="02070309020205020404" pitchFamily="49" charset="0"/>
              <a:buChar char="o"/>
              <a:tabLst>
                <a:tab pos="457200" algn="l"/>
              </a:tabLst>
            </a:pPr>
            <a:r>
              <a:rPr lang="en-GB" sz="2000" dirty="0">
                <a:effectLst/>
                <a:ea typeface="Times New Roman" panose="02020603050405020304" pitchFamily="18" charset="0"/>
                <a:cs typeface="Arial" panose="020B0604020202020204" pitchFamily="34" charset="0"/>
              </a:rPr>
              <a:t>Lancashire's share of the increased £170m nationally for the Early Years Block</a:t>
            </a:r>
            <a:endParaRPr lang="en-GB" sz="2000" dirty="0">
              <a:effectLst/>
              <a:ea typeface="Times New Roman" panose="02020603050405020304" pitchFamily="18" charset="0"/>
              <a:cs typeface="Times New Roman" panose="02020603050405020304" pitchFamily="18" charset="0"/>
            </a:endParaRPr>
          </a:p>
          <a:p>
            <a:pPr lvl="1" indent="-342900" algn="just">
              <a:buFont typeface="Courier New" panose="02070309020205020404" pitchFamily="49" charset="0"/>
              <a:buChar char="o"/>
              <a:tabLst>
                <a:tab pos="457200" algn="l"/>
              </a:tabLst>
            </a:pPr>
            <a:r>
              <a:rPr lang="en-GB" sz="2000" dirty="0">
                <a:effectLst/>
                <a:ea typeface="Times New Roman" panose="02020603050405020304" pitchFamily="18" charset="0"/>
                <a:cs typeface="Arial" panose="020B0604020202020204" pitchFamily="34" charset="0"/>
              </a:rPr>
              <a:t>An increase in the overall numbers of pupils in Lancashire compared to 2021/22, although figures in the early years sector are now declining</a:t>
            </a:r>
            <a:endParaRPr lang="en-GB"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479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3CAF-5B2D-412C-B780-872A529F7DEF}"/>
              </a:ext>
            </a:extLst>
          </p:cNvPr>
          <p:cNvSpPr>
            <a:spLocks noGrp="1"/>
          </p:cNvSpPr>
          <p:nvPr>
            <p:ph type="title"/>
          </p:nvPr>
        </p:nvSpPr>
        <p:spPr>
          <a:xfrm>
            <a:off x="250825" y="188641"/>
            <a:ext cx="8588375" cy="792087"/>
          </a:xfrm>
        </p:spPr>
        <p:txBody>
          <a:bodyPr/>
          <a:lstStyle/>
          <a:p>
            <a:r>
              <a:rPr lang="en-GB" sz="3600" b="1" dirty="0">
                <a:solidFill>
                  <a:schemeClr val="tx1"/>
                </a:solidFill>
              </a:rPr>
              <a:t>Schools Supplementary Grant 2022/23</a:t>
            </a:r>
            <a:endParaRPr lang="en-GB" dirty="0">
              <a:solidFill>
                <a:schemeClr val="tx1"/>
              </a:solidFill>
            </a:endParaRPr>
          </a:p>
        </p:txBody>
      </p:sp>
      <p:sp>
        <p:nvSpPr>
          <p:cNvPr id="3" name="Content Placeholder 2">
            <a:extLst>
              <a:ext uri="{FF2B5EF4-FFF2-40B4-BE49-F238E27FC236}">
                <a16:creationId xmlns:a16="http://schemas.microsoft.com/office/drawing/2014/main" id="{C0384B2C-F05C-48DB-97FD-25EA1AFCAE70}"/>
              </a:ext>
            </a:extLst>
          </p:cNvPr>
          <p:cNvSpPr>
            <a:spLocks noGrp="1"/>
          </p:cNvSpPr>
          <p:nvPr>
            <p:ph idx="1"/>
          </p:nvPr>
        </p:nvSpPr>
        <p:spPr>
          <a:xfrm>
            <a:off x="228600" y="980728"/>
            <a:ext cx="8610600" cy="4429472"/>
          </a:xfrm>
        </p:spPr>
        <p:txBody>
          <a:bodyPr/>
          <a:lstStyle/>
          <a:p>
            <a:pPr algn="just"/>
            <a:r>
              <a:rPr lang="en-GB" sz="2400" dirty="0">
                <a:cs typeface="Arial" panose="020B0604020202020204" pitchFamily="34" charset="0"/>
              </a:rPr>
              <a:t>The DfE prescribed mainstream schools supplementary grant will fund the following providers:</a:t>
            </a:r>
          </a:p>
          <a:p>
            <a:pPr lvl="1" indent="-342900" algn="just">
              <a:buFont typeface="Courier New" panose="02070309020205020404" pitchFamily="49" charset="0"/>
              <a:buChar char="o"/>
            </a:pPr>
            <a:r>
              <a:rPr lang="en-GB" sz="2000" dirty="0">
                <a:effectLst/>
                <a:ea typeface="Times New Roman" panose="02020603050405020304" pitchFamily="18" charset="0"/>
                <a:cs typeface="Arial" panose="020B0604020202020204" pitchFamily="34" charset="0"/>
              </a:rPr>
              <a:t>maintained nursery schools</a:t>
            </a:r>
            <a:endParaRPr lang="en-GB" sz="2000" dirty="0">
              <a:effectLst/>
              <a:ea typeface="Times New Roman" panose="02020603050405020304" pitchFamily="18" charset="0"/>
              <a:cs typeface="Times New Roman" panose="02020603050405020304" pitchFamily="18" charset="0"/>
            </a:endParaRPr>
          </a:p>
          <a:p>
            <a:pPr lvl="1" indent="-342900" algn="just">
              <a:buFont typeface="Courier New" panose="02070309020205020404" pitchFamily="49" charset="0"/>
              <a:buChar char="o"/>
            </a:pPr>
            <a:r>
              <a:rPr lang="en-GB" sz="2000" dirty="0">
                <a:effectLst/>
                <a:ea typeface="Times New Roman" panose="02020603050405020304" pitchFamily="18" charset="0"/>
                <a:cs typeface="Arial" panose="020B0604020202020204" pitchFamily="34" charset="0"/>
              </a:rPr>
              <a:t>primary and secondary maintained </a:t>
            </a:r>
            <a:r>
              <a:rPr lang="en-GB" sz="2000" dirty="0">
                <a:ea typeface="Times New Roman" panose="02020603050405020304" pitchFamily="18" charset="0"/>
                <a:cs typeface="Arial" panose="020B0604020202020204" pitchFamily="34" charset="0"/>
              </a:rPr>
              <a:t>schools, </a:t>
            </a:r>
            <a:r>
              <a:rPr lang="en-GB" sz="2000" dirty="0">
                <a:effectLst/>
                <a:ea typeface="Times New Roman" panose="02020603050405020304" pitchFamily="18" charset="0"/>
                <a:cs typeface="Arial" panose="020B0604020202020204" pitchFamily="34" charset="0"/>
              </a:rPr>
              <a:t>academies and free schools</a:t>
            </a:r>
            <a:endParaRPr lang="en-GB" sz="2000" dirty="0">
              <a:effectLst/>
              <a:ea typeface="Times New Roman" panose="02020603050405020304" pitchFamily="18" charset="0"/>
              <a:cs typeface="Times New Roman" panose="02020603050405020304" pitchFamily="18" charset="0"/>
            </a:endParaRPr>
          </a:p>
          <a:p>
            <a:pPr lvl="1" indent="-342900" algn="just">
              <a:buFont typeface="Courier New" panose="02070309020205020404" pitchFamily="49" charset="0"/>
              <a:buChar char="o"/>
            </a:pPr>
            <a:r>
              <a:rPr lang="en-GB" sz="2000" dirty="0">
                <a:effectLst/>
                <a:ea typeface="Times New Roman" panose="02020603050405020304" pitchFamily="18" charset="0"/>
                <a:cs typeface="Arial" panose="020B0604020202020204" pitchFamily="34" charset="0"/>
              </a:rPr>
              <a:t>all through maintained schools</a:t>
            </a:r>
            <a:r>
              <a:rPr lang="en-GB" sz="2000" dirty="0">
                <a:ea typeface="Times New Roman" panose="02020603050405020304" pitchFamily="18" charset="0"/>
                <a:cs typeface="Times New Roman" panose="02020603050405020304" pitchFamily="18" charset="0"/>
              </a:rPr>
              <a:t> and</a:t>
            </a:r>
            <a:r>
              <a:rPr lang="en-GB" sz="2000" dirty="0">
                <a:effectLst/>
                <a:ea typeface="Times New Roman" panose="02020603050405020304" pitchFamily="18" charset="0"/>
                <a:cs typeface="Arial" panose="020B0604020202020204" pitchFamily="34" charset="0"/>
              </a:rPr>
              <a:t> academies</a:t>
            </a:r>
            <a:endParaRPr lang="en-GB" sz="2000" dirty="0">
              <a:effectLst/>
              <a:ea typeface="Times New Roman" panose="02020603050405020304" pitchFamily="18" charset="0"/>
              <a:cs typeface="Times New Roman" panose="02020603050405020304" pitchFamily="18" charset="0"/>
            </a:endParaRPr>
          </a:p>
          <a:p>
            <a:pPr lvl="1" indent="-342900" algn="just">
              <a:buFont typeface="Courier New" panose="02070309020205020404" pitchFamily="49" charset="0"/>
              <a:buChar char="o"/>
            </a:pPr>
            <a:r>
              <a:rPr lang="en-GB" sz="2000" dirty="0">
                <a:effectLst/>
                <a:ea typeface="Times New Roman" panose="02020603050405020304" pitchFamily="18" charset="0"/>
                <a:cs typeface="Arial" panose="020B0604020202020204" pitchFamily="34" charset="0"/>
              </a:rPr>
              <a:t>16 to 19 maintained schools</a:t>
            </a:r>
            <a:r>
              <a:rPr lang="en-GB" sz="2000" dirty="0">
                <a:ea typeface="Times New Roman" panose="02020603050405020304" pitchFamily="18" charset="0"/>
                <a:cs typeface="Times New Roman" panose="02020603050405020304" pitchFamily="18" charset="0"/>
              </a:rPr>
              <a:t> and </a:t>
            </a:r>
            <a:r>
              <a:rPr lang="en-GB" sz="2000" dirty="0">
                <a:effectLst/>
                <a:ea typeface="Times New Roman" panose="02020603050405020304" pitchFamily="18" charset="0"/>
                <a:cs typeface="Arial" panose="020B0604020202020204" pitchFamily="34" charset="0"/>
              </a:rPr>
              <a:t>academies</a:t>
            </a:r>
            <a:endParaRPr lang="en-GB" sz="2000" dirty="0">
              <a:effectLst/>
              <a:ea typeface="Times New Roman" panose="02020603050405020304" pitchFamily="18" charset="0"/>
              <a:cs typeface="Times New Roman" panose="02020603050405020304" pitchFamily="18" charset="0"/>
            </a:endParaRPr>
          </a:p>
          <a:p>
            <a:pPr lvl="1" indent="-342900" algn="just">
              <a:buFont typeface="Courier New" panose="02070309020205020404" pitchFamily="49" charset="0"/>
              <a:buChar char="o"/>
            </a:pPr>
            <a:r>
              <a:rPr lang="en-GB" sz="2000" dirty="0">
                <a:effectLst/>
                <a:ea typeface="Times New Roman" panose="02020603050405020304" pitchFamily="18" charset="0"/>
                <a:cs typeface="Arial" panose="020B0604020202020204" pitchFamily="34" charset="0"/>
              </a:rPr>
              <a:t>city technology colleges</a:t>
            </a:r>
            <a:endParaRPr lang="en-GB" sz="2000" dirty="0">
              <a:effectLst/>
              <a:ea typeface="Times New Roman" panose="02020603050405020304" pitchFamily="18" charset="0"/>
              <a:cs typeface="Times New Roman" panose="02020603050405020304" pitchFamily="18" charset="0"/>
            </a:endParaRPr>
          </a:p>
          <a:p>
            <a:pPr algn="just"/>
            <a:r>
              <a:rPr lang="en-GB" sz="2400" dirty="0">
                <a:cs typeface="Arial" panose="020B0604020202020204" pitchFamily="34" charset="0"/>
              </a:rPr>
              <a:t>The Government specify that the schools supplementary grant will only be payable to public sector employers. This means that further education colleges, sixth form colleges, independent learning providers and private and voluntary sector early years providers will not be eligible to receive this funding.</a:t>
            </a:r>
          </a:p>
          <a:p>
            <a:pPr marL="342900" lvl="0" indent="-342900" algn="just">
              <a:buFont typeface="Symbol" panose="05050102010706020507" pitchFamily="18" charset="2"/>
              <a:buChar char=""/>
            </a:pPr>
            <a:endParaRPr lang="en-GB" sz="1800" dirty="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18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1800" dirty="0">
              <a:effectLst/>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44411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3CAF-5B2D-412C-B780-872A529F7DEF}"/>
              </a:ext>
            </a:extLst>
          </p:cNvPr>
          <p:cNvSpPr>
            <a:spLocks noGrp="1"/>
          </p:cNvSpPr>
          <p:nvPr>
            <p:ph type="title"/>
          </p:nvPr>
        </p:nvSpPr>
        <p:spPr>
          <a:xfrm>
            <a:off x="250825" y="139337"/>
            <a:ext cx="8588375" cy="697375"/>
          </a:xfrm>
        </p:spPr>
        <p:txBody>
          <a:bodyPr/>
          <a:lstStyle/>
          <a:p>
            <a:r>
              <a:rPr lang="en-GB" sz="3600" b="1" dirty="0">
                <a:solidFill>
                  <a:srgbClr val="0070C0"/>
                </a:solidFill>
              </a:rPr>
              <a:t>Schools Supplementary Grant 2022/23</a:t>
            </a:r>
            <a:endParaRPr lang="en-GB" dirty="0">
              <a:solidFill>
                <a:srgbClr val="0070C0"/>
              </a:solidFill>
            </a:endParaRPr>
          </a:p>
        </p:txBody>
      </p:sp>
      <p:sp>
        <p:nvSpPr>
          <p:cNvPr id="3" name="Content Placeholder 2">
            <a:extLst>
              <a:ext uri="{FF2B5EF4-FFF2-40B4-BE49-F238E27FC236}">
                <a16:creationId xmlns:a16="http://schemas.microsoft.com/office/drawing/2014/main" id="{C0384B2C-F05C-48DB-97FD-25EA1AFCAE70}"/>
              </a:ext>
            </a:extLst>
          </p:cNvPr>
          <p:cNvSpPr>
            <a:spLocks noGrp="1"/>
          </p:cNvSpPr>
          <p:nvPr>
            <p:ph idx="1"/>
          </p:nvPr>
        </p:nvSpPr>
        <p:spPr>
          <a:xfrm>
            <a:off x="228600" y="908720"/>
            <a:ext cx="8610600" cy="4501480"/>
          </a:xfrm>
        </p:spPr>
        <p:txBody>
          <a:bodyPr/>
          <a:lstStyle/>
          <a:p>
            <a:pPr marL="0" indent="0" algn="just">
              <a:buNone/>
            </a:pPr>
            <a:r>
              <a:rPr lang="en-GB" sz="2400" dirty="0">
                <a:solidFill>
                  <a:srgbClr val="0070C0"/>
                </a:solidFill>
                <a:cs typeface="Arial" panose="020B0604020202020204" pitchFamily="34" charset="0"/>
              </a:rPr>
              <a:t>The DfE prescribed the following rates for mainstream schools:</a:t>
            </a:r>
          </a:p>
          <a:p>
            <a:pPr algn="just"/>
            <a:r>
              <a:rPr lang="en-GB" sz="2400" i="1" dirty="0">
                <a:solidFill>
                  <a:srgbClr val="0070C0"/>
                </a:solidFill>
                <a:effectLst/>
                <a:ea typeface="Times New Roman" panose="02020603050405020304" pitchFamily="18" charset="0"/>
                <a:cs typeface="Arial" panose="020B0604020202020204" pitchFamily="34" charset="0"/>
              </a:rPr>
              <a:t>Rate for early years </a:t>
            </a:r>
          </a:p>
          <a:p>
            <a:pPr lvl="1" algn="just">
              <a:buFont typeface="Courier New" panose="02070309020205020404" pitchFamily="49" charset="0"/>
              <a:buChar char="o"/>
            </a:pPr>
            <a:r>
              <a:rPr lang="en-GB" sz="1800" dirty="0">
                <a:solidFill>
                  <a:srgbClr val="0070C0"/>
                </a:solidFill>
                <a:cs typeface="Arial" panose="020B0604020202020204" pitchFamily="34" charset="0"/>
              </a:rPr>
              <a:t>The base per-pupil funding rate for early years provision in schools, and for maintained nursery schools, will be £24 per pupil.</a:t>
            </a:r>
          </a:p>
          <a:p>
            <a:pPr algn="just"/>
            <a:r>
              <a:rPr lang="en-GB" sz="2400" i="1" dirty="0">
                <a:solidFill>
                  <a:srgbClr val="0070C0"/>
                </a:solidFill>
                <a:effectLst/>
                <a:ea typeface="Times New Roman" panose="02020603050405020304" pitchFamily="18" charset="0"/>
                <a:cs typeface="Arial" panose="020B0604020202020204" pitchFamily="34" charset="0"/>
              </a:rPr>
              <a:t>Rates for 5 to 16 schools:</a:t>
            </a:r>
            <a:endParaRPr lang="en-GB" sz="2400" dirty="0">
              <a:solidFill>
                <a:srgbClr val="0070C0"/>
              </a:solidFill>
              <a:effectLst/>
              <a:ea typeface="Times New Roman" panose="02020603050405020304" pitchFamily="18" charset="0"/>
              <a:cs typeface="Times New Roman" panose="02020603050405020304" pitchFamily="18" charset="0"/>
            </a:endParaRPr>
          </a:p>
          <a:p>
            <a:pPr marL="685800" lvl="1" algn="just">
              <a:buFont typeface="Courier New" panose="02070309020205020404" pitchFamily="49" charset="0"/>
              <a:buChar char="o"/>
            </a:pPr>
            <a:r>
              <a:rPr lang="en-GB" sz="1800" dirty="0">
                <a:solidFill>
                  <a:srgbClr val="0070C0"/>
                </a:solidFill>
                <a:effectLst/>
                <a:ea typeface="Times New Roman" panose="02020603050405020304" pitchFamily="18" charset="0"/>
                <a:cs typeface="Arial" panose="020B0604020202020204" pitchFamily="34" charset="0"/>
              </a:rPr>
              <a:t>basic per-pupil rate of £97 for primary pupils</a:t>
            </a:r>
            <a:endParaRPr lang="en-GB" sz="1800" dirty="0">
              <a:solidFill>
                <a:srgbClr val="0070C0"/>
              </a:solidFill>
              <a:effectLst/>
              <a:ea typeface="Times New Roman" panose="02020603050405020304" pitchFamily="18" charset="0"/>
              <a:cs typeface="Times New Roman" panose="02020603050405020304" pitchFamily="18" charset="0"/>
            </a:endParaRPr>
          </a:p>
          <a:p>
            <a:pPr marL="685800" lvl="1" algn="just">
              <a:buFont typeface="Courier New" panose="02070309020205020404" pitchFamily="49" charset="0"/>
              <a:buChar char="o"/>
            </a:pPr>
            <a:r>
              <a:rPr lang="en-GB" sz="1800" dirty="0">
                <a:solidFill>
                  <a:srgbClr val="0070C0"/>
                </a:solidFill>
                <a:effectLst/>
                <a:ea typeface="Times New Roman" panose="02020603050405020304" pitchFamily="18" charset="0"/>
                <a:cs typeface="Arial" panose="020B0604020202020204" pitchFamily="34" charset="0"/>
              </a:rPr>
              <a:t>basic per-pupil rate of £137 for key stage 3 pupils</a:t>
            </a:r>
            <a:endParaRPr lang="en-GB" sz="1800" dirty="0">
              <a:solidFill>
                <a:srgbClr val="0070C0"/>
              </a:solidFill>
              <a:effectLst/>
              <a:ea typeface="Times New Roman" panose="02020603050405020304" pitchFamily="18" charset="0"/>
              <a:cs typeface="Times New Roman" panose="02020603050405020304" pitchFamily="18" charset="0"/>
            </a:endParaRPr>
          </a:p>
          <a:p>
            <a:pPr marL="685800" lvl="1" algn="just">
              <a:buFont typeface="Courier New" panose="02070309020205020404" pitchFamily="49" charset="0"/>
              <a:buChar char="o"/>
            </a:pPr>
            <a:r>
              <a:rPr lang="en-GB" sz="1800" dirty="0">
                <a:solidFill>
                  <a:srgbClr val="0070C0"/>
                </a:solidFill>
                <a:effectLst/>
                <a:ea typeface="Times New Roman" panose="02020603050405020304" pitchFamily="18" charset="0"/>
                <a:cs typeface="Arial" panose="020B0604020202020204" pitchFamily="34" charset="0"/>
              </a:rPr>
              <a:t>basic per-pupil rate of £155 for key stage 4 pupils</a:t>
            </a:r>
            <a:endParaRPr lang="en-GB" sz="1800" dirty="0">
              <a:solidFill>
                <a:srgbClr val="0070C0"/>
              </a:solidFill>
              <a:effectLst/>
              <a:ea typeface="Times New Roman" panose="02020603050405020304" pitchFamily="18" charset="0"/>
              <a:cs typeface="Times New Roman" panose="02020603050405020304" pitchFamily="18" charset="0"/>
            </a:endParaRPr>
          </a:p>
          <a:p>
            <a:pPr marL="685800" lvl="1" algn="just">
              <a:buFont typeface="Courier New" panose="02070309020205020404" pitchFamily="49" charset="0"/>
              <a:buChar char="o"/>
            </a:pPr>
            <a:r>
              <a:rPr lang="en-GB" sz="1800" dirty="0">
                <a:solidFill>
                  <a:srgbClr val="0070C0"/>
                </a:solidFill>
                <a:effectLst/>
                <a:ea typeface="Times New Roman" panose="02020603050405020304" pitchFamily="18" charset="0"/>
                <a:cs typeface="Arial" panose="020B0604020202020204" pitchFamily="34" charset="0"/>
              </a:rPr>
              <a:t>lump sum of £3,680</a:t>
            </a:r>
            <a:endParaRPr lang="en-GB" sz="1800" dirty="0">
              <a:solidFill>
                <a:srgbClr val="0070C0"/>
              </a:solidFill>
              <a:effectLst/>
              <a:ea typeface="Times New Roman" panose="02020603050405020304" pitchFamily="18" charset="0"/>
              <a:cs typeface="Times New Roman" panose="02020603050405020304" pitchFamily="18" charset="0"/>
            </a:endParaRPr>
          </a:p>
          <a:p>
            <a:pPr marL="685800" lvl="1" algn="just">
              <a:buFont typeface="Courier New" panose="02070309020205020404" pitchFamily="49" charset="0"/>
              <a:buChar char="o"/>
            </a:pPr>
            <a:r>
              <a:rPr lang="en-GB" sz="1800" dirty="0">
                <a:solidFill>
                  <a:srgbClr val="0070C0"/>
                </a:solidFill>
                <a:effectLst/>
                <a:ea typeface="Times New Roman" panose="02020603050405020304" pitchFamily="18" charset="0"/>
                <a:cs typeface="Arial" panose="020B0604020202020204" pitchFamily="34" charset="0"/>
              </a:rPr>
              <a:t>FSM6 per-pupil rate of £85 per eligible primary pupil</a:t>
            </a:r>
            <a:endParaRPr lang="en-GB" sz="1800" dirty="0">
              <a:solidFill>
                <a:srgbClr val="0070C0"/>
              </a:solidFill>
              <a:effectLst/>
              <a:ea typeface="Times New Roman" panose="02020603050405020304" pitchFamily="18" charset="0"/>
              <a:cs typeface="Times New Roman" panose="02020603050405020304" pitchFamily="18" charset="0"/>
            </a:endParaRPr>
          </a:p>
          <a:p>
            <a:pPr marL="685800" lvl="1" algn="just">
              <a:buFont typeface="Courier New" panose="02070309020205020404" pitchFamily="49" charset="0"/>
              <a:buChar char="o"/>
            </a:pPr>
            <a:r>
              <a:rPr lang="en-GB" sz="1800" dirty="0">
                <a:solidFill>
                  <a:srgbClr val="0070C0"/>
                </a:solidFill>
                <a:effectLst/>
                <a:ea typeface="Times New Roman" panose="02020603050405020304" pitchFamily="18" charset="0"/>
                <a:cs typeface="Arial" panose="020B0604020202020204" pitchFamily="34" charset="0"/>
              </a:rPr>
              <a:t>FSM6 per-pupil rate of £124 per eligible secondary pupil</a:t>
            </a:r>
            <a:endParaRPr lang="en-GB" sz="1800" dirty="0">
              <a:solidFill>
                <a:srgbClr val="0070C0"/>
              </a:solidFill>
              <a:effectLst/>
              <a:ea typeface="Times New Roman" panose="02020603050405020304" pitchFamily="18" charset="0"/>
              <a:cs typeface="Times New Roman" panose="02020603050405020304" pitchFamily="18" charset="0"/>
            </a:endParaRPr>
          </a:p>
          <a:p>
            <a:pPr algn="just"/>
            <a:r>
              <a:rPr lang="en-GB" sz="2400" i="1" dirty="0">
                <a:solidFill>
                  <a:srgbClr val="0070C0"/>
                </a:solidFill>
                <a:effectLst/>
                <a:ea typeface="Times New Roman" panose="02020603050405020304" pitchFamily="18" charset="0"/>
                <a:cs typeface="Arial" panose="020B0604020202020204" pitchFamily="34" charset="0"/>
              </a:rPr>
              <a:t>Rate for post-16</a:t>
            </a:r>
            <a:endParaRPr lang="en-GB" sz="2400" dirty="0">
              <a:solidFill>
                <a:srgbClr val="0070C0"/>
              </a:solidFill>
              <a:effectLst/>
              <a:ea typeface="Times New Roman" panose="02020603050405020304" pitchFamily="18" charset="0"/>
              <a:cs typeface="Times New Roman" panose="02020603050405020304" pitchFamily="18" charset="0"/>
            </a:endParaRPr>
          </a:p>
          <a:p>
            <a:pPr lvl="1" algn="just">
              <a:buFont typeface="Courier New" panose="02070309020205020404" pitchFamily="49" charset="0"/>
              <a:buChar char="o"/>
            </a:pPr>
            <a:r>
              <a:rPr lang="en-GB" sz="1800" dirty="0">
                <a:solidFill>
                  <a:srgbClr val="0070C0"/>
                </a:solidFill>
                <a:cs typeface="Arial" panose="020B0604020202020204" pitchFamily="34" charset="0"/>
              </a:rPr>
              <a:t>The base per-student funding rate for 16-19 provision in schools, including 16 to 19 schools and academies, will be £35 per student.</a:t>
            </a:r>
          </a:p>
          <a:p>
            <a:pPr marL="0" lvl="0" indent="0" algn="just">
              <a:buNone/>
            </a:pPr>
            <a:endParaRPr lang="en-GB" sz="1800" dirty="0">
              <a:effectLst/>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574785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3CAF-5B2D-412C-B780-872A529F7DEF}"/>
              </a:ext>
            </a:extLst>
          </p:cNvPr>
          <p:cNvSpPr>
            <a:spLocks noGrp="1"/>
          </p:cNvSpPr>
          <p:nvPr>
            <p:ph type="title"/>
          </p:nvPr>
        </p:nvSpPr>
        <p:spPr>
          <a:xfrm>
            <a:off x="250825" y="139337"/>
            <a:ext cx="8588375" cy="697375"/>
          </a:xfrm>
        </p:spPr>
        <p:txBody>
          <a:bodyPr/>
          <a:lstStyle/>
          <a:p>
            <a:r>
              <a:rPr lang="en-GB" sz="3600" b="1" dirty="0">
                <a:solidFill>
                  <a:schemeClr val="tx1"/>
                </a:solidFill>
              </a:rPr>
              <a:t>Schools Supplementary Grant 2022/23</a:t>
            </a:r>
            <a:endParaRPr lang="en-GB" dirty="0">
              <a:solidFill>
                <a:schemeClr val="tx1"/>
              </a:solidFill>
            </a:endParaRPr>
          </a:p>
        </p:txBody>
      </p:sp>
      <p:sp>
        <p:nvSpPr>
          <p:cNvPr id="3" name="Content Placeholder 2">
            <a:extLst>
              <a:ext uri="{FF2B5EF4-FFF2-40B4-BE49-F238E27FC236}">
                <a16:creationId xmlns:a16="http://schemas.microsoft.com/office/drawing/2014/main" id="{C0384B2C-F05C-48DB-97FD-25EA1AFCAE70}"/>
              </a:ext>
            </a:extLst>
          </p:cNvPr>
          <p:cNvSpPr>
            <a:spLocks noGrp="1"/>
          </p:cNvSpPr>
          <p:nvPr>
            <p:ph idx="1"/>
          </p:nvPr>
        </p:nvSpPr>
        <p:spPr>
          <a:xfrm>
            <a:off x="228600" y="908720"/>
            <a:ext cx="8610600" cy="4501480"/>
          </a:xfrm>
        </p:spPr>
        <p:txBody>
          <a:bodyPr/>
          <a:lstStyle/>
          <a:p>
            <a:pPr marL="342900" lvl="0" indent="-342900" algn="just">
              <a:buFont typeface="Symbol" panose="05050102010706020507" pitchFamily="18" charset="2"/>
              <a:buChar char=""/>
            </a:pPr>
            <a:r>
              <a:rPr lang="en-GB" sz="2200" dirty="0">
                <a:cs typeface="Arial" panose="020B0604020202020204" pitchFamily="34" charset="0"/>
              </a:rPr>
              <a:t>The </a:t>
            </a:r>
            <a:r>
              <a:rPr lang="en-GB" sz="2200" dirty="0">
                <a:effectLst/>
                <a:ea typeface="Times New Roman" panose="02020603050405020304" pitchFamily="18" charset="0"/>
                <a:cs typeface="Arial" panose="020B0604020202020204" pitchFamily="34" charset="0"/>
              </a:rPr>
              <a:t>high needs funding supplementary grant for 2022/23 generates circa £6m extra for Lancashire</a:t>
            </a:r>
          </a:p>
          <a:p>
            <a:pPr marL="342900" lvl="0" indent="-342900" algn="just">
              <a:buFont typeface="Symbol" panose="05050102010706020507" pitchFamily="18" charset="2"/>
              <a:buChar char=""/>
            </a:pPr>
            <a:r>
              <a:rPr lang="en-GB" sz="2200" dirty="0">
                <a:ea typeface="Times New Roman" panose="02020603050405020304" pitchFamily="18" charset="0"/>
                <a:cs typeface="Arial" panose="020B0604020202020204" pitchFamily="34" charset="0"/>
              </a:rPr>
              <a:t>DfE guidance indicates allocations to be determined locally in discussions  </a:t>
            </a:r>
            <a:r>
              <a:rPr lang="en-GB" sz="2200" dirty="0">
                <a:effectLst/>
                <a:ea typeface="Times New Roman" panose="02020603050405020304" pitchFamily="18" charset="0"/>
                <a:cs typeface="Arial" panose="020B0604020202020204" pitchFamily="34" charset="0"/>
              </a:rPr>
              <a:t>with the Schools Forum</a:t>
            </a:r>
          </a:p>
          <a:p>
            <a:pPr marL="342900" lvl="0" indent="-342900" algn="just">
              <a:buFont typeface="Symbol" panose="05050102010706020507" pitchFamily="18" charset="2"/>
              <a:buChar char=""/>
            </a:pPr>
            <a:r>
              <a:rPr lang="en-GB" sz="2200" dirty="0">
                <a:ea typeface="Times New Roman" panose="02020603050405020304" pitchFamily="18" charset="0"/>
                <a:cs typeface="Arial" panose="020B0604020202020204" pitchFamily="34" charset="0"/>
              </a:rPr>
              <a:t>Proposals look to match the mainstream school arrangements</a:t>
            </a:r>
          </a:p>
          <a:p>
            <a:pPr algn="just">
              <a:buFont typeface="Symbol" panose="05050102010706020507" pitchFamily="18" charset="2"/>
              <a:buChar char=""/>
            </a:pPr>
            <a:r>
              <a:rPr lang="en-GB" sz="2200" dirty="0">
                <a:ea typeface="Times New Roman" panose="02020603050405020304" pitchFamily="18" charset="0"/>
                <a:cs typeface="Arial" panose="020B0604020202020204" pitchFamily="34" charset="0"/>
              </a:rPr>
              <a:t>In 2022/23 we anticipate paying the </a:t>
            </a:r>
            <a:r>
              <a:rPr lang="en-GB" sz="2200" dirty="0">
                <a:effectLst/>
                <a:ea typeface="Times New Roman" panose="02020603050405020304" pitchFamily="18" charset="0"/>
                <a:cs typeface="Arial" panose="020B0604020202020204" pitchFamily="34" charset="0"/>
              </a:rPr>
              <a:t>high needs supplementary grant funding </a:t>
            </a:r>
            <a:r>
              <a:rPr lang="en-GB" sz="2200" dirty="0">
                <a:ea typeface="Times New Roman" panose="02020603050405020304" pitchFamily="18" charset="0"/>
                <a:cs typeface="Arial" panose="020B0604020202020204" pitchFamily="34" charset="0"/>
              </a:rPr>
              <a:t>as separate payments that are </a:t>
            </a:r>
            <a:r>
              <a:rPr lang="en-GB" sz="2200" dirty="0">
                <a:effectLst/>
                <a:ea typeface="Times New Roman" panose="02020603050405020304" pitchFamily="18" charset="0"/>
                <a:cs typeface="Arial" panose="020B0604020202020204" pitchFamily="34" charset="0"/>
              </a:rPr>
              <a:t>outside the high </a:t>
            </a:r>
            <a:r>
              <a:rPr lang="en-GB" sz="2200" dirty="0">
                <a:ea typeface="Times New Roman" panose="02020603050405020304" pitchFamily="18" charset="0"/>
                <a:cs typeface="Arial" panose="020B0604020202020204" pitchFamily="34" charset="0"/>
              </a:rPr>
              <a:t>n</a:t>
            </a:r>
            <a:r>
              <a:rPr lang="en-GB" sz="2200" dirty="0">
                <a:effectLst/>
                <a:ea typeface="Times New Roman" panose="02020603050405020304" pitchFamily="18" charset="0"/>
                <a:cs typeface="Arial" panose="020B0604020202020204" pitchFamily="34" charset="0"/>
              </a:rPr>
              <a:t>eeds model </a:t>
            </a:r>
          </a:p>
          <a:p>
            <a:pPr algn="just">
              <a:buFont typeface="Symbol" panose="05050102010706020507" pitchFamily="18" charset="2"/>
              <a:buChar char=""/>
            </a:pPr>
            <a:r>
              <a:rPr lang="en-GB" sz="2200" dirty="0">
                <a:ea typeface="Times New Roman" panose="02020603050405020304" pitchFamily="18" charset="0"/>
                <a:cs typeface="Arial" panose="020B0604020202020204" pitchFamily="34" charset="0"/>
              </a:rPr>
              <a:t>Still some uncertainty about the actual payment schedule for mainstream but anticipate mirroring this for High Needs</a:t>
            </a:r>
          </a:p>
          <a:p>
            <a:pPr marL="342900" lvl="0" indent="-342900" algn="just">
              <a:buFont typeface="Symbol" panose="05050102010706020507" pitchFamily="18" charset="2"/>
              <a:buChar char=""/>
            </a:pPr>
            <a:r>
              <a:rPr lang="en-GB" sz="2200" dirty="0">
                <a:cs typeface="Arial" panose="020B0604020202020204" pitchFamily="34" charset="0"/>
              </a:rPr>
              <a:t>Proposed to calculate in 2 parts based on 2022/23 School Budget data</a:t>
            </a:r>
            <a:endParaRPr lang="en-GB" sz="2200" dirty="0">
              <a:effectLst/>
              <a:ea typeface="Times New Roman" panose="02020603050405020304" pitchFamily="18" charset="0"/>
              <a:cs typeface="Arial" panose="020B0604020202020204" pitchFamily="34" charset="0"/>
            </a:endParaRPr>
          </a:p>
          <a:p>
            <a:pPr lvl="1" indent="-342900" algn="just">
              <a:buFont typeface="Symbol" panose="05050102010706020507" pitchFamily="18" charset="2"/>
              <a:buChar char=""/>
            </a:pPr>
            <a:r>
              <a:rPr lang="en-GB" sz="1800" dirty="0">
                <a:ea typeface="Times New Roman" panose="02020603050405020304" pitchFamily="18" charset="0"/>
                <a:cs typeface="Arial" panose="020B0604020202020204" pitchFamily="34" charset="0"/>
              </a:rPr>
              <a:t>Health and Social Care Levy (Increased NI contribution in 2022/23 for social care) </a:t>
            </a:r>
          </a:p>
          <a:p>
            <a:pPr lvl="1" indent="-342900" algn="just">
              <a:buFont typeface="Symbol" panose="05050102010706020507" pitchFamily="18" charset="2"/>
              <a:buChar char=""/>
            </a:pPr>
            <a:r>
              <a:rPr lang="en-GB" sz="1800" dirty="0">
                <a:effectLst/>
                <a:ea typeface="Times New Roman" panose="02020603050405020304" pitchFamily="18" charset="0"/>
                <a:cs typeface="Arial" panose="020B0604020202020204" pitchFamily="34" charset="0"/>
              </a:rPr>
              <a:t>Wider costs pressures</a:t>
            </a:r>
            <a:endParaRPr lang="en-GB" sz="1800" dirty="0">
              <a:effectLst/>
              <a:ea typeface="Times New Roman" panose="02020603050405020304" pitchFamily="18" charset="0"/>
              <a:cs typeface="Times New Roman" panose="02020603050405020304" pitchFamily="18" charset="0"/>
            </a:endParaRPr>
          </a:p>
          <a:p>
            <a:pPr algn="just">
              <a:buFont typeface="Symbol" panose="05050102010706020507" pitchFamily="18" charset="2"/>
              <a:buChar char=""/>
            </a:pPr>
            <a:endParaRPr lang="en-GB" sz="2400" dirty="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24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2400" dirty="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2400" dirty="0">
              <a:effectLst/>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79733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3CAF-5B2D-412C-B780-872A529F7DEF}"/>
              </a:ext>
            </a:extLst>
          </p:cNvPr>
          <p:cNvSpPr>
            <a:spLocks noGrp="1"/>
          </p:cNvSpPr>
          <p:nvPr>
            <p:ph type="title"/>
          </p:nvPr>
        </p:nvSpPr>
        <p:spPr>
          <a:xfrm>
            <a:off x="250825" y="139337"/>
            <a:ext cx="8588375" cy="481351"/>
          </a:xfrm>
        </p:spPr>
        <p:txBody>
          <a:bodyPr/>
          <a:lstStyle/>
          <a:p>
            <a:r>
              <a:rPr lang="en-GB" sz="3600" b="1" dirty="0">
                <a:solidFill>
                  <a:schemeClr val="tx1"/>
                </a:solidFill>
              </a:rPr>
              <a:t>Schools Supplementary Grant 2022/23</a:t>
            </a:r>
            <a:endParaRPr lang="en-GB" dirty="0">
              <a:solidFill>
                <a:schemeClr val="tx1"/>
              </a:solidFill>
            </a:endParaRPr>
          </a:p>
        </p:txBody>
      </p:sp>
      <p:sp>
        <p:nvSpPr>
          <p:cNvPr id="3" name="Content Placeholder 2">
            <a:extLst>
              <a:ext uri="{FF2B5EF4-FFF2-40B4-BE49-F238E27FC236}">
                <a16:creationId xmlns:a16="http://schemas.microsoft.com/office/drawing/2014/main" id="{C0384B2C-F05C-48DB-97FD-25EA1AFCAE70}"/>
              </a:ext>
            </a:extLst>
          </p:cNvPr>
          <p:cNvSpPr>
            <a:spLocks noGrp="1"/>
          </p:cNvSpPr>
          <p:nvPr>
            <p:ph idx="1"/>
          </p:nvPr>
        </p:nvSpPr>
        <p:spPr>
          <a:xfrm>
            <a:off x="228600" y="620688"/>
            <a:ext cx="8610600" cy="5040560"/>
          </a:xfrm>
        </p:spPr>
        <p:txBody>
          <a:bodyPr/>
          <a:lstStyle/>
          <a:p>
            <a:pPr algn="just">
              <a:buFont typeface="Courier New" panose="02070309020205020404" pitchFamily="49" charset="0"/>
              <a:buChar char="o"/>
            </a:pPr>
            <a:r>
              <a:rPr lang="en-GB" sz="2400" dirty="0">
                <a:cs typeface="Arial" panose="020B0604020202020204" pitchFamily="34" charset="0"/>
              </a:rPr>
              <a:t>Health and Social Care Levy </a:t>
            </a:r>
            <a:r>
              <a:rPr lang="en-GB" sz="2400" dirty="0">
                <a:ea typeface="Times New Roman" panose="02020603050405020304" pitchFamily="18" charset="0"/>
                <a:cs typeface="Arial" panose="020B0604020202020204" pitchFamily="34" charset="0"/>
              </a:rPr>
              <a:t>(Increased NI contribution in 2022/23 for social care) </a:t>
            </a:r>
            <a:endParaRPr lang="en-GB" sz="2400" dirty="0">
              <a:cs typeface="Arial" panose="020B0604020202020204" pitchFamily="34" charset="0"/>
            </a:endParaRPr>
          </a:p>
          <a:p>
            <a:pPr lvl="1" indent="-342900" algn="just">
              <a:buFont typeface="Courier New" panose="02070309020205020404" pitchFamily="49" charset="0"/>
              <a:buChar char="o"/>
            </a:pPr>
            <a:r>
              <a:rPr lang="en-GB" sz="1800" dirty="0">
                <a:effectLst/>
                <a:ea typeface="Times New Roman" panose="02020603050405020304" pitchFamily="18" charset="0"/>
                <a:cs typeface="Arial" panose="020B0604020202020204" pitchFamily="34" charset="0"/>
              </a:rPr>
              <a:t>Provided specifically to support special schools and PRUs</a:t>
            </a:r>
          </a:p>
          <a:p>
            <a:pPr lvl="1" indent="-342900" algn="just">
              <a:buFont typeface="Courier New" panose="02070309020205020404" pitchFamily="49" charset="0"/>
              <a:buChar char="o"/>
            </a:pPr>
            <a:r>
              <a:rPr lang="en-GB" sz="1800" dirty="0">
                <a:ea typeface="Times New Roman" panose="02020603050405020304" pitchFamily="18" charset="0"/>
                <a:cs typeface="Arial" panose="020B0604020202020204" pitchFamily="34" charset="0"/>
              </a:rPr>
              <a:t>To be calculated on 80% of total budget per school x 1.25% based on </a:t>
            </a:r>
            <a:r>
              <a:rPr lang="en-GB" sz="1800" dirty="0">
                <a:cs typeface="Arial" panose="020B0604020202020204" pitchFamily="34" charset="0"/>
              </a:rPr>
              <a:t>2022/23 School Budget data</a:t>
            </a:r>
            <a:endParaRPr lang="en-GB" sz="1800" dirty="0">
              <a:ea typeface="Times New Roman" panose="02020603050405020304" pitchFamily="18" charset="0"/>
              <a:cs typeface="Arial" panose="020B0604020202020204" pitchFamily="34" charset="0"/>
            </a:endParaRPr>
          </a:p>
          <a:p>
            <a:pPr lvl="1" indent="-342900" algn="just">
              <a:buFont typeface="Courier New" panose="02070309020205020404" pitchFamily="49" charset="0"/>
              <a:buChar char="o"/>
            </a:pPr>
            <a:r>
              <a:rPr lang="en-GB" sz="1800" dirty="0">
                <a:ea typeface="Times New Roman" panose="02020603050405020304" pitchFamily="18" charset="0"/>
                <a:cs typeface="Arial" panose="020B0604020202020204" pitchFamily="34" charset="0"/>
              </a:rPr>
              <a:t>This should broadly reflect the additional costs for the HNB schools, as circa 80% of total budgets are staffing and the employer NI contribution is increasing by 1.25%</a:t>
            </a:r>
          </a:p>
          <a:p>
            <a:pPr lvl="1" indent="-342900" algn="just">
              <a:buFont typeface="Courier New" panose="02070309020205020404" pitchFamily="49" charset="0"/>
              <a:buChar char="o"/>
            </a:pPr>
            <a:r>
              <a:rPr lang="en-GB" sz="1800" dirty="0">
                <a:ea typeface="Times New Roman" panose="02020603050405020304" pitchFamily="18" charset="0"/>
                <a:cs typeface="Arial" panose="020B0604020202020204" pitchFamily="34" charset="0"/>
              </a:rPr>
              <a:t>Prevents the need for extensive extra work and complex calculations</a:t>
            </a:r>
          </a:p>
          <a:p>
            <a:pPr lvl="1" indent="-342900" algn="just">
              <a:buFont typeface="Courier New" panose="02070309020205020404" pitchFamily="49" charset="0"/>
              <a:buChar char="o"/>
            </a:pPr>
            <a:r>
              <a:rPr lang="en-GB" sz="1800" dirty="0">
                <a:ea typeface="Times New Roman" panose="02020603050405020304" pitchFamily="18" charset="0"/>
                <a:cs typeface="Arial" panose="020B0604020202020204" pitchFamily="34" charset="0"/>
              </a:rPr>
              <a:t>Contribution for other schools included within mainstream grant</a:t>
            </a:r>
          </a:p>
          <a:p>
            <a:pPr lvl="1" indent="-342900" algn="just">
              <a:buFont typeface="Courier New" panose="02070309020205020404" pitchFamily="49" charset="0"/>
              <a:buChar char="o"/>
            </a:pPr>
            <a:r>
              <a:rPr lang="en-GB" sz="1800" dirty="0">
                <a:ea typeface="Times New Roman" panose="02020603050405020304" pitchFamily="18" charset="0"/>
                <a:cs typeface="Arial" panose="020B0604020202020204" pitchFamily="34" charset="0"/>
              </a:rPr>
              <a:t>Consideration of exceptional expansion at special schools and data point used regarding WPN values due to differentials between terms</a:t>
            </a:r>
          </a:p>
          <a:p>
            <a:pPr lvl="1" indent="-342900" algn="just">
              <a:buFont typeface="Courier New" panose="02070309020205020404" pitchFamily="49" charset="0"/>
              <a:buChar char="o"/>
            </a:pPr>
            <a:r>
              <a:rPr lang="en-GB" sz="1800" dirty="0">
                <a:ea typeface="Times New Roman" panose="02020603050405020304" pitchFamily="18" charset="0"/>
                <a:cs typeface="Arial" panose="020B0604020202020204" pitchFamily="34" charset="0"/>
              </a:rPr>
              <a:t>High level estimate as follows:</a:t>
            </a:r>
          </a:p>
          <a:p>
            <a:pPr algn="just">
              <a:buFont typeface="Courier New" panose="02070309020205020404" pitchFamily="49" charset="0"/>
              <a:buChar char="o"/>
            </a:pPr>
            <a:endParaRPr lang="en-GB" sz="2800" dirty="0">
              <a:highlight>
                <a:srgbClr val="FFFF00"/>
              </a:highlight>
              <a:cs typeface="Arial" panose="020B0604020202020204" pitchFamily="34" charset="0"/>
            </a:endParaRPr>
          </a:p>
          <a:p>
            <a:pPr algn="just">
              <a:buFont typeface="Courier New" panose="02070309020205020404" pitchFamily="49" charset="0"/>
              <a:buChar char="o"/>
            </a:pPr>
            <a:endParaRPr lang="en-GB" sz="2800" dirty="0">
              <a:highlight>
                <a:srgbClr val="FFFF00"/>
              </a:highlight>
              <a:cs typeface="Arial" panose="020B0604020202020204" pitchFamily="34" charset="0"/>
            </a:endParaRPr>
          </a:p>
          <a:p>
            <a:pPr algn="just">
              <a:buFont typeface="Courier New" panose="02070309020205020404" pitchFamily="49" charset="0"/>
              <a:buChar char="o"/>
            </a:pPr>
            <a:endParaRPr lang="en-GB" sz="2800" dirty="0">
              <a:highlight>
                <a:srgbClr val="FFFF00"/>
              </a:highlight>
              <a:cs typeface="Arial" panose="020B0604020202020204" pitchFamily="34" charset="0"/>
            </a:endParaRPr>
          </a:p>
          <a:p>
            <a:pPr marL="342900" lvl="0" indent="-342900" algn="just">
              <a:buFont typeface="Symbol" panose="05050102010706020507" pitchFamily="18" charset="2"/>
              <a:buChar char=""/>
            </a:pPr>
            <a:endParaRPr lang="en-GB"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2000" dirty="0">
              <a:effectLst/>
              <a:ea typeface="Times New Roman" panose="02020603050405020304" pitchFamily="18" charset="0"/>
              <a:cs typeface="Times New Roman" panose="02020603050405020304" pitchFamily="18" charset="0"/>
            </a:endParaRPr>
          </a:p>
          <a:p>
            <a:endParaRPr lang="en-GB" dirty="0"/>
          </a:p>
        </p:txBody>
      </p:sp>
      <p:graphicFrame>
        <p:nvGraphicFramePr>
          <p:cNvPr id="4" name="Table 3">
            <a:extLst>
              <a:ext uri="{FF2B5EF4-FFF2-40B4-BE49-F238E27FC236}">
                <a16:creationId xmlns:a16="http://schemas.microsoft.com/office/drawing/2014/main" id="{9E9F1BDC-7661-40DB-9534-897EC95E47C2}"/>
              </a:ext>
            </a:extLst>
          </p:cNvPr>
          <p:cNvGraphicFramePr>
            <a:graphicFrameLocks noGrp="1"/>
          </p:cNvGraphicFramePr>
          <p:nvPr>
            <p:extLst>
              <p:ext uri="{D42A27DB-BD31-4B8C-83A1-F6EECF244321}">
                <p14:modId xmlns:p14="http://schemas.microsoft.com/office/powerpoint/2010/main" val="2903643290"/>
              </p:ext>
            </p:extLst>
          </p:nvPr>
        </p:nvGraphicFramePr>
        <p:xfrm>
          <a:off x="683568" y="4797152"/>
          <a:ext cx="8155633" cy="1496370"/>
        </p:xfrm>
        <a:graphic>
          <a:graphicData uri="http://schemas.openxmlformats.org/drawingml/2006/table">
            <a:tbl>
              <a:tblPr>
                <a:tableStyleId>{5C22544A-7EE6-4342-B048-85BDC9FD1C3A}</a:tableStyleId>
              </a:tblPr>
              <a:tblGrid>
                <a:gridCol w="1295755">
                  <a:extLst>
                    <a:ext uri="{9D8B030D-6E8A-4147-A177-3AD203B41FA5}">
                      <a16:colId xmlns:a16="http://schemas.microsoft.com/office/drawing/2014/main" val="2001944402"/>
                    </a:ext>
                  </a:extLst>
                </a:gridCol>
                <a:gridCol w="2057964">
                  <a:extLst>
                    <a:ext uri="{9D8B030D-6E8A-4147-A177-3AD203B41FA5}">
                      <a16:colId xmlns:a16="http://schemas.microsoft.com/office/drawing/2014/main" val="3773600356"/>
                    </a:ext>
                  </a:extLst>
                </a:gridCol>
                <a:gridCol w="2210406">
                  <a:extLst>
                    <a:ext uri="{9D8B030D-6E8A-4147-A177-3AD203B41FA5}">
                      <a16:colId xmlns:a16="http://schemas.microsoft.com/office/drawing/2014/main" val="3348539215"/>
                    </a:ext>
                  </a:extLst>
                </a:gridCol>
                <a:gridCol w="2591508">
                  <a:extLst>
                    <a:ext uri="{9D8B030D-6E8A-4147-A177-3AD203B41FA5}">
                      <a16:colId xmlns:a16="http://schemas.microsoft.com/office/drawing/2014/main" val="133880969"/>
                    </a:ext>
                  </a:extLst>
                </a:gridCol>
              </a:tblGrid>
              <a:tr h="263226">
                <a:tc>
                  <a:txBody>
                    <a:bodyPr/>
                    <a:lstStyle/>
                    <a:p>
                      <a:pPr algn="ctr" fontAlgn="b"/>
                      <a:r>
                        <a:rPr lang="en-GB" sz="1800" b="1" u="none" strike="noStrike" kern="1200" dirty="0">
                          <a:solidFill>
                            <a:schemeClr val="dk1"/>
                          </a:solidFill>
                          <a:effectLst/>
                          <a:latin typeface="Corbel" panose="020B0503020204020204" pitchFamily="34" charset="0"/>
                          <a:ea typeface="+mn-ea"/>
                          <a:cs typeface="+mn-cs"/>
                        </a:rPr>
                        <a:t>Sector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i="0" u="none" strike="noStrike" dirty="0">
                          <a:solidFill>
                            <a:srgbClr val="000000"/>
                          </a:solidFill>
                          <a:effectLst/>
                          <a:latin typeface="Corbel" panose="020B0503020204020204" pitchFamily="34" charset="0"/>
                        </a:rPr>
                        <a:t>2022/23 Total Budget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u="none" strike="noStrike" dirty="0">
                          <a:effectLst/>
                          <a:latin typeface="Corbel" panose="020B0503020204020204" pitchFamily="34" charset="0"/>
                        </a:rPr>
                        <a:t>80% (based on estimated staffing)</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u="none" strike="noStrike" dirty="0">
                          <a:effectLst/>
                          <a:latin typeface="Corbel" panose="020B0503020204020204" pitchFamily="34" charset="0"/>
                        </a:rPr>
                        <a:t>1.25% (Based on 1.25 NI Increase)</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5875251"/>
                  </a:ext>
                </a:extLst>
              </a:tr>
              <a:tr h="312735">
                <a:tc>
                  <a:txBody>
                    <a:bodyPr/>
                    <a:lstStyle/>
                    <a:p>
                      <a:pPr algn="ctr" fontAlgn="b"/>
                      <a:r>
                        <a:rPr lang="en-GB" sz="1800" u="none" strike="noStrike" dirty="0">
                          <a:effectLst/>
                          <a:latin typeface="Corbel" panose="020B0503020204020204" pitchFamily="34" charset="0"/>
                        </a:rPr>
                        <a:t>Special</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u="none" strike="noStrike" dirty="0">
                          <a:effectLst/>
                          <a:latin typeface="Corbel" panose="020B0503020204020204" pitchFamily="34" charset="0"/>
                        </a:rPr>
                        <a:t>£70m</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u="none" strike="noStrike" dirty="0">
                          <a:effectLst/>
                          <a:latin typeface="Corbel" panose="020B0503020204020204" pitchFamily="34" charset="0"/>
                        </a:rPr>
                        <a:t>£55m</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u="none" strike="noStrike" dirty="0">
                          <a:effectLst/>
                          <a:latin typeface="Corbel" panose="020B0503020204020204" pitchFamily="34" charset="0"/>
                        </a:rPr>
                        <a:t>£0.7m</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87038959"/>
                  </a:ext>
                </a:extLst>
              </a:tr>
              <a:tr h="312735">
                <a:tc>
                  <a:txBody>
                    <a:bodyPr/>
                    <a:lstStyle/>
                    <a:p>
                      <a:pPr algn="ctr" fontAlgn="b"/>
                      <a:r>
                        <a:rPr lang="en-GB" sz="1800" u="none" strike="noStrike" dirty="0">
                          <a:effectLst/>
                          <a:latin typeface="Corbel" panose="020B0503020204020204" pitchFamily="34" charset="0"/>
                        </a:rPr>
                        <a:t>AP</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u="none" strike="noStrike" dirty="0">
                          <a:effectLst/>
                          <a:latin typeface="Corbel" panose="020B0503020204020204" pitchFamily="34" charset="0"/>
                        </a:rPr>
                        <a:t>£10m</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u="none" strike="noStrike" dirty="0">
                          <a:effectLst/>
                          <a:latin typeface="Corbel" panose="020B0503020204020204" pitchFamily="34" charset="0"/>
                        </a:rPr>
                        <a:t>£8m</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u="none" strike="noStrike" dirty="0">
                          <a:effectLst/>
                          <a:latin typeface="Corbel" panose="020B0503020204020204" pitchFamily="34" charset="0"/>
                        </a:rPr>
                        <a:t>£0.1m</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5200221"/>
                  </a:ext>
                </a:extLst>
              </a:tr>
              <a:tr h="312735">
                <a:tc>
                  <a:txBody>
                    <a:bodyPr/>
                    <a:lstStyle/>
                    <a:p>
                      <a:pPr algn="ctr" fontAlgn="b"/>
                      <a:r>
                        <a:rPr lang="en-GB" sz="1800" b="1" i="0" u="none" strike="noStrike" dirty="0">
                          <a:solidFill>
                            <a:srgbClr val="000000"/>
                          </a:solidFill>
                          <a:effectLst/>
                          <a:latin typeface="Corbel" panose="020B0503020204020204" pitchFamily="34" charset="0"/>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i="0" u="none" strike="noStrike" dirty="0">
                          <a:solidFill>
                            <a:srgbClr val="000000"/>
                          </a:solidFill>
                          <a:effectLst/>
                          <a:latin typeface="Corbel" panose="020B0503020204020204" pitchFamily="34" charset="0"/>
                        </a:rPr>
                        <a:t>£80m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i="0" u="none" strike="noStrike" dirty="0">
                          <a:solidFill>
                            <a:srgbClr val="000000"/>
                          </a:solidFill>
                          <a:effectLst/>
                          <a:latin typeface="Corbel" panose="020B0503020204020204" pitchFamily="34" charset="0"/>
                        </a:rPr>
                        <a:t>£63m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800" b="1" u="none" strike="noStrike" dirty="0">
                          <a:effectLst/>
                          <a:latin typeface="Corbel" panose="020B0503020204020204" pitchFamily="34" charset="0"/>
                        </a:rPr>
                        <a:t>£0.8m</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60015658"/>
                  </a:ext>
                </a:extLst>
              </a:tr>
            </a:tbl>
          </a:graphicData>
        </a:graphic>
      </p:graphicFrame>
    </p:spTree>
    <p:extLst>
      <p:ext uri="{BB962C8B-B14F-4D97-AF65-F5344CB8AC3E}">
        <p14:creationId xmlns:p14="http://schemas.microsoft.com/office/powerpoint/2010/main" val="7523424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3CAF-5B2D-412C-B780-872A529F7DEF}"/>
              </a:ext>
            </a:extLst>
          </p:cNvPr>
          <p:cNvSpPr>
            <a:spLocks noGrp="1"/>
          </p:cNvSpPr>
          <p:nvPr>
            <p:ph type="title"/>
          </p:nvPr>
        </p:nvSpPr>
        <p:spPr>
          <a:xfrm>
            <a:off x="250825" y="139337"/>
            <a:ext cx="8588375" cy="481351"/>
          </a:xfrm>
        </p:spPr>
        <p:txBody>
          <a:bodyPr/>
          <a:lstStyle/>
          <a:p>
            <a:r>
              <a:rPr lang="en-GB" sz="3600" b="1" dirty="0">
                <a:solidFill>
                  <a:schemeClr val="tx1"/>
                </a:solidFill>
              </a:rPr>
              <a:t>Schools Supplementary Grant 2022/23</a:t>
            </a:r>
            <a:endParaRPr lang="en-GB" dirty="0">
              <a:solidFill>
                <a:schemeClr val="tx1"/>
              </a:solidFill>
            </a:endParaRPr>
          </a:p>
        </p:txBody>
      </p:sp>
      <p:sp>
        <p:nvSpPr>
          <p:cNvPr id="3" name="Content Placeholder 2">
            <a:extLst>
              <a:ext uri="{FF2B5EF4-FFF2-40B4-BE49-F238E27FC236}">
                <a16:creationId xmlns:a16="http://schemas.microsoft.com/office/drawing/2014/main" id="{C0384B2C-F05C-48DB-97FD-25EA1AFCAE70}"/>
              </a:ext>
            </a:extLst>
          </p:cNvPr>
          <p:cNvSpPr>
            <a:spLocks noGrp="1"/>
          </p:cNvSpPr>
          <p:nvPr>
            <p:ph idx="1"/>
          </p:nvPr>
        </p:nvSpPr>
        <p:spPr>
          <a:xfrm>
            <a:off x="228600" y="692696"/>
            <a:ext cx="8610600" cy="4717504"/>
          </a:xfrm>
        </p:spPr>
        <p:txBody>
          <a:bodyPr/>
          <a:lstStyle/>
          <a:p>
            <a:pPr algn="just">
              <a:buFont typeface="Courier New" panose="02070309020205020404" pitchFamily="49" charset="0"/>
              <a:buChar char="o"/>
            </a:pPr>
            <a:r>
              <a:rPr lang="en-GB" sz="2800" dirty="0">
                <a:cs typeface="Arial" panose="020B0604020202020204" pitchFamily="34" charset="0"/>
              </a:rPr>
              <a:t>Wider Cost Pressures</a:t>
            </a:r>
          </a:p>
          <a:p>
            <a:pPr lvl="1" algn="just">
              <a:buFont typeface="Courier New" panose="02070309020205020404" pitchFamily="49" charset="0"/>
              <a:buChar char="o"/>
            </a:pPr>
            <a:r>
              <a:rPr lang="en-GB" sz="2200" dirty="0">
                <a:cs typeface="Arial" panose="020B0604020202020204" pitchFamily="34" charset="0"/>
              </a:rPr>
              <a:t>Uses remaining Grant, of circa £5.2m</a:t>
            </a:r>
          </a:p>
          <a:p>
            <a:pPr lvl="1" algn="just">
              <a:buFont typeface="Courier New" panose="02070309020205020404" pitchFamily="49" charset="0"/>
              <a:buChar char="o"/>
            </a:pPr>
            <a:r>
              <a:rPr lang="en-GB" sz="2200" dirty="0">
                <a:cs typeface="Arial" panose="020B0604020202020204" pitchFamily="34" charset="0"/>
              </a:rPr>
              <a:t>Paid across all sectors as one off payment or instalments</a:t>
            </a:r>
          </a:p>
          <a:p>
            <a:pPr lvl="1" algn="just">
              <a:buFont typeface="Courier New" panose="02070309020205020404" pitchFamily="49" charset="0"/>
              <a:buChar char="o"/>
            </a:pPr>
            <a:r>
              <a:rPr lang="en-GB" sz="2200" dirty="0">
                <a:cs typeface="Arial" panose="020B0604020202020204" pitchFamily="34" charset="0"/>
              </a:rPr>
              <a:t>Calculated on basis of WPNs in 2022/23 School Budget data</a:t>
            </a:r>
          </a:p>
          <a:p>
            <a:pPr lvl="1" algn="just">
              <a:buFont typeface="Courier New" panose="02070309020205020404" pitchFamily="49" charset="0"/>
              <a:buChar char="o"/>
            </a:pPr>
            <a:r>
              <a:rPr lang="en-GB" sz="2200" dirty="0">
                <a:cs typeface="Arial" panose="020B0604020202020204" pitchFamily="34" charset="0"/>
              </a:rPr>
              <a:t>For AP incorporates Excluded, Medical &amp; Other Places + WPN above E2 (1.00 WPN)</a:t>
            </a:r>
          </a:p>
          <a:p>
            <a:pPr lvl="1" algn="just">
              <a:buFont typeface="Courier New" panose="02070309020205020404" pitchFamily="49" charset="0"/>
              <a:buChar char="o"/>
            </a:pPr>
            <a:r>
              <a:rPr lang="en-GB" sz="2400" dirty="0">
                <a:ea typeface="Times New Roman" panose="02020603050405020304" pitchFamily="18" charset="0"/>
                <a:cs typeface="Arial" panose="020B0604020202020204" pitchFamily="34" charset="0"/>
              </a:rPr>
              <a:t>High level estimate as follows:</a:t>
            </a:r>
          </a:p>
          <a:p>
            <a:pPr lvl="1" algn="just">
              <a:buFont typeface="Courier New" panose="02070309020205020404" pitchFamily="49" charset="0"/>
              <a:buChar char="o"/>
            </a:pPr>
            <a:endParaRPr lang="en-GB" sz="2400" dirty="0">
              <a:cs typeface="Arial" panose="020B0604020202020204" pitchFamily="34" charset="0"/>
            </a:endParaRPr>
          </a:p>
          <a:p>
            <a:pPr lvl="1" algn="just">
              <a:buFont typeface="Courier New" panose="02070309020205020404" pitchFamily="49" charset="0"/>
              <a:buChar char="o"/>
            </a:pPr>
            <a:endParaRPr lang="en-GB" sz="2400" dirty="0">
              <a:cs typeface="Arial" panose="020B0604020202020204" pitchFamily="34" charset="0"/>
            </a:endParaRPr>
          </a:p>
          <a:p>
            <a:pPr lvl="1" algn="just">
              <a:buFont typeface="Courier New" panose="02070309020205020404" pitchFamily="49" charset="0"/>
              <a:buChar char="o"/>
            </a:pPr>
            <a:endParaRPr lang="en-GB" sz="2400" dirty="0">
              <a:cs typeface="Arial" panose="020B0604020202020204" pitchFamily="34" charset="0"/>
            </a:endParaRPr>
          </a:p>
          <a:p>
            <a:pPr marL="457200" lvl="1" indent="0" algn="just">
              <a:buNone/>
            </a:pPr>
            <a:endParaRPr lang="en-GB" sz="2400" dirty="0">
              <a:cs typeface="Arial" panose="020B0604020202020204" pitchFamily="34" charset="0"/>
            </a:endParaRPr>
          </a:p>
          <a:p>
            <a:pPr lvl="1" algn="just">
              <a:buFont typeface="Courier New" panose="02070309020205020404" pitchFamily="49" charset="0"/>
              <a:buChar char="o"/>
            </a:pPr>
            <a:r>
              <a:rPr lang="en-GB" sz="2200" dirty="0">
                <a:cs typeface="Arial" panose="020B0604020202020204" pitchFamily="34" charset="0"/>
              </a:rPr>
              <a:t>Equates to circa £600 per WPN, subject to confirmation of final allocations and distribution methodology</a:t>
            </a:r>
          </a:p>
          <a:p>
            <a:pPr marL="342900" lvl="0" indent="-342900" algn="just">
              <a:buFont typeface="Symbol" panose="05050102010706020507" pitchFamily="18" charset="2"/>
              <a:buChar char=""/>
            </a:pPr>
            <a:endParaRPr lang="en-GB" sz="20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endParaRPr lang="en-GB" sz="2000" dirty="0">
              <a:effectLst/>
              <a:ea typeface="Times New Roman" panose="02020603050405020304" pitchFamily="18" charset="0"/>
              <a:cs typeface="Times New Roman" panose="02020603050405020304" pitchFamily="18" charset="0"/>
            </a:endParaRPr>
          </a:p>
          <a:p>
            <a:endParaRPr lang="en-GB" dirty="0"/>
          </a:p>
        </p:txBody>
      </p:sp>
      <p:graphicFrame>
        <p:nvGraphicFramePr>
          <p:cNvPr id="4" name="Table 3">
            <a:extLst>
              <a:ext uri="{FF2B5EF4-FFF2-40B4-BE49-F238E27FC236}">
                <a16:creationId xmlns:a16="http://schemas.microsoft.com/office/drawing/2014/main" id="{956950F7-52F6-4C39-8FDF-F899AB3A219A}"/>
              </a:ext>
            </a:extLst>
          </p:cNvPr>
          <p:cNvGraphicFramePr>
            <a:graphicFrameLocks noGrp="1"/>
          </p:cNvGraphicFramePr>
          <p:nvPr>
            <p:extLst>
              <p:ext uri="{D42A27DB-BD31-4B8C-83A1-F6EECF244321}">
                <p14:modId xmlns:p14="http://schemas.microsoft.com/office/powerpoint/2010/main" val="4171496072"/>
              </p:ext>
            </p:extLst>
          </p:nvPr>
        </p:nvGraphicFramePr>
        <p:xfrm>
          <a:off x="1043608" y="3573016"/>
          <a:ext cx="6840759" cy="1703070"/>
        </p:xfrm>
        <a:graphic>
          <a:graphicData uri="http://schemas.openxmlformats.org/drawingml/2006/table">
            <a:tbl>
              <a:tblPr>
                <a:tableStyleId>{5C22544A-7EE6-4342-B048-85BDC9FD1C3A}</a:tableStyleId>
              </a:tblPr>
              <a:tblGrid>
                <a:gridCol w="3252165">
                  <a:extLst>
                    <a:ext uri="{9D8B030D-6E8A-4147-A177-3AD203B41FA5}">
                      <a16:colId xmlns:a16="http://schemas.microsoft.com/office/drawing/2014/main" val="3526564250"/>
                    </a:ext>
                  </a:extLst>
                </a:gridCol>
                <a:gridCol w="1794297">
                  <a:extLst>
                    <a:ext uri="{9D8B030D-6E8A-4147-A177-3AD203B41FA5}">
                      <a16:colId xmlns:a16="http://schemas.microsoft.com/office/drawing/2014/main" val="2407146278"/>
                    </a:ext>
                  </a:extLst>
                </a:gridCol>
                <a:gridCol w="1794297">
                  <a:extLst>
                    <a:ext uri="{9D8B030D-6E8A-4147-A177-3AD203B41FA5}">
                      <a16:colId xmlns:a16="http://schemas.microsoft.com/office/drawing/2014/main" val="3531787886"/>
                    </a:ext>
                  </a:extLst>
                </a:gridCol>
              </a:tblGrid>
              <a:tr h="0">
                <a:tc>
                  <a:txBody>
                    <a:bodyPr/>
                    <a:lstStyle/>
                    <a:p>
                      <a:pPr algn="ctr" fontAlgn="b"/>
                      <a:r>
                        <a:rPr lang="en-GB" sz="1800" b="1" i="0" u="none" strike="noStrike" dirty="0">
                          <a:solidFill>
                            <a:srgbClr val="000000"/>
                          </a:solidFill>
                          <a:effectLst/>
                          <a:latin typeface="Corbel" panose="020B0503020204020204" pitchFamily="34" charset="0"/>
                        </a:rPr>
                        <a:t>Sector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orbel" panose="020B0503020204020204" pitchFamily="34" charset="0"/>
                        </a:rPr>
                        <a:t>Total WPN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orbel" panose="020B0503020204020204" pitchFamily="34" charset="0"/>
                        </a:rPr>
                        <a: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5655175"/>
                  </a:ext>
                </a:extLst>
              </a:tr>
              <a:tr h="190500">
                <a:tc>
                  <a:txBody>
                    <a:bodyPr/>
                    <a:lstStyle/>
                    <a:p>
                      <a:pPr algn="ctr" fontAlgn="b"/>
                      <a:r>
                        <a:rPr lang="en-GB" sz="1800" u="none" strike="noStrike" dirty="0">
                          <a:effectLst/>
                          <a:latin typeface="Corbel" panose="020B0503020204020204" pitchFamily="34" charset="0"/>
                        </a:rPr>
                        <a:t>Special WPN</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kern="1200" dirty="0">
                          <a:solidFill>
                            <a:schemeClr val="dk1"/>
                          </a:solidFill>
                          <a:effectLst/>
                          <a:latin typeface="Corbel" panose="020B0503020204020204" pitchFamily="34" charset="0"/>
                          <a:ea typeface="+mn-ea"/>
                          <a:cs typeface="+mn-cs"/>
                        </a:rPr>
                        <a:t>4,851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dirty="0">
                          <a:effectLst/>
                          <a:latin typeface="Corbel" panose="020B0503020204020204" pitchFamily="34" charset="0"/>
                        </a:rPr>
                        <a:t>54%</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8826903"/>
                  </a:ext>
                </a:extLst>
              </a:tr>
              <a:tr h="190500">
                <a:tc>
                  <a:txBody>
                    <a:bodyPr/>
                    <a:lstStyle/>
                    <a:p>
                      <a:pPr algn="ctr" fontAlgn="b"/>
                      <a:r>
                        <a:rPr lang="en-GB" sz="1800" u="none" strike="noStrike" dirty="0">
                          <a:effectLst/>
                          <a:latin typeface="Corbel" panose="020B0503020204020204" pitchFamily="34" charset="0"/>
                        </a:rPr>
                        <a:t>PRU WPN</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kern="1200" dirty="0">
                          <a:solidFill>
                            <a:schemeClr val="dk1"/>
                          </a:solidFill>
                          <a:effectLst/>
                          <a:latin typeface="Corbel" panose="020B0503020204020204" pitchFamily="34" charset="0"/>
                          <a:ea typeface="+mn-ea"/>
                          <a:cs typeface="+mn-cs"/>
                        </a:rPr>
                        <a:t>499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dirty="0">
                          <a:effectLst/>
                          <a:latin typeface="Corbel" panose="020B0503020204020204" pitchFamily="34" charset="0"/>
                        </a:rPr>
                        <a:t>6%</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9710288"/>
                  </a:ext>
                </a:extLst>
              </a:tr>
              <a:tr h="190500">
                <a:tc>
                  <a:txBody>
                    <a:bodyPr/>
                    <a:lstStyle/>
                    <a:p>
                      <a:pPr algn="ctr" fontAlgn="b"/>
                      <a:r>
                        <a:rPr lang="en-GB" sz="1800" u="none" strike="noStrike" dirty="0">
                          <a:effectLst/>
                          <a:latin typeface="Corbel" panose="020B0503020204020204" pitchFamily="34" charset="0"/>
                        </a:rPr>
                        <a:t>Mainstream WPN</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kern="1200" dirty="0">
                          <a:solidFill>
                            <a:schemeClr val="dk1"/>
                          </a:solidFill>
                          <a:effectLst/>
                          <a:latin typeface="Corbel" panose="020B0503020204020204" pitchFamily="34" charset="0"/>
                          <a:ea typeface="+mn-ea"/>
                          <a:cs typeface="+mn-cs"/>
                        </a:rPr>
                        <a:t>2,914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dirty="0">
                          <a:effectLst/>
                          <a:latin typeface="Corbel" panose="020B0503020204020204" pitchFamily="34" charset="0"/>
                        </a:rPr>
                        <a:t>33%</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7575714"/>
                  </a:ext>
                </a:extLst>
              </a:tr>
              <a:tr h="190500">
                <a:tc>
                  <a:txBody>
                    <a:bodyPr/>
                    <a:lstStyle/>
                    <a:p>
                      <a:pPr algn="ctr" fontAlgn="b"/>
                      <a:r>
                        <a:rPr lang="en-GB" sz="1800" u="none" strike="noStrike" dirty="0">
                          <a:effectLst/>
                          <a:latin typeface="Corbel" panose="020B0503020204020204" pitchFamily="34" charset="0"/>
                        </a:rPr>
                        <a:t>FE Colleges WPN</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kern="1200" dirty="0">
                          <a:solidFill>
                            <a:schemeClr val="dk1"/>
                          </a:solidFill>
                          <a:effectLst/>
                          <a:latin typeface="Corbel" panose="020B0503020204020204" pitchFamily="34" charset="0"/>
                          <a:ea typeface="+mn-ea"/>
                          <a:cs typeface="+mn-cs"/>
                        </a:rPr>
                        <a:t>701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u="none" strike="noStrike" dirty="0">
                          <a:effectLst/>
                          <a:latin typeface="Corbel" panose="020B0503020204020204" pitchFamily="34" charset="0"/>
                        </a:rPr>
                        <a:t>8%</a:t>
                      </a:r>
                      <a:endParaRPr lang="en-GB" sz="1800" b="0"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423056"/>
                  </a:ext>
                </a:extLst>
              </a:tr>
              <a:tr h="139427">
                <a:tc>
                  <a:txBody>
                    <a:bodyPr/>
                    <a:lstStyle/>
                    <a:p>
                      <a:pPr algn="ctr" fontAlgn="b"/>
                      <a:r>
                        <a:rPr lang="en-GB" sz="1800" b="1" u="none" strike="noStrike" dirty="0">
                          <a:effectLst/>
                          <a:latin typeface="Corbel" panose="020B0503020204020204" pitchFamily="34" charset="0"/>
                        </a:rPr>
                        <a:t>Total HNB WPN</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u="none" strike="noStrike" kern="1200" dirty="0">
                          <a:solidFill>
                            <a:schemeClr val="dk1"/>
                          </a:solidFill>
                          <a:effectLst/>
                          <a:latin typeface="Corbel" panose="020B0503020204020204" pitchFamily="34" charset="0"/>
                          <a:ea typeface="+mn-ea"/>
                          <a:cs typeface="+mn-cs"/>
                        </a:rPr>
                        <a:t>8,964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u="none" strike="noStrike" dirty="0">
                          <a:effectLst/>
                          <a:latin typeface="Corbel" panose="020B0503020204020204" pitchFamily="34" charset="0"/>
                        </a:rPr>
                        <a:t>100%</a:t>
                      </a:r>
                      <a:endParaRPr lang="en-GB" sz="1800" b="1" i="0" u="none" strike="noStrike" dirty="0">
                        <a:solidFill>
                          <a:srgbClr val="000000"/>
                        </a:solidFill>
                        <a:effectLst/>
                        <a:latin typeface="Corbel" panose="020B0503020204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296274"/>
                  </a:ext>
                </a:extLst>
              </a:tr>
            </a:tbl>
          </a:graphicData>
        </a:graphic>
      </p:graphicFrame>
    </p:spTree>
    <p:extLst>
      <p:ext uri="{BB962C8B-B14F-4D97-AF65-F5344CB8AC3E}">
        <p14:creationId xmlns:p14="http://schemas.microsoft.com/office/powerpoint/2010/main" val="3985459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07F3C-6435-42D5-B6D0-65D51F67EEB8}"/>
              </a:ext>
            </a:extLst>
          </p:cNvPr>
          <p:cNvSpPr>
            <a:spLocks noGrp="1"/>
          </p:cNvSpPr>
          <p:nvPr>
            <p:ph type="title"/>
          </p:nvPr>
        </p:nvSpPr>
        <p:spPr>
          <a:xfrm>
            <a:off x="250825" y="116633"/>
            <a:ext cx="8588375" cy="720079"/>
          </a:xfrm>
        </p:spPr>
        <p:txBody>
          <a:bodyPr/>
          <a:lstStyle/>
          <a:p>
            <a:r>
              <a:rPr lang="en-GB" sz="2800" dirty="0"/>
              <a:t>AOB Amendment to Specialist Equipment Policy </a:t>
            </a:r>
          </a:p>
        </p:txBody>
      </p:sp>
      <p:sp>
        <p:nvSpPr>
          <p:cNvPr id="3" name="Content Placeholder 2">
            <a:extLst>
              <a:ext uri="{FF2B5EF4-FFF2-40B4-BE49-F238E27FC236}">
                <a16:creationId xmlns:a16="http://schemas.microsoft.com/office/drawing/2014/main" id="{1F6E7ED9-FDE7-44BF-A79E-406368475A38}"/>
              </a:ext>
            </a:extLst>
          </p:cNvPr>
          <p:cNvSpPr>
            <a:spLocks noGrp="1"/>
          </p:cNvSpPr>
          <p:nvPr>
            <p:ph idx="1"/>
          </p:nvPr>
        </p:nvSpPr>
        <p:spPr>
          <a:xfrm>
            <a:off x="228600" y="836713"/>
            <a:ext cx="8610600" cy="4573488"/>
          </a:xfrm>
        </p:spPr>
        <p:txBody>
          <a:bodyPr/>
          <a:lstStyle/>
          <a:p>
            <a:r>
              <a:rPr lang="en-GB" sz="1900" dirty="0">
                <a:effectLst/>
                <a:ea typeface="Calibri" panose="020F0502020204030204" pitchFamily="34" charset="0"/>
              </a:rPr>
              <a:t>Recent development in assistive listening technology for our deaf </a:t>
            </a:r>
            <a:r>
              <a:rPr lang="en-GB" sz="1900" dirty="0">
                <a:ea typeface="Calibri" panose="020F0502020204030204" pitchFamily="34" charset="0"/>
              </a:rPr>
              <a:t>pupils</a:t>
            </a:r>
            <a:endParaRPr lang="en-GB" sz="1900" dirty="0">
              <a:effectLst/>
              <a:ea typeface="Calibri" panose="020F0502020204030204" pitchFamily="34" charset="0"/>
            </a:endParaRPr>
          </a:p>
          <a:p>
            <a:r>
              <a:rPr lang="en-GB" sz="1900" dirty="0">
                <a:effectLst/>
                <a:ea typeface="Calibri" panose="020F0502020204030204" pitchFamily="34" charset="0"/>
              </a:rPr>
              <a:t>Most audiology depts are now providing Oticon hearing aids</a:t>
            </a:r>
            <a:r>
              <a:rPr lang="en-GB" sz="1900" dirty="0">
                <a:ea typeface="Calibri" panose="020F0502020204030204" pitchFamily="34" charset="0"/>
              </a:rPr>
              <a:t> </a:t>
            </a:r>
            <a:r>
              <a:rPr lang="en-GB" sz="1900" dirty="0">
                <a:effectLst/>
                <a:ea typeface="Calibri" panose="020F0502020204030204" pitchFamily="34" charset="0"/>
              </a:rPr>
              <a:t>(</a:t>
            </a:r>
            <a:r>
              <a:rPr lang="en-GB" sz="1900" dirty="0" err="1">
                <a:effectLst/>
                <a:ea typeface="Calibri" panose="020F0502020204030204" pitchFamily="34" charset="0"/>
              </a:rPr>
              <a:t>Edumic</a:t>
            </a:r>
            <a:r>
              <a:rPr lang="en-GB" sz="1900" dirty="0">
                <a:effectLst/>
                <a:ea typeface="Calibri" panose="020F0502020204030204" pitchFamily="34" charset="0"/>
              </a:rPr>
              <a:t>). </a:t>
            </a:r>
          </a:p>
          <a:p>
            <a:r>
              <a:rPr lang="en-GB" sz="1900" dirty="0">
                <a:effectLst/>
                <a:ea typeface="Calibri" panose="020F0502020204030204" pitchFamily="34" charset="0"/>
              </a:rPr>
              <a:t>The </a:t>
            </a:r>
            <a:r>
              <a:rPr lang="en-GB" sz="1900" dirty="0" err="1">
                <a:effectLst/>
                <a:ea typeface="Calibri" panose="020F0502020204030204" pitchFamily="34" charset="0"/>
              </a:rPr>
              <a:t>Edumic</a:t>
            </a:r>
            <a:r>
              <a:rPr lang="en-GB" sz="1900" dirty="0">
                <a:effectLst/>
                <a:ea typeface="Calibri" panose="020F0502020204030204" pitchFamily="34" charset="0"/>
              </a:rPr>
              <a:t> is much cheaper than the equipment most frequently purchased at the moment (Roger Touchscreen – this will still be provided for some pupils).</a:t>
            </a:r>
          </a:p>
          <a:p>
            <a:r>
              <a:rPr lang="en-GB" sz="1900" dirty="0">
                <a:effectLst/>
                <a:ea typeface="Calibri" panose="020F0502020204030204" pitchFamily="34" charset="0"/>
              </a:rPr>
              <a:t>The </a:t>
            </a:r>
            <a:r>
              <a:rPr lang="en-GB" sz="1900" dirty="0" err="1">
                <a:effectLst/>
                <a:ea typeface="Calibri" panose="020F0502020204030204" pitchFamily="34" charset="0"/>
              </a:rPr>
              <a:t>Edumic</a:t>
            </a:r>
            <a:r>
              <a:rPr lang="en-GB" sz="1900" dirty="0">
                <a:effectLst/>
                <a:ea typeface="Calibri" panose="020F0502020204030204" pitchFamily="34" charset="0"/>
              </a:rPr>
              <a:t> is currently around £250-£300 – approx. 1/4 of the cost of the Roger. </a:t>
            </a:r>
          </a:p>
          <a:p>
            <a:r>
              <a:rPr lang="en-GB" sz="1900" dirty="0">
                <a:effectLst/>
                <a:ea typeface="Calibri" panose="020F0502020204030204" pitchFamily="34" charset="0"/>
              </a:rPr>
              <a:t>However, the </a:t>
            </a:r>
            <a:r>
              <a:rPr lang="en-GB" sz="1900" dirty="0" err="1">
                <a:effectLst/>
                <a:ea typeface="Calibri" panose="020F0502020204030204" pitchFamily="34" charset="0"/>
              </a:rPr>
              <a:t>Edumic</a:t>
            </a:r>
            <a:r>
              <a:rPr lang="en-GB" sz="1900" dirty="0">
                <a:effectLst/>
                <a:ea typeface="Calibri" panose="020F0502020204030204" pitchFamily="34" charset="0"/>
              </a:rPr>
              <a:t> will fall under the current equipment threshold (£380) for the LA to purchase, meaning it would be for to schools to buy from their own budget. </a:t>
            </a:r>
          </a:p>
          <a:p>
            <a:r>
              <a:rPr lang="en-GB" sz="1900" dirty="0">
                <a:effectLst/>
                <a:ea typeface="Calibri" panose="020F0502020204030204" pitchFamily="34" charset="0"/>
              </a:rPr>
              <a:t>As the equipment is still specialist and is a significant saving in comparison to that currently purchased for the majority of deaf pupils requiring it, LCC would like to ask SF to consider an amendment to the specialist equipment protocol. </a:t>
            </a:r>
          </a:p>
          <a:p>
            <a:r>
              <a:rPr lang="en-GB" sz="1900" dirty="0">
                <a:effectLst/>
                <a:ea typeface="Calibri" panose="020F0502020204030204" pitchFamily="34" charset="0"/>
              </a:rPr>
              <a:t>The amendment to be considered would be for the </a:t>
            </a:r>
            <a:r>
              <a:rPr lang="en-GB" sz="1900" dirty="0" err="1">
                <a:effectLst/>
                <a:ea typeface="Calibri" panose="020F0502020204030204" pitchFamily="34" charset="0"/>
              </a:rPr>
              <a:t>Edumic</a:t>
            </a:r>
            <a:r>
              <a:rPr lang="en-GB" sz="1900" dirty="0">
                <a:effectLst/>
                <a:ea typeface="Calibri" panose="020F0502020204030204" pitchFamily="34" charset="0"/>
              </a:rPr>
              <a:t> to be exempt from the equipment threshold, so that it could still be purchased and provided by the LA as required. </a:t>
            </a:r>
          </a:p>
          <a:p>
            <a:r>
              <a:rPr lang="en-GB" sz="1900" dirty="0">
                <a:effectLst/>
                <a:ea typeface="Calibri" panose="020F0502020204030204" pitchFamily="34" charset="0"/>
              </a:rPr>
              <a:t> If agreed can be implemented ASAP</a:t>
            </a:r>
          </a:p>
        </p:txBody>
      </p:sp>
    </p:spTree>
    <p:extLst>
      <p:ext uri="{BB962C8B-B14F-4D97-AF65-F5344CB8AC3E}">
        <p14:creationId xmlns:p14="http://schemas.microsoft.com/office/powerpoint/2010/main" val="1791249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07F3C-6435-42D5-B6D0-65D51F67EEB8}"/>
              </a:ext>
            </a:extLst>
          </p:cNvPr>
          <p:cNvSpPr>
            <a:spLocks noGrp="1"/>
          </p:cNvSpPr>
          <p:nvPr>
            <p:ph type="title"/>
          </p:nvPr>
        </p:nvSpPr>
        <p:spPr>
          <a:xfrm>
            <a:off x="250825" y="116633"/>
            <a:ext cx="8588375" cy="576063"/>
          </a:xfrm>
        </p:spPr>
        <p:txBody>
          <a:bodyPr/>
          <a:lstStyle/>
          <a:p>
            <a:r>
              <a:rPr lang="en-GB" sz="3600" dirty="0"/>
              <a:t>AOB Supply Scheme 2022/23 premiums</a:t>
            </a:r>
          </a:p>
        </p:txBody>
      </p:sp>
      <p:sp>
        <p:nvSpPr>
          <p:cNvPr id="3" name="Content Placeholder 2">
            <a:extLst>
              <a:ext uri="{FF2B5EF4-FFF2-40B4-BE49-F238E27FC236}">
                <a16:creationId xmlns:a16="http://schemas.microsoft.com/office/drawing/2014/main" id="{1F6E7ED9-FDE7-44BF-A79E-406368475A38}"/>
              </a:ext>
            </a:extLst>
          </p:cNvPr>
          <p:cNvSpPr>
            <a:spLocks noGrp="1"/>
          </p:cNvSpPr>
          <p:nvPr>
            <p:ph idx="1"/>
          </p:nvPr>
        </p:nvSpPr>
        <p:spPr>
          <a:xfrm>
            <a:off x="228600" y="908720"/>
            <a:ext cx="8610600" cy="4501480"/>
          </a:xfrm>
        </p:spPr>
        <p:txBody>
          <a:bodyPr/>
          <a:lstStyle/>
          <a:p>
            <a:r>
              <a:rPr lang="en-GB" sz="2400" dirty="0"/>
              <a:t>Working groups have recommend 2022/23 premiums increase by 3% to match forecast pay rises</a:t>
            </a:r>
          </a:p>
          <a:p>
            <a:r>
              <a:rPr lang="en-GB" sz="2400" dirty="0"/>
              <a:t>Since then significant additional absence due to omicron variant</a:t>
            </a:r>
          </a:p>
          <a:p>
            <a:r>
              <a:rPr lang="en-GB" sz="2400" dirty="0"/>
              <a:t>Currently 2.5% of the Lancashire school workforce are absent, absenteeism has rapidly increased from 181-479, actual claims data will not reflect this increase or be available until April 2022.</a:t>
            </a:r>
          </a:p>
          <a:p>
            <a:r>
              <a:rPr lang="en-GB" sz="2400" dirty="0"/>
              <a:t>Scheme has circa £1.9m in reserve but difficult to assess if that may be fully utilised by March 22?</a:t>
            </a:r>
          </a:p>
          <a:p>
            <a:r>
              <a:rPr lang="en-GB" sz="2400" dirty="0"/>
              <a:t>WG asked if  should officers increase premiums by a further 2% to reduce the risk to the scheme balances or proceed with existing recommendations?</a:t>
            </a:r>
          </a:p>
        </p:txBody>
      </p:sp>
    </p:spTree>
    <p:extLst>
      <p:ext uri="{BB962C8B-B14F-4D97-AF65-F5344CB8AC3E}">
        <p14:creationId xmlns:p14="http://schemas.microsoft.com/office/powerpoint/2010/main" val="3712743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07F3C-6435-42D5-B6D0-65D51F67EEB8}"/>
              </a:ext>
            </a:extLst>
          </p:cNvPr>
          <p:cNvSpPr>
            <a:spLocks noGrp="1"/>
          </p:cNvSpPr>
          <p:nvPr>
            <p:ph type="title"/>
          </p:nvPr>
        </p:nvSpPr>
        <p:spPr>
          <a:xfrm>
            <a:off x="250825" y="116633"/>
            <a:ext cx="8588375" cy="576063"/>
          </a:xfrm>
        </p:spPr>
        <p:txBody>
          <a:bodyPr/>
          <a:lstStyle/>
          <a:p>
            <a:r>
              <a:rPr lang="en-GB" sz="3600" dirty="0"/>
              <a:t>AOB Supply Scheme 2022/23 premiums</a:t>
            </a:r>
          </a:p>
        </p:txBody>
      </p:sp>
      <p:sp>
        <p:nvSpPr>
          <p:cNvPr id="3" name="Content Placeholder 2">
            <a:extLst>
              <a:ext uri="{FF2B5EF4-FFF2-40B4-BE49-F238E27FC236}">
                <a16:creationId xmlns:a16="http://schemas.microsoft.com/office/drawing/2014/main" id="{1F6E7ED9-FDE7-44BF-A79E-406368475A38}"/>
              </a:ext>
            </a:extLst>
          </p:cNvPr>
          <p:cNvSpPr>
            <a:spLocks noGrp="1"/>
          </p:cNvSpPr>
          <p:nvPr>
            <p:ph idx="1"/>
          </p:nvPr>
        </p:nvSpPr>
        <p:spPr>
          <a:xfrm>
            <a:off x="228600" y="908720"/>
            <a:ext cx="8610600" cy="4501480"/>
          </a:xfrm>
        </p:spPr>
        <p:txBody>
          <a:bodyPr/>
          <a:lstStyle/>
          <a:p>
            <a:pPr marL="0" indent="0">
              <a:buNone/>
            </a:pPr>
            <a:r>
              <a:rPr lang="en-GB" sz="2800" dirty="0"/>
              <a:t>Chairs’ groups comments:</a:t>
            </a:r>
          </a:p>
          <a:p>
            <a:pPr algn="just"/>
            <a:r>
              <a:rPr lang="en-GB" sz="2400" dirty="0"/>
              <a:t>Supply difficult to obtain, so schools are working around absences</a:t>
            </a:r>
          </a:p>
          <a:p>
            <a:pPr algn="just"/>
            <a:r>
              <a:rPr lang="en-GB" sz="2400" dirty="0"/>
              <a:t>Could the supply scheme offer for 2022/23 to schools include a charging range and a final figure will be calculated once the 2021/22 outturn is known</a:t>
            </a:r>
          </a:p>
          <a:p>
            <a:pPr algn="just"/>
            <a:r>
              <a:rPr lang="en-GB" sz="2400" dirty="0"/>
              <a:t>Concern that any increase in charges could discourage schools from buying into the scheme</a:t>
            </a:r>
          </a:p>
        </p:txBody>
      </p:sp>
    </p:spTree>
    <p:extLst>
      <p:ext uri="{BB962C8B-B14F-4D97-AF65-F5344CB8AC3E}">
        <p14:creationId xmlns:p14="http://schemas.microsoft.com/office/powerpoint/2010/main" val="1579624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3"/>
            <a:ext cx="8588375" cy="720080"/>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620688"/>
            <a:ext cx="8610600" cy="5221561"/>
          </a:xfrm>
        </p:spPr>
        <p:txBody>
          <a:bodyPr/>
          <a:lstStyle/>
          <a:p>
            <a:pPr marL="0" lvl="0" indent="0">
              <a:buNone/>
            </a:pPr>
            <a:r>
              <a:rPr lang="en-GB" sz="2800" dirty="0"/>
              <a:t>Schools Block</a:t>
            </a:r>
          </a:p>
          <a:p>
            <a:r>
              <a:rPr lang="en-GB" sz="2400" dirty="0"/>
              <a:t>Confirm that the DfE’s NFF methodology should continue to be used as the Lancashire formula in 2022/23</a:t>
            </a:r>
          </a:p>
          <a:p>
            <a:r>
              <a:rPr lang="en-GB" sz="2400" dirty="0"/>
              <a:t>Confirm 2022/23  MFG set at +2.0%  </a:t>
            </a:r>
          </a:p>
          <a:p>
            <a:r>
              <a:rPr lang="en-GB" sz="2400" dirty="0"/>
              <a:t>Support the use of the circa £2.2m of the Growth Fund allocation to ensure that the NFF, MPF and MFG can be applied in full in 2022/23</a:t>
            </a:r>
          </a:p>
          <a:p>
            <a:r>
              <a:rPr lang="en-GB" sz="2400" dirty="0"/>
              <a:t>Confirm the use of the Minimum Pupil Funding (MPF) rates contained in the NFF for any  new Growth Fund allocations from April 2022</a:t>
            </a:r>
          </a:p>
          <a:p>
            <a:pPr lvl="1"/>
            <a:r>
              <a:rPr lang="en-GB" sz="2400" dirty="0"/>
              <a:t>Primary £4,265 per pupil</a:t>
            </a:r>
          </a:p>
          <a:p>
            <a:pPr lvl="1"/>
            <a:r>
              <a:rPr lang="en-GB" sz="2400" dirty="0"/>
              <a:t>Secondary £5,525 per pupil</a:t>
            </a:r>
          </a:p>
          <a:p>
            <a:pPr lvl="1"/>
            <a:endParaRPr lang="en-GB" dirty="0"/>
          </a:p>
          <a:p>
            <a:pPr lvl="1"/>
            <a:endParaRPr lang="en-GB" sz="2200" dirty="0"/>
          </a:p>
          <a:p>
            <a:pPr marL="457200" lvl="1" indent="0">
              <a:buNone/>
            </a:pPr>
            <a:endParaRPr lang="en-GB" sz="2200" dirty="0"/>
          </a:p>
        </p:txBody>
      </p:sp>
    </p:spTree>
    <p:extLst>
      <p:ext uri="{BB962C8B-B14F-4D97-AF65-F5344CB8AC3E}">
        <p14:creationId xmlns:p14="http://schemas.microsoft.com/office/powerpoint/2010/main" val="1747012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6633"/>
            <a:ext cx="8588375" cy="720080"/>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620688"/>
            <a:ext cx="8610600" cy="5221561"/>
          </a:xfrm>
        </p:spPr>
        <p:txBody>
          <a:bodyPr/>
          <a:lstStyle/>
          <a:p>
            <a:pPr marL="0" lvl="0" indent="0">
              <a:buNone/>
            </a:pPr>
            <a:r>
              <a:rPr lang="en-GB" sz="2800" dirty="0"/>
              <a:t>Schools Block</a:t>
            </a:r>
          </a:p>
          <a:p>
            <a:pPr algn="just"/>
            <a:r>
              <a:rPr lang="en-GB" sz="2400" dirty="0"/>
              <a:t>Recommend the transfer of circa £1.7m (0.19%) of Schools Block funding to the High Needs Block for the revised payment arrangements needed for the contractual school PFI contribution in relation to the former </a:t>
            </a:r>
            <a:r>
              <a:rPr lang="en-GB" sz="2400" dirty="0" err="1"/>
              <a:t>Hameldon</a:t>
            </a:r>
            <a:r>
              <a:rPr lang="en-GB" sz="2400" dirty="0"/>
              <a:t> site, as it is being taken over by a Lancashire special school (subject to receipt of  final analysis of the consultation with schools)</a:t>
            </a:r>
          </a:p>
          <a:p>
            <a:r>
              <a:rPr lang="en-GB" sz="2400" dirty="0"/>
              <a:t>Support the disapplication submission to DfE relating to </a:t>
            </a:r>
            <a:r>
              <a:rPr lang="en-GB" sz="2400" dirty="0">
                <a:ea typeface="Times New Roman" panose="02020603050405020304" pitchFamily="18" charset="0"/>
                <a:cs typeface="Arial" panose="020B0604020202020204" pitchFamily="34" charset="0"/>
              </a:rPr>
              <a:t>a Secondary </a:t>
            </a:r>
            <a:r>
              <a:rPr lang="en-GB" sz="2400" dirty="0"/>
              <a:t>School, as the MFG protection for the school, associated with the loss of the 2021/22 PFI allocation, is not required as the pupils have returned to the main site and the school no longer has a PFI funding commitment </a:t>
            </a:r>
            <a:endParaRPr lang="en-GB" dirty="0"/>
          </a:p>
          <a:p>
            <a:pPr lvl="1"/>
            <a:endParaRPr lang="en-GB" sz="2200" dirty="0"/>
          </a:p>
          <a:p>
            <a:pPr marL="457200" lvl="1" indent="0">
              <a:buNone/>
            </a:pPr>
            <a:endParaRPr lang="en-GB" sz="2200" dirty="0"/>
          </a:p>
        </p:txBody>
      </p:sp>
    </p:spTree>
    <p:extLst>
      <p:ext uri="{BB962C8B-B14F-4D97-AF65-F5344CB8AC3E}">
        <p14:creationId xmlns:p14="http://schemas.microsoft.com/office/powerpoint/2010/main" val="1070085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20080"/>
          </a:xfrm>
        </p:spPr>
        <p:txBody>
          <a:bodyPr/>
          <a:lstStyle/>
          <a:p>
            <a:r>
              <a:rPr lang="en-GB" sz="4000" dirty="0"/>
              <a:t>Schools Block 2022/23</a:t>
            </a:r>
          </a:p>
        </p:txBody>
      </p:sp>
      <p:sp>
        <p:nvSpPr>
          <p:cNvPr id="3" name="Content Placeholder 2"/>
          <p:cNvSpPr>
            <a:spLocks noGrp="1"/>
          </p:cNvSpPr>
          <p:nvPr>
            <p:ph idx="1"/>
          </p:nvPr>
        </p:nvSpPr>
        <p:spPr>
          <a:xfrm>
            <a:off x="227824" y="692696"/>
            <a:ext cx="8610600" cy="4896544"/>
          </a:xfrm>
        </p:spPr>
        <p:txBody>
          <a:bodyPr/>
          <a:lstStyle/>
          <a:p>
            <a:pPr algn="just">
              <a:spcBef>
                <a:spcPts val="0"/>
              </a:spcBef>
              <a:buFont typeface="Arial" panose="020B0604020202020204" pitchFamily="34" charset="0"/>
              <a:buChar char="•"/>
            </a:pPr>
            <a:r>
              <a:rPr lang="en-GB" sz="2800" dirty="0"/>
              <a:t>Forum previously agreed that the Government’s NFF methodology should be used as the Lancashire formula from 2018/19, and this continues in 2022/23</a:t>
            </a:r>
          </a:p>
          <a:p>
            <a:pPr algn="just">
              <a:spcBef>
                <a:spcPts val="0"/>
              </a:spcBef>
              <a:buFont typeface="Arial" panose="020B0604020202020204" pitchFamily="34" charset="0"/>
              <a:buChar char="•"/>
            </a:pPr>
            <a:r>
              <a:rPr lang="en-GB" sz="2800" dirty="0"/>
              <a:t>2022/23 NFF changes include:</a:t>
            </a:r>
          </a:p>
          <a:p>
            <a:pPr lvl="1" indent="-342900" algn="just">
              <a:buFont typeface="Courier New" panose="02070309020205020404" pitchFamily="49" charset="0"/>
              <a:buChar char="o"/>
            </a:pPr>
            <a:r>
              <a:rPr lang="en-GB" sz="2400" dirty="0"/>
              <a:t>Revised sparsity factor with increased allocations and changed eligibility criteria</a:t>
            </a:r>
          </a:p>
          <a:p>
            <a:pPr lvl="1" indent="-342900" algn="just">
              <a:buFont typeface="Courier New" panose="02070309020205020404" pitchFamily="49" charset="0"/>
              <a:buChar char="o"/>
            </a:pPr>
            <a:r>
              <a:rPr lang="en-GB" sz="2400" dirty="0"/>
              <a:t>School business rates to be paid centrally from April 2022</a:t>
            </a:r>
          </a:p>
          <a:p>
            <a:pPr lvl="2" indent="-342900" algn="just">
              <a:buFont typeface="Courier New" panose="02070309020205020404" pitchFamily="49" charset="0"/>
              <a:buChar char="o"/>
            </a:pPr>
            <a:r>
              <a:rPr lang="en-GB" sz="2000" dirty="0"/>
              <a:t>Awaiting further details and updates</a:t>
            </a:r>
          </a:p>
          <a:p>
            <a:pPr lvl="1" indent="-342900" algn="just">
              <a:buFont typeface="Courier New" panose="02070309020205020404" pitchFamily="49" charset="0"/>
              <a:buChar char="o"/>
            </a:pPr>
            <a:r>
              <a:rPr lang="en-GB" sz="2400" dirty="0"/>
              <a:t>Prior Attainment based on 2019 attainment data</a:t>
            </a:r>
          </a:p>
          <a:p>
            <a:pPr lvl="1" indent="-342900" algn="just">
              <a:buFont typeface="Courier New" panose="02070309020205020404" pitchFamily="49" charset="0"/>
              <a:buChar char="o"/>
            </a:pPr>
            <a:r>
              <a:rPr lang="en-GB" sz="2400" dirty="0"/>
              <a:t>The additional funding in this Block means that most factors can be increased by 3% compared to 2021/22</a:t>
            </a:r>
          </a:p>
          <a:p>
            <a:pPr lvl="1" indent="-342900" algn="just">
              <a:buFont typeface="Courier New" panose="02070309020205020404" pitchFamily="49" charset="0"/>
              <a:buChar char="o"/>
            </a:pPr>
            <a:r>
              <a:rPr lang="en-GB" sz="2400" dirty="0"/>
              <a:t>MPF levels increased by 2%</a:t>
            </a:r>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20836737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648071"/>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836712"/>
            <a:ext cx="8610600" cy="5005537"/>
          </a:xfrm>
        </p:spPr>
        <p:txBody>
          <a:bodyPr/>
          <a:lstStyle/>
          <a:p>
            <a:pPr marL="0" lvl="0" indent="0">
              <a:buNone/>
            </a:pPr>
            <a:r>
              <a:rPr lang="en-GB" dirty="0"/>
              <a:t>High Needs Block</a:t>
            </a:r>
          </a:p>
          <a:p>
            <a:pPr algn="just"/>
            <a:r>
              <a:rPr lang="en-GB" sz="2400" dirty="0"/>
              <a:t>Support the increased HNB allocation being utilised to cover the forecast growth in High Needs expenditure from April 2022</a:t>
            </a:r>
          </a:p>
          <a:p>
            <a:pPr algn="just"/>
            <a:r>
              <a:rPr lang="en-GB" sz="2400" dirty="0"/>
              <a:t>Support the increase in HNB expenditure to broadly match uplifts in the mainstream sector, including:</a:t>
            </a:r>
          </a:p>
          <a:p>
            <a:pPr lvl="1" algn="just"/>
            <a:r>
              <a:rPr lang="en-GB" sz="2400" dirty="0"/>
              <a:t>Increasing the Weighted Pupil Numbers (WPN) rate by 4% to £4,567</a:t>
            </a:r>
          </a:p>
          <a:p>
            <a:pPr lvl="1" algn="just"/>
            <a:r>
              <a:rPr lang="en-GB" sz="2400" dirty="0"/>
              <a:t>Special School and PRU School Specific factors uplifted by 2% to match Schools Block MFG</a:t>
            </a:r>
          </a:p>
          <a:p>
            <a:pPr lvl="1"/>
            <a:r>
              <a:rPr lang="en-GB" sz="2400" dirty="0"/>
              <a:t>Rate for Excluded Pupils, Medical and Other pupils uplift to match increased WPN </a:t>
            </a:r>
          </a:p>
          <a:p>
            <a:pPr lvl="2" indent="-285750"/>
            <a:r>
              <a:rPr lang="en-GB" sz="2000" dirty="0"/>
              <a:t>in the secondary PRU formula, 1 WPN paid</a:t>
            </a:r>
          </a:p>
          <a:p>
            <a:pPr lvl="2" indent="-285750"/>
            <a:r>
              <a:rPr lang="en-GB" sz="2000" dirty="0"/>
              <a:t>in the primary PRU formula, 2/3 of 1 WPN</a:t>
            </a:r>
          </a:p>
          <a:p>
            <a:pPr lvl="1">
              <a:spcBef>
                <a:spcPts val="0"/>
              </a:spcBef>
            </a:pPr>
            <a:endParaRPr lang="en-GB" sz="2200" dirty="0">
              <a:solidFill>
                <a:srgbClr val="FF0000"/>
              </a:solidFill>
            </a:endParaRPr>
          </a:p>
          <a:p>
            <a:pPr marL="0" indent="0" algn="just">
              <a:buNone/>
            </a:pPr>
            <a:endParaRPr lang="en-GB" sz="1600" dirty="0"/>
          </a:p>
        </p:txBody>
      </p:sp>
    </p:spTree>
    <p:extLst>
      <p:ext uri="{BB962C8B-B14F-4D97-AF65-F5344CB8AC3E}">
        <p14:creationId xmlns:p14="http://schemas.microsoft.com/office/powerpoint/2010/main" val="13923523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648071"/>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836712"/>
            <a:ext cx="8610600" cy="5005537"/>
          </a:xfrm>
        </p:spPr>
        <p:txBody>
          <a:bodyPr/>
          <a:lstStyle/>
          <a:p>
            <a:pPr marL="0" lvl="0" indent="0" algn="just">
              <a:buNone/>
            </a:pPr>
            <a:r>
              <a:rPr lang="en-GB" dirty="0"/>
              <a:t>Early Years Block</a:t>
            </a:r>
          </a:p>
          <a:p>
            <a:pPr marL="342900" lvl="0" indent="-342900" algn="just">
              <a:buFont typeface="Symbol" panose="05050102010706020507" pitchFamily="18" charset="2"/>
              <a:buChar char=""/>
            </a:pPr>
            <a:r>
              <a:rPr lang="en-GB" sz="2400" dirty="0"/>
              <a:t>Support the use of £1m Schools Budget reserves being used in 2022/23, to </a:t>
            </a:r>
            <a:r>
              <a:rPr lang="en-GB" altLang="en-US" sz="2400" dirty="0">
                <a:cs typeface="Arial" panose="020B0604020202020204" pitchFamily="34" charset="0"/>
              </a:rPr>
              <a:t>mitigate transitional pressures in the Early Years Block budget to support the 3 and 4 year old base rate, as the Schools Block headroom transfer is not available</a:t>
            </a:r>
          </a:p>
          <a:p>
            <a:pPr marL="342900" lvl="0" indent="-342900" algn="just">
              <a:buFont typeface="Symbol" panose="05050102010706020507" pitchFamily="18" charset="2"/>
              <a:buChar char=""/>
            </a:pPr>
            <a:r>
              <a:rPr lang="en-GB" sz="2400" dirty="0">
                <a:effectLst/>
                <a:ea typeface="Times New Roman" panose="02020603050405020304" pitchFamily="18" charset="0"/>
                <a:cs typeface="Arial" panose="020B0604020202020204" pitchFamily="34" charset="0"/>
              </a:rPr>
              <a:t>The £1m contribution would allow 4p per hour to be added to the base rate and be available for 2022/23 only to support the 3 and 4 years olds, meaning the rate would increase by </a:t>
            </a:r>
            <a:r>
              <a:rPr lang="en-GB" sz="2400" dirty="0">
                <a:solidFill>
                  <a:srgbClr val="0B0C0C"/>
                </a:solidFill>
                <a:effectLst/>
                <a:ea typeface="Times New Roman" panose="02020603050405020304" pitchFamily="18" charset="0"/>
                <a:cs typeface="Times New Roman" panose="02020603050405020304" pitchFamily="18" charset="0"/>
              </a:rPr>
              <a:t>13p per hour from 2021/22, providing a </a:t>
            </a:r>
            <a:r>
              <a:rPr lang="en-GB" sz="2400" dirty="0">
                <a:effectLst/>
                <a:ea typeface="Times New Roman" panose="02020603050405020304" pitchFamily="18" charset="0"/>
                <a:cs typeface="Arial" panose="020B0604020202020204" pitchFamily="34" charset="0"/>
              </a:rPr>
              <a:t>£4.48 per hour 3 and 4 years olds rate from April 2022 (compared to £4.35 in 2021/22)</a:t>
            </a:r>
            <a:endParaRPr lang="en-GB" sz="2400" dirty="0"/>
          </a:p>
          <a:p>
            <a:endParaRPr lang="en-GB" sz="2400" dirty="0"/>
          </a:p>
        </p:txBody>
      </p:sp>
    </p:spTree>
    <p:extLst>
      <p:ext uri="{BB962C8B-B14F-4D97-AF65-F5344CB8AC3E}">
        <p14:creationId xmlns:p14="http://schemas.microsoft.com/office/powerpoint/2010/main" val="41843791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648071"/>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692696"/>
            <a:ext cx="8610600" cy="5149553"/>
          </a:xfrm>
        </p:spPr>
        <p:txBody>
          <a:bodyPr/>
          <a:lstStyle/>
          <a:p>
            <a:pPr marL="0" lvl="0" indent="0" algn="just">
              <a:buNone/>
            </a:pPr>
            <a:r>
              <a:rPr lang="en-GB" dirty="0"/>
              <a:t>Early Years Block</a:t>
            </a:r>
          </a:p>
          <a:p>
            <a:pPr algn="just">
              <a:buFont typeface="Symbol" panose="05050102010706020507" pitchFamily="18" charset="2"/>
              <a:buChar char=""/>
            </a:pPr>
            <a:r>
              <a:rPr lang="en-GB" sz="2400" dirty="0">
                <a:effectLst/>
                <a:ea typeface="Times New Roman" panose="02020603050405020304" pitchFamily="18" charset="0"/>
                <a:cs typeface="Arial" panose="020B0604020202020204" pitchFamily="34" charset="0"/>
              </a:rPr>
              <a:t>Support the passporting of other DfE EY funding increases to providers:</a:t>
            </a:r>
          </a:p>
          <a:p>
            <a:pPr lvl="1" algn="just"/>
            <a:r>
              <a:rPr lang="en-GB" sz="2000" dirty="0">
                <a:solidFill>
                  <a:srgbClr val="0B0C0C"/>
                </a:solidFill>
              </a:rPr>
              <a:t>+ £0.21 per hour 2 year olds providing £5.37 per hour from April 2022</a:t>
            </a:r>
            <a:endParaRPr lang="en-GB" sz="2000" dirty="0">
              <a:solidFill>
                <a:srgbClr val="0B0C0C"/>
              </a:solidFill>
              <a:cs typeface="Arial" panose="020B0604020202020204" pitchFamily="34" charset="0"/>
            </a:endParaRPr>
          </a:p>
          <a:p>
            <a:pPr lvl="1" algn="just"/>
            <a:r>
              <a:rPr lang="en-GB" sz="2000" dirty="0">
                <a:solidFill>
                  <a:srgbClr val="0B0C0C"/>
                </a:solidFill>
                <a:effectLst/>
                <a:ea typeface="Calibri" panose="020F0502020204030204" pitchFamily="34" charset="0"/>
              </a:rPr>
              <a:t>+ £0.17 per hour for the maintained nursery schools supplementary funding providing £3.67 per hour from April 2022</a:t>
            </a:r>
            <a:endParaRPr lang="en-GB" sz="2000" dirty="0">
              <a:effectLst/>
              <a:ea typeface="Calibri" panose="020F0502020204030204" pitchFamily="34" charset="0"/>
            </a:endParaRPr>
          </a:p>
          <a:p>
            <a:pPr lvl="1" algn="just"/>
            <a:r>
              <a:rPr lang="en-GB" sz="2000" dirty="0">
                <a:solidFill>
                  <a:srgbClr val="0B0C0C"/>
                </a:solidFill>
                <a:effectLst/>
                <a:ea typeface="Calibri" panose="020F0502020204030204" pitchFamily="34" charset="0"/>
              </a:rPr>
              <a:t>+ £0.07 per hour for Early Years Pupil Premium providing £0.60 per hour from April 2022, equivalent to up to £342 per eligible child per year</a:t>
            </a:r>
          </a:p>
          <a:p>
            <a:pPr lvl="1" algn="just"/>
            <a:r>
              <a:rPr lang="en-GB" sz="2000" dirty="0">
                <a:solidFill>
                  <a:srgbClr val="0B0C0C"/>
                </a:solidFill>
              </a:rPr>
              <a:t>+ £185 per eligible child the disability access fund (DAF) providing £800 per eligible child per year from April 2022</a:t>
            </a:r>
          </a:p>
          <a:p>
            <a:pPr algn="just"/>
            <a:r>
              <a:rPr lang="en-GB" sz="2400" dirty="0">
                <a:solidFill>
                  <a:srgbClr val="0B0C0C"/>
                </a:solidFill>
                <a:ea typeface="Calibri" panose="020F0502020204030204" pitchFamily="34" charset="0"/>
              </a:rPr>
              <a:t>Support the continuation of Deprivation Supplements on the existing methodology for 2022/23</a:t>
            </a:r>
            <a:endParaRPr lang="en-GB" sz="2400" dirty="0">
              <a:solidFill>
                <a:srgbClr val="0B0C0C"/>
              </a:solidFill>
              <a:highlight>
                <a:srgbClr val="FFFF00"/>
              </a:highlight>
              <a:ea typeface="Calibri" panose="020F0502020204030204" pitchFamily="34" charset="0"/>
            </a:endParaRPr>
          </a:p>
          <a:p>
            <a:pPr algn="just"/>
            <a:r>
              <a:rPr lang="en-GB" sz="2400" dirty="0">
                <a:solidFill>
                  <a:srgbClr val="0B0C0C"/>
                </a:solidFill>
                <a:ea typeface="Calibri" panose="020F0502020204030204" pitchFamily="34" charset="0"/>
              </a:rPr>
              <a:t>Support the continuation of the SEN Inclusion Fund at £500k for 2022/23</a:t>
            </a:r>
          </a:p>
          <a:p>
            <a:pPr marL="457200" lvl="1" indent="0">
              <a:buNone/>
            </a:pPr>
            <a:endParaRPr lang="en-GB" sz="2400" dirty="0"/>
          </a:p>
          <a:p>
            <a:endParaRPr lang="en-GB" sz="2400" dirty="0"/>
          </a:p>
        </p:txBody>
      </p:sp>
    </p:spTree>
    <p:extLst>
      <p:ext uri="{BB962C8B-B14F-4D97-AF65-F5344CB8AC3E}">
        <p14:creationId xmlns:p14="http://schemas.microsoft.com/office/powerpoint/2010/main" val="13273085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1080119"/>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1484784"/>
            <a:ext cx="8610600" cy="4357465"/>
          </a:xfrm>
        </p:spPr>
        <p:txBody>
          <a:bodyPr/>
          <a:lstStyle/>
          <a:p>
            <a:pPr marL="0" indent="0" algn="just">
              <a:buNone/>
            </a:pPr>
            <a:r>
              <a:rPr lang="en-GB" dirty="0"/>
              <a:t>Central School Services Block</a:t>
            </a:r>
          </a:p>
          <a:p>
            <a:pPr marL="0" indent="0" algn="just">
              <a:buNone/>
            </a:pPr>
            <a:endParaRPr lang="en-GB" sz="1600" dirty="0"/>
          </a:p>
          <a:p>
            <a:pPr algn="just"/>
            <a:r>
              <a:rPr lang="en-GB" dirty="0"/>
              <a:t>Confirm the transfer of £0.350m from CSSB to HNB from 2022/23 to enable continued support for MASH and Emotional Health and Wellbeing Service</a:t>
            </a:r>
          </a:p>
          <a:p>
            <a:pPr algn="just"/>
            <a:r>
              <a:rPr lang="en-GB" dirty="0"/>
              <a:t>Support the proposals for the Central School Services Block in 2022/23</a:t>
            </a:r>
          </a:p>
          <a:p>
            <a:pPr algn="just"/>
            <a:endParaRPr lang="en-GB" sz="3200" b="1" dirty="0"/>
          </a:p>
          <a:p>
            <a:pPr lvl="1" algn="just"/>
            <a:endParaRPr lang="en-GB" dirty="0"/>
          </a:p>
          <a:p>
            <a:pPr marL="0" indent="0" algn="just">
              <a:buNone/>
            </a:pPr>
            <a:endParaRPr lang="en-GB" sz="1600" dirty="0"/>
          </a:p>
        </p:txBody>
      </p:sp>
    </p:spTree>
    <p:extLst>
      <p:ext uri="{BB962C8B-B14F-4D97-AF65-F5344CB8AC3E}">
        <p14:creationId xmlns:p14="http://schemas.microsoft.com/office/powerpoint/2010/main" val="2591407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1080119"/>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1124744"/>
            <a:ext cx="8610600" cy="4717505"/>
          </a:xfrm>
        </p:spPr>
        <p:txBody>
          <a:bodyPr/>
          <a:lstStyle/>
          <a:p>
            <a:pPr marL="0" indent="0" algn="just">
              <a:buNone/>
            </a:pPr>
            <a:r>
              <a:rPr lang="en-GB" sz="3200" dirty="0"/>
              <a:t>Schools Supplementary Grant 2022/23</a:t>
            </a:r>
            <a:endParaRPr lang="en-GB" sz="1600" dirty="0"/>
          </a:p>
          <a:p>
            <a:pPr algn="just">
              <a:buFont typeface="Symbol" panose="05050102010706020507" pitchFamily="18" charset="2"/>
              <a:buChar char=""/>
            </a:pPr>
            <a:r>
              <a:rPr lang="en-GB" sz="2800" dirty="0">
                <a:cs typeface="Arial" panose="020B0604020202020204" pitchFamily="34" charset="0"/>
              </a:rPr>
              <a:t>Support the proposed mechanisms for allocating the high needs funding supplementary grant in 2022/23:</a:t>
            </a:r>
          </a:p>
          <a:p>
            <a:pPr lvl="1" algn="just">
              <a:buFont typeface="Courier New" panose="02070309020205020404" pitchFamily="49" charset="0"/>
              <a:buChar char="o"/>
            </a:pPr>
            <a:r>
              <a:rPr lang="en-GB" sz="2200" dirty="0">
                <a:cs typeface="Arial" panose="020B0604020202020204" pitchFamily="34" charset="0"/>
              </a:rPr>
              <a:t>Health and Social Care Levy (</a:t>
            </a:r>
            <a:r>
              <a:rPr lang="en-GB" sz="2200" dirty="0">
                <a:ea typeface="Times New Roman" panose="02020603050405020304" pitchFamily="18" charset="0"/>
                <a:cs typeface="Arial" panose="020B0604020202020204" pitchFamily="34" charset="0"/>
              </a:rPr>
              <a:t>Increased NI contribution in 2022/23 for social care) </a:t>
            </a:r>
            <a:r>
              <a:rPr lang="en-GB" sz="2200" dirty="0">
                <a:cs typeface="Arial" panose="020B0604020202020204" pitchFamily="34" charset="0"/>
              </a:rPr>
              <a:t>- For special schools and AP only, to be calculated on 80% of total budget per school x 1.25% based on 2022/23 School Budget data, </a:t>
            </a:r>
            <a:r>
              <a:rPr lang="en-GB" sz="2200" dirty="0">
                <a:ea typeface="Times New Roman" panose="02020603050405020304" pitchFamily="18" charset="0"/>
                <a:cs typeface="Arial" panose="020B0604020202020204" pitchFamily="34" charset="0"/>
              </a:rPr>
              <a:t>with an adjustment for exceptional place changes in year at special schools and increased exclusions at AP later in the year</a:t>
            </a:r>
          </a:p>
          <a:p>
            <a:pPr lvl="1" algn="just">
              <a:buFont typeface="Courier New" panose="02070309020205020404" pitchFamily="49" charset="0"/>
              <a:buChar char="o"/>
            </a:pPr>
            <a:r>
              <a:rPr lang="en-GB" sz="2200" dirty="0">
                <a:cs typeface="Arial" panose="020B0604020202020204" pitchFamily="34" charset="0"/>
              </a:rPr>
              <a:t>Wider costs pressures – Paid across all sectors and calculated on basis of WPNs in 2022/23 School Budget data, estimated at circa £600 per WPN</a:t>
            </a:r>
          </a:p>
          <a:p>
            <a:pPr lvl="1" algn="just">
              <a:buFont typeface="Symbol" panose="05050102010706020507" pitchFamily="18" charset="2"/>
              <a:buChar char=""/>
            </a:pPr>
            <a:endParaRPr lang="en-GB" dirty="0">
              <a:cs typeface="Arial" panose="020B0604020202020204" pitchFamily="34" charset="0"/>
            </a:endParaRPr>
          </a:p>
          <a:p>
            <a:pPr algn="just"/>
            <a:endParaRPr lang="en-GB" dirty="0"/>
          </a:p>
          <a:p>
            <a:pPr algn="just"/>
            <a:endParaRPr lang="en-GB" sz="3200" b="1" dirty="0"/>
          </a:p>
          <a:p>
            <a:pPr lvl="1" algn="just"/>
            <a:endParaRPr lang="en-GB" dirty="0"/>
          </a:p>
          <a:p>
            <a:pPr marL="0" indent="0" algn="just">
              <a:buNone/>
            </a:pPr>
            <a:endParaRPr lang="en-GB" sz="1600" dirty="0"/>
          </a:p>
        </p:txBody>
      </p:sp>
    </p:spTree>
    <p:extLst>
      <p:ext uri="{BB962C8B-B14F-4D97-AF65-F5344CB8AC3E}">
        <p14:creationId xmlns:p14="http://schemas.microsoft.com/office/powerpoint/2010/main" val="903293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1"/>
            <a:ext cx="8588375" cy="720079"/>
          </a:xfrm>
        </p:spPr>
        <p:txBody>
          <a:bodyPr/>
          <a:lstStyle/>
          <a:p>
            <a:r>
              <a:rPr lang="en-GB" sz="3600" dirty="0">
                <a:solidFill>
                  <a:schemeClr val="tx1"/>
                </a:solidFill>
              </a:rPr>
              <a:t>Chairs’ Group recommendations  </a:t>
            </a:r>
          </a:p>
        </p:txBody>
      </p:sp>
      <p:sp>
        <p:nvSpPr>
          <p:cNvPr id="3" name="Content Placeholder 2"/>
          <p:cNvSpPr>
            <a:spLocks noGrp="1"/>
          </p:cNvSpPr>
          <p:nvPr>
            <p:ph idx="1"/>
          </p:nvPr>
        </p:nvSpPr>
        <p:spPr>
          <a:xfrm>
            <a:off x="107504" y="980728"/>
            <a:ext cx="8610600" cy="4861521"/>
          </a:xfrm>
        </p:spPr>
        <p:txBody>
          <a:bodyPr/>
          <a:lstStyle/>
          <a:p>
            <a:pPr lvl="0"/>
            <a:r>
              <a:rPr lang="en-GB" dirty="0"/>
              <a:t>Support formal approval of the budget lines requiring Forum agreement (as set out at item 6d of the Forum report)</a:t>
            </a:r>
          </a:p>
          <a:p>
            <a:r>
              <a:rPr lang="en-GB" dirty="0"/>
              <a:t>Support the Dedicated Schools Grant Reserve underwriting the uncertainties around the 2022/23 DSG Schools Budget, across Schools Block, High Needs Block, Early Years Block and CSSB.</a:t>
            </a:r>
          </a:p>
          <a:p>
            <a:endParaRPr lang="en-GB" dirty="0">
              <a:solidFill>
                <a:srgbClr val="FF0000"/>
              </a:solidFill>
            </a:endParaRPr>
          </a:p>
        </p:txBody>
      </p:sp>
    </p:spTree>
    <p:extLst>
      <p:ext uri="{BB962C8B-B14F-4D97-AF65-F5344CB8AC3E}">
        <p14:creationId xmlns:p14="http://schemas.microsoft.com/office/powerpoint/2010/main" val="17979792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6AAAF-928D-4834-AB02-C4FA0F10F44F}"/>
              </a:ext>
            </a:extLst>
          </p:cNvPr>
          <p:cNvSpPr>
            <a:spLocks noGrp="1"/>
          </p:cNvSpPr>
          <p:nvPr>
            <p:ph type="title"/>
          </p:nvPr>
        </p:nvSpPr>
        <p:spPr>
          <a:xfrm>
            <a:off x="250825" y="116632"/>
            <a:ext cx="8588375" cy="864095"/>
          </a:xfrm>
        </p:spPr>
        <p:txBody>
          <a:bodyPr/>
          <a:lstStyle/>
          <a:p>
            <a:r>
              <a:rPr lang="en-GB" sz="4000" dirty="0">
                <a:solidFill>
                  <a:schemeClr val="tx1"/>
                </a:solidFill>
              </a:rPr>
              <a:t>Chairs’ Group Recommendations </a:t>
            </a:r>
            <a:endParaRPr lang="en-GB" sz="4000" dirty="0"/>
          </a:p>
        </p:txBody>
      </p:sp>
      <p:sp>
        <p:nvSpPr>
          <p:cNvPr id="3" name="Content Placeholder 2">
            <a:extLst>
              <a:ext uri="{FF2B5EF4-FFF2-40B4-BE49-F238E27FC236}">
                <a16:creationId xmlns:a16="http://schemas.microsoft.com/office/drawing/2014/main" id="{D4103449-7C49-4AA6-AC68-E97C3242821D}"/>
              </a:ext>
            </a:extLst>
          </p:cNvPr>
          <p:cNvSpPr>
            <a:spLocks noGrp="1"/>
          </p:cNvSpPr>
          <p:nvPr>
            <p:ph idx="1"/>
          </p:nvPr>
        </p:nvSpPr>
        <p:spPr>
          <a:xfrm>
            <a:off x="228600" y="908720"/>
            <a:ext cx="8610600" cy="4501480"/>
          </a:xfrm>
        </p:spPr>
        <p:txBody>
          <a:bodyPr/>
          <a:lstStyle/>
          <a:p>
            <a:pPr marL="0" indent="0">
              <a:buNone/>
            </a:pPr>
            <a:r>
              <a:rPr lang="en-GB" dirty="0"/>
              <a:t>AOB</a:t>
            </a:r>
          </a:p>
          <a:p>
            <a:r>
              <a:rPr lang="en-GB" dirty="0"/>
              <a:t>Support the proposal for </a:t>
            </a:r>
            <a:r>
              <a:rPr lang="en-GB" dirty="0" err="1"/>
              <a:t>Edumic</a:t>
            </a:r>
            <a:r>
              <a:rPr lang="en-GB" dirty="0"/>
              <a:t> to be exempt from the equipment threshold in the specialist equipment procedure, with immediate effect, so that it could still be purchased and provided by the LA as required </a:t>
            </a:r>
          </a:p>
          <a:p>
            <a:r>
              <a:rPr lang="en-GB" dirty="0"/>
              <a:t>Recommend that a list of identified equipment that is excluded from the threshold be considered when the equipment policy is reviewed</a:t>
            </a:r>
          </a:p>
          <a:p>
            <a:endParaRPr lang="en-GB" dirty="0"/>
          </a:p>
          <a:p>
            <a:endParaRPr lang="en-GB" dirty="0"/>
          </a:p>
        </p:txBody>
      </p:sp>
    </p:spTree>
    <p:extLst>
      <p:ext uri="{BB962C8B-B14F-4D97-AF65-F5344CB8AC3E}">
        <p14:creationId xmlns:p14="http://schemas.microsoft.com/office/powerpoint/2010/main" val="17127746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6AAAF-928D-4834-AB02-C4FA0F10F44F}"/>
              </a:ext>
            </a:extLst>
          </p:cNvPr>
          <p:cNvSpPr>
            <a:spLocks noGrp="1"/>
          </p:cNvSpPr>
          <p:nvPr>
            <p:ph type="title"/>
          </p:nvPr>
        </p:nvSpPr>
        <p:spPr/>
        <p:txBody>
          <a:bodyPr/>
          <a:lstStyle/>
          <a:p>
            <a:r>
              <a:rPr lang="en-GB" sz="4000" dirty="0">
                <a:solidFill>
                  <a:schemeClr val="tx1"/>
                </a:solidFill>
              </a:rPr>
              <a:t>Chairs’ Group Recommendations </a:t>
            </a:r>
            <a:endParaRPr lang="en-GB" sz="4000" dirty="0"/>
          </a:p>
        </p:txBody>
      </p:sp>
      <p:sp>
        <p:nvSpPr>
          <p:cNvPr id="3" name="Content Placeholder 2">
            <a:extLst>
              <a:ext uri="{FF2B5EF4-FFF2-40B4-BE49-F238E27FC236}">
                <a16:creationId xmlns:a16="http://schemas.microsoft.com/office/drawing/2014/main" id="{D4103449-7C49-4AA6-AC68-E97C3242821D}"/>
              </a:ext>
            </a:extLst>
          </p:cNvPr>
          <p:cNvSpPr>
            <a:spLocks noGrp="1"/>
          </p:cNvSpPr>
          <p:nvPr>
            <p:ph idx="1"/>
          </p:nvPr>
        </p:nvSpPr>
        <p:spPr/>
        <p:txBody>
          <a:bodyPr/>
          <a:lstStyle/>
          <a:p>
            <a:pPr marL="0" indent="0">
              <a:buNone/>
            </a:pPr>
            <a:r>
              <a:rPr lang="en-GB" dirty="0"/>
              <a:t>AOB</a:t>
            </a:r>
          </a:p>
          <a:p>
            <a:r>
              <a:rPr lang="en-GB" dirty="0"/>
              <a:t>Forum to consider any final views on possible additional 2% increase in school supply scheme premiums in 2022/23 (5% in total) following comments from the Chairs’ Group</a:t>
            </a:r>
          </a:p>
          <a:p>
            <a:endParaRPr lang="en-GB" dirty="0"/>
          </a:p>
        </p:txBody>
      </p:sp>
    </p:spTree>
    <p:extLst>
      <p:ext uri="{BB962C8B-B14F-4D97-AF65-F5344CB8AC3E}">
        <p14:creationId xmlns:p14="http://schemas.microsoft.com/office/powerpoint/2010/main" val="2355552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Any Questions?</a:t>
            </a:r>
          </a:p>
        </p:txBody>
      </p:sp>
    </p:spTree>
    <p:extLst>
      <p:ext uri="{BB962C8B-B14F-4D97-AF65-F5344CB8AC3E}">
        <p14:creationId xmlns:p14="http://schemas.microsoft.com/office/powerpoint/2010/main" val="3603645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71600" y="260648"/>
            <a:ext cx="7488832" cy="769441"/>
          </a:xfrm>
          <a:prstGeom prst="rect">
            <a:avLst/>
          </a:prstGeom>
          <a:noFill/>
        </p:spPr>
        <p:txBody>
          <a:bodyPr wrap="square" rtlCol="0">
            <a:spAutoFit/>
          </a:bodyPr>
          <a:lstStyle/>
          <a:p>
            <a:pPr fontAlgn="auto">
              <a:spcBef>
                <a:spcPts val="0"/>
              </a:spcBef>
              <a:spcAft>
                <a:spcPts val="0"/>
              </a:spcAft>
            </a:pPr>
            <a:r>
              <a:rPr lang="en-GB" sz="4400" b="1" dirty="0">
                <a:solidFill>
                  <a:prstClr val="black"/>
                </a:solidFill>
                <a:ea typeface="+mn-ea"/>
                <a:cs typeface="Arial" pitchFamily="34" charset="0"/>
              </a:rPr>
              <a:t>Lancashire Schools Forum</a:t>
            </a:r>
          </a:p>
        </p:txBody>
      </p:sp>
      <p:sp>
        <p:nvSpPr>
          <p:cNvPr id="11" name="TextBox 10"/>
          <p:cNvSpPr txBox="1"/>
          <p:nvPr/>
        </p:nvSpPr>
        <p:spPr>
          <a:xfrm>
            <a:off x="179512" y="3789040"/>
            <a:ext cx="2088232" cy="400110"/>
          </a:xfrm>
          <a:prstGeom prst="rect">
            <a:avLst/>
          </a:prstGeom>
          <a:noFill/>
        </p:spPr>
        <p:txBody>
          <a:bodyPr wrap="square" rtlCol="0">
            <a:spAutoFit/>
          </a:bodyPr>
          <a:lstStyle/>
          <a:p>
            <a:pPr fontAlgn="auto">
              <a:spcBef>
                <a:spcPts val="0"/>
              </a:spcBef>
              <a:spcAft>
                <a:spcPts val="0"/>
              </a:spcAft>
            </a:pPr>
            <a:r>
              <a:rPr lang="en-GB" sz="2000" dirty="0">
                <a:solidFill>
                  <a:prstClr val="black"/>
                </a:solidFill>
                <a:ea typeface="+mn-ea"/>
                <a:cs typeface="Arial" pitchFamily="34" charset="0"/>
              </a:rPr>
              <a:t>Eligible to vote:</a:t>
            </a:r>
          </a:p>
        </p:txBody>
      </p:sp>
      <p:sp>
        <p:nvSpPr>
          <p:cNvPr id="4" name="Rectangle 3"/>
          <p:cNvSpPr/>
          <p:nvPr/>
        </p:nvSpPr>
        <p:spPr>
          <a:xfrm>
            <a:off x="323528" y="4221088"/>
            <a:ext cx="1152128" cy="16561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Primary</a:t>
            </a:r>
          </a:p>
        </p:txBody>
      </p:sp>
      <p:sp>
        <p:nvSpPr>
          <p:cNvPr id="13" name="Rectangle 12"/>
          <p:cNvSpPr/>
          <p:nvPr/>
        </p:nvSpPr>
        <p:spPr>
          <a:xfrm>
            <a:off x="1547664" y="4221088"/>
            <a:ext cx="1152128" cy="165618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Secondary</a:t>
            </a:r>
          </a:p>
        </p:txBody>
      </p:sp>
      <p:sp>
        <p:nvSpPr>
          <p:cNvPr id="14" name="Rectangle 13"/>
          <p:cNvSpPr/>
          <p:nvPr/>
        </p:nvSpPr>
        <p:spPr>
          <a:xfrm>
            <a:off x="2771800" y="4221088"/>
            <a:ext cx="1152128" cy="165618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Special &amp; Short Stay</a:t>
            </a:r>
          </a:p>
        </p:txBody>
      </p:sp>
      <p:sp>
        <p:nvSpPr>
          <p:cNvPr id="15" name="Rectangle 14"/>
          <p:cNvSpPr/>
          <p:nvPr/>
        </p:nvSpPr>
        <p:spPr>
          <a:xfrm>
            <a:off x="3995936" y="4221088"/>
            <a:ext cx="1152128" cy="1656184"/>
          </a:xfrm>
          <a:prstGeom prst="rect">
            <a:avLst/>
          </a:prstGeom>
          <a:solidFill>
            <a:srgbClr val="F1740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Academy</a:t>
            </a:r>
          </a:p>
        </p:txBody>
      </p:sp>
      <p:sp>
        <p:nvSpPr>
          <p:cNvPr id="16" name="Rectangle 15"/>
          <p:cNvSpPr/>
          <p:nvPr/>
        </p:nvSpPr>
        <p:spPr>
          <a:xfrm>
            <a:off x="5220072" y="4221088"/>
            <a:ext cx="1152128" cy="165618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Early Years</a:t>
            </a:r>
          </a:p>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Nursery</a:t>
            </a:r>
          </a:p>
        </p:txBody>
      </p:sp>
      <p:sp>
        <p:nvSpPr>
          <p:cNvPr id="17" name="Rectangle 16"/>
          <p:cNvSpPr/>
          <p:nvPr/>
        </p:nvSpPr>
        <p:spPr>
          <a:xfrm>
            <a:off x="6444208" y="4221088"/>
            <a:ext cx="1152128" cy="16561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Early Years </a:t>
            </a:r>
          </a:p>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PVI</a:t>
            </a:r>
          </a:p>
        </p:txBody>
      </p:sp>
      <p:sp>
        <p:nvSpPr>
          <p:cNvPr id="6" name="TextBox 5"/>
          <p:cNvSpPr txBox="1"/>
          <p:nvPr/>
        </p:nvSpPr>
        <p:spPr>
          <a:xfrm>
            <a:off x="683568" y="971034"/>
            <a:ext cx="8064895" cy="2862322"/>
          </a:xfrm>
          <a:prstGeom prst="rect">
            <a:avLst/>
          </a:prstGeom>
          <a:noFill/>
        </p:spPr>
        <p:txBody>
          <a:bodyPr wrap="square" rtlCol="0">
            <a:spAutoFit/>
          </a:bodyPr>
          <a:lstStyle/>
          <a:p>
            <a:pPr fontAlgn="auto">
              <a:spcBef>
                <a:spcPts val="0"/>
              </a:spcBef>
              <a:spcAft>
                <a:spcPts val="0"/>
              </a:spcAft>
            </a:pPr>
            <a:r>
              <a:rPr lang="en-GB" sz="2000" dirty="0">
                <a:solidFill>
                  <a:prstClr val="black"/>
                </a:solidFill>
                <a:ea typeface="+mn-ea"/>
                <a:cs typeface="Arial" panose="020B0604020202020204" pitchFamily="34" charset="0"/>
              </a:rPr>
              <a:t>The Forum is asked to:</a:t>
            </a:r>
          </a:p>
          <a:p>
            <a:pPr fontAlgn="auto">
              <a:spcBef>
                <a:spcPts val="0"/>
              </a:spcBef>
              <a:spcAft>
                <a:spcPts val="0"/>
              </a:spcAft>
            </a:pPr>
            <a:endParaRPr lang="en-GB" sz="2000" dirty="0">
              <a:solidFill>
                <a:prstClr val="black"/>
              </a:solidFill>
              <a:ea typeface="+mn-ea"/>
              <a:cs typeface="Arial" panose="020B0604020202020204" pitchFamily="34" charset="0"/>
            </a:endParaRPr>
          </a:p>
          <a:p>
            <a:pPr marL="285750" indent="-285750" fontAlgn="auto">
              <a:spcBef>
                <a:spcPts val="0"/>
              </a:spcBef>
              <a:spcAft>
                <a:spcPts val="0"/>
              </a:spcAft>
              <a:buFont typeface="Arial" pitchFamily="34" charset="0"/>
              <a:buChar char="•"/>
            </a:pPr>
            <a:r>
              <a:rPr lang="en-GB" sz="2000" dirty="0">
                <a:solidFill>
                  <a:prstClr val="black"/>
                </a:solidFill>
                <a:ea typeface="+mn-ea"/>
                <a:cs typeface="Arial" panose="020B0604020202020204" pitchFamily="34" charset="0"/>
              </a:rPr>
              <a:t>Support the Schools Budget proposals for 2022/23 for the Schools Block, High Needs Block, Early Years Block and Centrally School Services Block;</a:t>
            </a:r>
          </a:p>
          <a:p>
            <a:pPr marL="285750" indent="-285750" fontAlgn="auto">
              <a:spcBef>
                <a:spcPts val="0"/>
              </a:spcBef>
              <a:spcAft>
                <a:spcPts val="0"/>
              </a:spcAft>
              <a:buFont typeface="Arial" pitchFamily="34" charset="0"/>
              <a:buChar char="•"/>
            </a:pPr>
            <a:r>
              <a:rPr lang="en-GB" sz="2000" dirty="0">
                <a:solidFill>
                  <a:prstClr val="black"/>
                </a:solidFill>
                <a:ea typeface="+mn-ea"/>
                <a:cs typeface="Arial" panose="020B0604020202020204" pitchFamily="34" charset="0"/>
              </a:rPr>
              <a:t>Support the Dedicated Schools Grant Reserve underwriting the uncertainties around the Schools Budget 2022/23;</a:t>
            </a:r>
          </a:p>
          <a:p>
            <a:pPr marL="285750" indent="-285750" fontAlgn="auto">
              <a:spcBef>
                <a:spcPts val="0"/>
              </a:spcBef>
              <a:spcAft>
                <a:spcPts val="0"/>
              </a:spcAft>
              <a:buFont typeface="Arial" pitchFamily="34" charset="0"/>
              <a:buChar char="•"/>
            </a:pPr>
            <a:r>
              <a:rPr lang="en-GB" sz="2000" dirty="0">
                <a:solidFill>
                  <a:prstClr val="black"/>
                </a:solidFill>
                <a:ea typeface="+mn-ea"/>
                <a:cs typeface="Arial" panose="020B0604020202020204" pitchFamily="34" charset="0"/>
              </a:rPr>
              <a:t>Support the submission of the Disapplication request in respect of the MFG attributable to the PFI factor at a</a:t>
            </a:r>
            <a:r>
              <a:rPr lang="en-GB" sz="2000" dirty="0">
                <a:ea typeface="Times New Roman" panose="02020603050405020304" pitchFamily="18" charset="0"/>
                <a:cs typeface="Arial" panose="020B0604020202020204" pitchFamily="34" charset="0"/>
              </a:rPr>
              <a:t> secondary school</a:t>
            </a:r>
            <a:endParaRPr lang="en-GB" sz="2000" dirty="0">
              <a:solidFill>
                <a:prstClr val="black"/>
              </a:solidFill>
              <a:ea typeface="+mn-ea"/>
              <a:cs typeface="Arial" panose="020B0604020202020204" pitchFamily="34" charset="0"/>
            </a:endParaRPr>
          </a:p>
        </p:txBody>
      </p:sp>
    </p:spTree>
    <p:extLst>
      <p:ext uri="{BB962C8B-B14F-4D97-AF65-F5344CB8AC3E}">
        <p14:creationId xmlns:p14="http://schemas.microsoft.com/office/powerpoint/2010/main" val="268591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6" y="188640"/>
            <a:ext cx="8588375" cy="360040"/>
          </a:xfrm>
        </p:spPr>
        <p:txBody>
          <a:bodyPr/>
          <a:lstStyle/>
          <a:p>
            <a:r>
              <a:rPr lang="en-GB" sz="3200" b="1" dirty="0">
                <a:solidFill>
                  <a:srgbClr val="0070C0"/>
                </a:solidFill>
              </a:rPr>
              <a:t>Schools Block Budget Funding Rates</a:t>
            </a:r>
            <a:endParaRPr lang="en-GB" sz="3200" dirty="0">
              <a:solidFill>
                <a:srgbClr val="0070C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741149635"/>
              </p:ext>
            </p:extLst>
          </p:nvPr>
        </p:nvGraphicFramePr>
        <p:xfrm>
          <a:off x="107502" y="692695"/>
          <a:ext cx="8007981" cy="5191945"/>
        </p:xfrm>
        <a:graphic>
          <a:graphicData uri="http://schemas.openxmlformats.org/drawingml/2006/table">
            <a:tbl>
              <a:tblPr/>
              <a:tblGrid>
                <a:gridCol w="2298793">
                  <a:extLst>
                    <a:ext uri="{9D8B030D-6E8A-4147-A177-3AD203B41FA5}">
                      <a16:colId xmlns:a16="http://schemas.microsoft.com/office/drawing/2014/main" val="20000"/>
                    </a:ext>
                  </a:extLst>
                </a:gridCol>
                <a:gridCol w="844550">
                  <a:extLst>
                    <a:ext uri="{9D8B030D-6E8A-4147-A177-3AD203B41FA5}">
                      <a16:colId xmlns:a16="http://schemas.microsoft.com/office/drawing/2014/main" val="20001"/>
                    </a:ext>
                  </a:extLst>
                </a:gridCol>
                <a:gridCol w="1621546">
                  <a:extLst>
                    <a:ext uri="{9D8B030D-6E8A-4147-A177-3AD203B41FA5}">
                      <a16:colId xmlns:a16="http://schemas.microsoft.com/office/drawing/2014/main" val="20002"/>
                    </a:ext>
                  </a:extLst>
                </a:gridCol>
                <a:gridCol w="1621546">
                  <a:extLst>
                    <a:ext uri="{9D8B030D-6E8A-4147-A177-3AD203B41FA5}">
                      <a16:colId xmlns:a16="http://schemas.microsoft.com/office/drawing/2014/main" val="20003"/>
                    </a:ext>
                  </a:extLst>
                </a:gridCol>
                <a:gridCol w="1621546">
                  <a:extLst>
                    <a:ext uri="{9D8B030D-6E8A-4147-A177-3AD203B41FA5}">
                      <a16:colId xmlns:a16="http://schemas.microsoft.com/office/drawing/2014/main" val="20004"/>
                    </a:ext>
                  </a:extLst>
                </a:gridCol>
              </a:tblGrid>
              <a:tr h="222451">
                <a:tc>
                  <a:txBody>
                    <a:bodyPr/>
                    <a:lstStyle/>
                    <a:p>
                      <a:pPr algn="l" fontAlgn="ctr"/>
                      <a:endParaRPr lang="en-GB" sz="1100" b="1" i="0" u="none" strike="noStrike" dirty="0">
                        <a:solidFill>
                          <a:srgbClr val="0070C0"/>
                        </a:solidFill>
                        <a:effectLst/>
                        <a:latin typeface="Calibri"/>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GB" sz="1400" b="1" i="0" u="none" strike="noStrike" dirty="0">
                          <a:solidFill>
                            <a:srgbClr val="0070C0"/>
                          </a:solidFill>
                          <a:effectLst/>
                          <a:latin typeface="Calibri"/>
                        </a:rPr>
                        <a:t>Final 2021/22 Rates (£)</a:t>
                      </a:r>
                      <a:r>
                        <a:rPr lang="en-GB" sz="1400" b="1" i="0" u="none" strike="noStrike" baseline="0" dirty="0">
                          <a:solidFill>
                            <a:srgbClr val="0070C0"/>
                          </a:solidFill>
                          <a:effectLst/>
                          <a:latin typeface="Calibri"/>
                        </a:rPr>
                        <a:t> </a:t>
                      </a:r>
                      <a:endParaRPr lang="en-GB" sz="1400" b="1" i="0" u="none" strike="noStrike" dirty="0">
                        <a:solidFill>
                          <a:srgbClr val="0070C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GB" sz="1400" b="1" i="0" u="none" strike="noStrike" dirty="0">
                          <a:solidFill>
                            <a:srgbClr val="0070C0"/>
                          </a:solidFill>
                          <a:effectLst/>
                          <a:latin typeface="Calibri"/>
                        </a:rPr>
                        <a:t>Final 2022/23 Rates (£)</a:t>
                      </a:r>
                      <a:r>
                        <a:rPr lang="en-GB" sz="1400" b="1" i="0" u="none" strike="noStrike" baseline="0" dirty="0">
                          <a:solidFill>
                            <a:srgbClr val="0070C0"/>
                          </a:solidFill>
                          <a:effectLst/>
                          <a:latin typeface="Calibri"/>
                        </a:rPr>
                        <a:t> </a:t>
                      </a:r>
                      <a:endParaRPr lang="en-GB" sz="1400" b="1" i="0" u="none" strike="noStrike" dirty="0">
                        <a:solidFill>
                          <a:srgbClr val="0070C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0000"/>
                  </a:ext>
                </a:extLst>
              </a:tr>
              <a:tr h="344323">
                <a:tc>
                  <a:txBody>
                    <a:bodyPr/>
                    <a:lstStyle/>
                    <a:p>
                      <a:pPr algn="l" fontAlgn="b"/>
                      <a:endParaRPr lang="en-GB" sz="1100" b="1" i="0" u="none" strike="noStrike" dirty="0">
                        <a:solidFill>
                          <a:srgbClr val="0070C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tcPr>
                </a:tc>
                <a:tc>
                  <a:txBody>
                    <a:bodyPr/>
                    <a:lstStyle/>
                    <a:p>
                      <a:pPr algn="ctr" fontAlgn="b"/>
                      <a:r>
                        <a:rPr lang="en-GB" sz="1400" b="1" i="0" u="none" strike="noStrike" dirty="0">
                          <a:solidFill>
                            <a:srgbClr val="0070C0"/>
                          </a:solidFill>
                          <a:effectLst/>
                          <a:latin typeface="Calibri"/>
                        </a:rPr>
                        <a:t>Primary</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a:txBody>
                    <a:bodyPr/>
                    <a:lstStyle/>
                    <a:p>
                      <a:pPr algn="ctr" fontAlgn="b"/>
                      <a:r>
                        <a:rPr lang="en-GB" sz="1400" b="1" i="0" u="none" strike="noStrike" dirty="0">
                          <a:solidFill>
                            <a:srgbClr val="0070C0"/>
                          </a:solidFill>
                          <a:effectLst/>
                          <a:latin typeface="Calibri"/>
                        </a:rPr>
                        <a:t>Secondary</a:t>
                      </a:r>
                    </a:p>
                  </a:txBody>
                  <a:tcPr marL="0" marR="0" marT="0" marB="0" anchor="b">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a:txBody>
                    <a:bodyPr/>
                    <a:lstStyle/>
                    <a:p>
                      <a:pPr algn="ctr" fontAlgn="b"/>
                      <a:r>
                        <a:rPr lang="en-GB" sz="1400" b="1" i="0" u="none" strike="noStrike" dirty="0">
                          <a:solidFill>
                            <a:srgbClr val="0070C0"/>
                          </a:solidFill>
                          <a:effectLst/>
                          <a:latin typeface="Calibri"/>
                        </a:rPr>
                        <a:t>Primary</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a:txBody>
                    <a:bodyPr/>
                    <a:lstStyle/>
                    <a:p>
                      <a:pPr algn="ctr" fontAlgn="b"/>
                      <a:r>
                        <a:rPr lang="en-GB" sz="1400" b="1" i="0" u="none" strike="noStrike" dirty="0">
                          <a:solidFill>
                            <a:srgbClr val="0070C0"/>
                          </a:solidFill>
                          <a:effectLst/>
                          <a:latin typeface="Calibri"/>
                        </a:rPr>
                        <a:t>Secondary</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1"/>
                  </a:ext>
                </a:extLst>
              </a:tr>
              <a:tr h="559370">
                <a:tc>
                  <a:txBody>
                    <a:bodyPr/>
                    <a:lstStyle/>
                    <a:p>
                      <a:pPr algn="ctr" fontAlgn="b"/>
                      <a:r>
                        <a:rPr lang="en-GB" sz="1400" b="1" i="0" u="none" strike="noStrike" dirty="0">
                          <a:solidFill>
                            <a:srgbClr val="0070C0"/>
                          </a:solidFill>
                          <a:effectLst/>
                          <a:latin typeface="Calibri"/>
                        </a:rPr>
                        <a:t>Basic Entitlement</a:t>
                      </a:r>
                    </a:p>
                  </a:txBody>
                  <a:tcPr marL="0" marR="0" marT="0" marB="0" anchor="ctr">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tcPr>
                </a:tc>
                <a:tc>
                  <a:txBody>
                    <a:bodyPr/>
                    <a:lstStyle/>
                    <a:p>
                      <a:pPr algn="r" fontAlgn="b"/>
                      <a:r>
                        <a:rPr lang="en-GB" sz="1400" b="1" i="0" u="none" strike="noStrike" dirty="0">
                          <a:solidFill>
                            <a:srgbClr val="0070C0"/>
                          </a:solidFill>
                          <a:effectLst/>
                          <a:latin typeface="Calibri" panose="020F0502020204030204" pitchFamily="34" charset="0"/>
                        </a:rPr>
                        <a:t>3,123</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tcPr>
                </a:tc>
                <a:tc>
                  <a:txBody>
                    <a:bodyPr/>
                    <a:lstStyle/>
                    <a:p>
                      <a:pPr algn="r" fontAlgn="b"/>
                      <a:r>
                        <a:rPr lang="en-GB" sz="1400" b="1" i="0" u="none" strike="noStrike" dirty="0">
                          <a:solidFill>
                            <a:srgbClr val="0070C0"/>
                          </a:solidFill>
                          <a:effectLst/>
                          <a:latin typeface="Calibri" panose="020F0502020204030204" pitchFamily="34" charset="0"/>
                        </a:rPr>
                        <a:t>    KS3 – 4044</a:t>
                      </a:r>
                    </a:p>
                    <a:p>
                      <a:pPr algn="r" fontAlgn="b"/>
                      <a:r>
                        <a:rPr lang="en-GB" sz="1400" b="1" i="0" u="none" strike="noStrike" dirty="0">
                          <a:solidFill>
                            <a:srgbClr val="0070C0"/>
                          </a:solidFill>
                          <a:effectLst/>
                          <a:latin typeface="Calibri" panose="020F0502020204030204" pitchFamily="34" charset="0"/>
                        </a:rPr>
                        <a:t>KS4 – 4,963 </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tcPr>
                </a:tc>
                <a:tc>
                  <a:txBody>
                    <a:bodyPr/>
                    <a:lstStyle/>
                    <a:p>
                      <a:pPr algn="r" fontAlgn="b"/>
                      <a:r>
                        <a:rPr lang="en-GB" sz="1400" b="1" i="0" u="none" strike="noStrike" dirty="0">
                          <a:solidFill>
                            <a:srgbClr val="0070C0"/>
                          </a:solidFill>
                          <a:effectLst/>
                          <a:latin typeface="Calibri" panose="020F0502020204030204" pitchFamily="34" charset="0"/>
                        </a:rPr>
                        <a:t>3,217</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A6A6A6"/>
                      </a:solidFill>
                      <a:prstDash val="solid"/>
                      <a:round/>
                      <a:headEnd type="none" w="med" len="med"/>
                      <a:tailEnd type="none" w="med" len="med"/>
                    </a:lnT>
                    <a:lnB>
                      <a:noFill/>
                    </a:lnB>
                  </a:tcPr>
                </a:tc>
                <a:tc>
                  <a:txBody>
                    <a:bodyPr/>
                    <a:lstStyle/>
                    <a:p>
                      <a:pPr algn="r" fontAlgn="b"/>
                      <a:r>
                        <a:rPr lang="en-GB" sz="1400" b="1" i="0" u="none" strike="noStrike" dirty="0">
                          <a:solidFill>
                            <a:srgbClr val="0070C0"/>
                          </a:solidFill>
                          <a:effectLst/>
                          <a:latin typeface="Calibri" panose="020F0502020204030204" pitchFamily="34" charset="0"/>
                        </a:rPr>
                        <a:t>    KS3 – 4,536</a:t>
                      </a:r>
                    </a:p>
                    <a:p>
                      <a:pPr algn="r" fontAlgn="b"/>
                      <a:r>
                        <a:rPr lang="en-GB" sz="1400" b="1" i="0" u="none" strike="noStrike" dirty="0">
                          <a:solidFill>
                            <a:srgbClr val="0070C0"/>
                          </a:solidFill>
                          <a:effectLst/>
                          <a:latin typeface="Calibri" panose="020F0502020204030204" pitchFamily="34" charset="0"/>
                        </a:rPr>
                        <a:t>KS4 – 5,112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tcPr>
                </a:tc>
                <a:extLst>
                  <a:ext uri="{0D108BD9-81ED-4DB2-BD59-A6C34878D82A}">
                    <a16:rowId xmlns:a16="http://schemas.microsoft.com/office/drawing/2014/main" val="10002"/>
                  </a:ext>
                </a:extLst>
              </a:tr>
              <a:tr h="386025">
                <a:tc>
                  <a:txBody>
                    <a:bodyPr/>
                    <a:lstStyle/>
                    <a:p>
                      <a:pPr algn="ctr" fontAlgn="b"/>
                      <a:r>
                        <a:rPr lang="en-GB" sz="1400" b="1" i="0" u="none" strike="noStrike" dirty="0">
                          <a:solidFill>
                            <a:srgbClr val="0070C0"/>
                          </a:solidFill>
                          <a:effectLst/>
                          <a:latin typeface="Calibri"/>
                        </a:rPr>
                        <a:t>Lump Sum</a:t>
                      </a:r>
                    </a:p>
                  </a:txBody>
                  <a:tcPr marL="0" marR="0" marT="0" marB="0" anchor="ctr">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117,800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117,800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marL="0" algn="r" defTabSz="457200" rtl="0" eaLnBrk="1" fontAlgn="ctr" latinLnBrk="0" hangingPunct="1"/>
                      <a:r>
                        <a:rPr lang="en-GB" sz="1400" b="1" i="0" u="none" strike="noStrike" kern="1200" dirty="0">
                          <a:solidFill>
                            <a:srgbClr val="0070C0"/>
                          </a:solidFill>
                          <a:effectLst/>
                          <a:latin typeface="Calibri" panose="020F0502020204030204" pitchFamily="34" charset="0"/>
                          <a:ea typeface="+mn-ea"/>
                          <a:cs typeface="+mn-cs"/>
                        </a:rPr>
                        <a:t>121,300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r" defTabSz="457200" rtl="0" eaLnBrk="1" fontAlgn="ctr" latinLnBrk="0" hangingPunct="1"/>
                      <a:r>
                        <a:rPr lang="en-GB" sz="1400" b="1" i="0" u="none" strike="noStrike" kern="1200" dirty="0">
                          <a:solidFill>
                            <a:srgbClr val="0070C0"/>
                          </a:solidFill>
                          <a:effectLst/>
                          <a:latin typeface="Calibri" panose="020F0502020204030204" pitchFamily="34" charset="0"/>
                          <a:ea typeface="+mn-ea"/>
                          <a:cs typeface="+mn-cs"/>
                        </a:rPr>
                        <a:t>121,300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306648">
                <a:tc>
                  <a:txBody>
                    <a:bodyPr/>
                    <a:lstStyle/>
                    <a:p>
                      <a:pPr algn="ctr" fontAlgn="b"/>
                      <a:r>
                        <a:rPr lang="en-GB" sz="1400" b="1" i="0" u="none" strike="noStrike" dirty="0">
                          <a:solidFill>
                            <a:srgbClr val="0070C0"/>
                          </a:solidFill>
                          <a:effectLst/>
                          <a:latin typeface="Calibri"/>
                        </a:rPr>
                        <a:t>Sparsity</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45,000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70,000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55,000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80,000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306648">
                <a:tc>
                  <a:txBody>
                    <a:bodyPr/>
                    <a:lstStyle/>
                    <a:p>
                      <a:pPr algn="ctr" fontAlgn="b"/>
                      <a:r>
                        <a:rPr lang="en-GB" sz="1400" b="1" i="0" u="none" strike="noStrike" kern="1200" dirty="0">
                          <a:solidFill>
                            <a:srgbClr val="0070C0"/>
                          </a:solidFill>
                          <a:effectLst/>
                          <a:latin typeface="Calibri"/>
                          <a:ea typeface="+mn-ea"/>
                          <a:cs typeface="+mn-cs"/>
                        </a:rPr>
                        <a:t>Prior Attainment</a:t>
                      </a:r>
                    </a:p>
                  </a:txBody>
                  <a:tcPr marL="0" marR="0" marT="0" marB="0" anchor="ctr">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         1,095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         1,660 </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         1,130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         1,710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306648">
                <a:tc>
                  <a:txBody>
                    <a:bodyPr/>
                    <a:lstStyle/>
                    <a:p>
                      <a:pPr algn="ctr" fontAlgn="b"/>
                      <a:r>
                        <a:rPr lang="en-GB" sz="1400" b="1" i="0" u="none" strike="noStrike" dirty="0">
                          <a:solidFill>
                            <a:srgbClr val="0070C0"/>
                          </a:solidFill>
                          <a:effectLst/>
                          <a:latin typeface="Calibri"/>
                        </a:rPr>
                        <a:t>EAL</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550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         1,485</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565</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1400" b="1" i="0" u="none" strike="noStrike" dirty="0">
                          <a:solidFill>
                            <a:srgbClr val="0070C0"/>
                          </a:solidFill>
                          <a:effectLst/>
                          <a:latin typeface="Calibri" panose="020F0502020204030204" pitchFamily="34" charset="0"/>
                        </a:rPr>
                        <a:t>         1,530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306648">
                <a:tc>
                  <a:txBody>
                    <a:bodyPr/>
                    <a:lstStyle/>
                    <a:p>
                      <a:pPr algn="ctr" fontAlgn="b"/>
                      <a:r>
                        <a:rPr lang="en-GB" sz="1400" b="1" i="0" u="none" strike="noStrike" dirty="0">
                          <a:solidFill>
                            <a:srgbClr val="0070C0"/>
                          </a:solidFill>
                          <a:effectLst/>
                          <a:latin typeface="Calibri"/>
                        </a:rPr>
                        <a:t>Mobility</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900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1,290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925</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1,330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25935542"/>
                  </a:ext>
                </a:extLst>
              </a:tr>
              <a:tr h="306648">
                <a:tc>
                  <a:txBody>
                    <a:bodyPr/>
                    <a:lstStyle/>
                    <a:p>
                      <a:pPr algn="ctr" fontAlgn="b"/>
                      <a:r>
                        <a:rPr lang="en-GB" sz="1400" b="1" i="0" u="none" strike="noStrike" dirty="0">
                          <a:solidFill>
                            <a:srgbClr val="0070C0"/>
                          </a:solidFill>
                          <a:effectLst/>
                          <a:latin typeface="Calibri"/>
                        </a:rPr>
                        <a:t>FSM</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460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460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470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470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306648">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GB" sz="1400" b="1" i="0" u="none" strike="noStrike" dirty="0">
                          <a:solidFill>
                            <a:srgbClr val="0070C0"/>
                          </a:solidFill>
                          <a:effectLst/>
                          <a:latin typeface="Calibri"/>
                        </a:rPr>
                        <a:t>FSM Ever6</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575</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840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590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865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9"/>
                  </a:ext>
                </a:extLst>
              </a:tr>
              <a:tr h="306648">
                <a:tc>
                  <a:txBody>
                    <a:bodyPr/>
                    <a:lstStyle/>
                    <a:p>
                      <a:pPr algn="ctr" fontAlgn="b"/>
                      <a:r>
                        <a:rPr lang="en-GB" sz="1400" b="1" i="0" u="none" strike="noStrike" dirty="0">
                          <a:solidFill>
                            <a:srgbClr val="0070C0"/>
                          </a:solidFill>
                          <a:effectLst/>
                          <a:latin typeface="Calibri"/>
                        </a:rPr>
                        <a:t>IDACI Band A</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620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865</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640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890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0"/>
                  </a:ext>
                </a:extLst>
              </a:tr>
              <a:tr h="306648">
                <a:tc>
                  <a:txBody>
                    <a:bodyPr/>
                    <a:lstStyle/>
                    <a:p>
                      <a:pPr algn="ctr" fontAlgn="b"/>
                      <a:r>
                        <a:rPr lang="en-GB" sz="1400" b="1" i="0" u="none" strike="noStrike" dirty="0">
                          <a:solidFill>
                            <a:srgbClr val="0070C0"/>
                          </a:solidFill>
                          <a:effectLst/>
                          <a:latin typeface="Calibri"/>
                        </a:rPr>
                        <a:t>IDACI Band B</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475</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680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490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700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306648">
                <a:tc>
                  <a:txBody>
                    <a:bodyPr/>
                    <a:lstStyle/>
                    <a:p>
                      <a:pPr algn="ctr" fontAlgn="b"/>
                      <a:r>
                        <a:rPr lang="en-GB" sz="1400" b="1" i="0" u="none" strike="noStrike" dirty="0">
                          <a:solidFill>
                            <a:srgbClr val="0070C0"/>
                          </a:solidFill>
                          <a:effectLst/>
                          <a:latin typeface="Calibri"/>
                        </a:rPr>
                        <a:t>IDACI Band C</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445</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630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460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650</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306648">
                <a:tc>
                  <a:txBody>
                    <a:bodyPr/>
                    <a:lstStyle/>
                    <a:p>
                      <a:pPr algn="ctr" fontAlgn="b"/>
                      <a:r>
                        <a:rPr lang="en-GB" sz="1400" b="1" i="0" u="none" strike="noStrike" dirty="0">
                          <a:solidFill>
                            <a:srgbClr val="0070C0"/>
                          </a:solidFill>
                          <a:effectLst/>
                          <a:latin typeface="Calibri"/>
                        </a:rPr>
                        <a:t>IDACI Band D</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410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580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420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595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306648">
                <a:tc>
                  <a:txBody>
                    <a:bodyPr/>
                    <a:lstStyle/>
                    <a:p>
                      <a:pPr algn="ctr" fontAlgn="b"/>
                      <a:r>
                        <a:rPr lang="en-GB" sz="1400" b="1" i="0" u="none" strike="noStrike" dirty="0">
                          <a:solidFill>
                            <a:srgbClr val="0070C0"/>
                          </a:solidFill>
                          <a:effectLst/>
                          <a:latin typeface="Calibri"/>
                        </a:rPr>
                        <a:t>IDACI Band E</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accent3"/>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260</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a:noFill/>
                    </a:lnT>
                    <a:lnB w="12700" cap="flat" cmpd="sng" algn="ctr">
                      <a:solidFill>
                        <a:schemeClr val="accent3"/>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415</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accent3"/>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270</a:t>
                      </a:r>
                    </a:p>
                  </a:txBody>
                  <a:tcPr marL="0" marR="0" marT="0" marB="0" anchor="ctr">
                    <a:lnL w="6350" cap="flat" cmpd="sng" algn="ctr">
                      <a:solidFill>
                        <a:srgbClr val="000000"/>
                      </a:solidFill>
                      <a:prstDash val="solid"/>
                      <a:round/>
                      <a:headEnd type="none" w="med" len="med"/>
                      <a:tailEnd type="none" w="med" len="med"/>
                    </a:lnL>
                    <a:lnR>
                      <a:noFill/>
                    </a:lnR>
                    <a:lnT>
                      <a:noFill/>
                    </a:lnT>
                    <a:lnB w="12700" cap="flat" cmpd="sng" algn="ctr">
                      <a:solidFill>
                        <a:schemeClr val="accent3"/>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425</a:t>
                      </a:r>
                    </a:p>
                  </a:txBody>
                  <a:tcPr marL="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14"/>
                  </a:ext>
                </a:extLst>
              </a:tr>
              <a:tr h="306648">
                <a:tc>
                  <a:txBody>
                    <a:bodyPr/>
                    <a:lstStyle/>
                    <a:p>
                      <a:pPr algn="ctr" fontAlgn="b"/>
                      <a:r>
                        <a:rPr lang="en-GB" sz="1400" b="1" i="0" u="none" strike="noStrike" dirty="0">
                          <a:solidFill>
                            <a:srgbClr val="0070C0"/>
                          </a:solidFill>
                          <a:effectLst/>
                          <a:latin typeface="Calibri"/>
                        </a:rPr>
                        <a:t>IDACI Band F</a:t>
                      </a:r>
                    </a:p>
                  </a:txBody>
                  <a:tcPr marL="0" marR="0" marT="0" marB="0" anchor="b">
                    <a:lnL w="6350" cap="flat" cmpd="sng" algn="ctr">
                      <a:solidFill>
                        <a:srgbClr val="A6A6A6"/>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accent3"/>
                      </a:solidFill>
                      <a:prstDash val="solid"/>
                      <a:round/>
                      <a:headEnd type="none" w="med" len="med"/>
                      <a:tailEnd type="none" w="med" len="med"/>
                    </a:lnT>
                    <a:lnB>
                      <a:noFill/>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215</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310</a:t>
                      </a:r>
                    </a:p>
                  </a:txBody>
                  <a:tcPr marL="0" marR="0" marT="0" marB="0" anchor="ctr">
                    <a:lnL w="12700" cap="flat" cmpd="sng" algn="ctr">
                      <a:solidFill>
                        <a:schemeClr val="accent3"/>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220</a:t>
                      </a:r>
                    </a:p>
                  </a:txBody>
                  <a:tcPr marL="0" marR="0" marT="0" marB="0" anchor="ctr">
                    <a:lnL w="6350" cap="flat" cmpd="sng" algn="ctr">
                      <a:solidFill>
                        <a:srgbClr val="000000"/>
                      </a:solid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GB" sz="1400" b="1" i="0" u="none" strike="noStrike" kern="1200" dirty="0">
                          <a:solidFill>
                            <a:srgbClr val="0070C0"/>
                          </a:solidFill>
                          <a:effectLst/>
                          <a:latin typeface="Calibri" panose="020F0502020204030204" pitchFamily="34" charset="0"/>
                          <a:ea typeface="+mn-ea"/>
                          <a:cs typeface="+mn-cs"/>
                        </a:rPr>
                        <a:t>320</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331494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71600" y="260648"/>
            <a:ext cx="7488832" cy="769441"/>
          </a:xfrm>
          <a:prstGeom prst="rect">
            <a:avLst/>
          </a:prstGeom>
          <a:noFill/>
        </p:spPr>
        <p:txBody>
          <a:bodyPr wrap="square" rtlCol="0">
            <a:spAutoFit/>
          </a:bodyPr>
          <a:lstStyle/>
          <a:p>
            <a:pPr fontAlgn="auto">
              <a:spcBef>
                <a:spcPts val="0"/>
              </a:spcBef>
              <a:spcAft>
                <a:spcPts val="0"/>
              </a:spcAft>
            </a:pPr>
            <a:r>
              <a:rPr lang="en-GB" sz="4400" b="1" dirty="0">
                <a:solidFill>
                  <a:prstClr val="black"/>
                </a:solidFill>
                <a:ea typeface="+mn-ea"/>
                <a:cs typeface="Arial" pitchFamily="34" charset="0"/>
              </a:rPr>
              <a:t>Lancashire Schools Forum</a:t>
            </a:r>
          </a:p>
        </p:txBody>
      </p:sp>
      <p:sp>
        <p:nvSpPr>
          <p:cNvPr id="11" name="TextBox 10"/>
          <p:cNvSpPr txBox="1"/>
          <p:nvPr/>
        </p:nvSpPr>
        <p:spPr>
          <a:xfrm>
            <a:off x="179512" y="3789040"/>
            <a:ext cx="2088232" cy="400110"/>
          </a:xfrm>
          <a:prstGeom prst="rect">
            <a:avLst/>
          </a:prstGeom>
          <a:noFill/>
        </p:spPr>
        <p:txBody>
          <a:bodyPr wrap="square" rtlCol="0">
            <a:spAutoFit/>
          </a:bodyPr>
          <a:lstStyle/>
          <a:p>
            <a:pPr fontAlgn="auto">
              <a:spcBef>
                <a:spcPts val="0"/>
              </a:spcBef>
              <a:spcAft>
                <a:spcPts val="0"/>
              </a:spcAft>
            </a:pPr>
            <a:r>
              <a:rPr lang="en-GB" sz="2000" dirty="0">
                <a:solidFill>
                  <a:prstClr val="black"/>
                </a:solidFill>
                <a:ea typeface="+mn-ea"/>
                <a:cs typeface="Arial" pitchFamily="34" charset="0"/>
              </a:rPr>
              <a:t>Eligible to vote:</a:t>
            </a:r>
          </a:p>
        </p:txBody>
      </p:sp>
      <p:sp>
        <p:nvSpPr>
          <p:cNvPr id="4" name="Rectangle 3"/>
          <p:cNvSpPr/>
          <p:nvPr/>
        </p:nvSpPr>
        <p:spPr>
          <a:xfrm>
            <a:off x="323528" y="4221088"/>
            <a:ext cx="1152128" cy="165618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Primary</a:t>
            </a:r>
          </a:p>
        </p:txBody>
      </p:sp>
      <p:sp>
        <p:nvSpPr>
          <p:cNvPr id="13" name="Rectangle 12"/>
          <p:cNvSpPr/>
          <p:nvPr/>
        </p:nvSpPr>
        <p:spPr>
          <a:xfrm>
            <a:off x="1547664" y="4221088"/>
            <a:ext cx="1152128" cy="165618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Secondary</a:t>
            </a:r>
          </a:p>
        </p:txBody>
      </p:sp>
      <p:sp>
        <p:nvSpPr>
          <p:cNvPr id="14" name="Rectangle 13"/>
          <p:cNvSpPr/>
          <p:nvPr/>
        </p:nvSpPr>
        <p:spPr>
          <a:xfrm>
            <a:off x="2771800" y="4221088"/>
            <a:ext cx="1152128" cy="165618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Special &amp; Short Stay</a:t>
            </a:r>
          </a:p>
        </p:txBody>
      </p:sp>
      <p:sp>
        <p:nvSpPr>
          <p:cNvPr id="15" name="Rectangle 14"/>
          <p:cNvSpPr/>
          <p:nvPr/>
        </p:nvSpPr>
        <p:spPr>
          <a:xfrm>
            <a:off x="3995936" y="4221088"/>
            <a:ext cx="1152128" cy="1656184"/>
          </a:xfrm>
          <a:prstGeom prst="rect">
            <a:avLst/>
          </a:prstGeom>
          <a:solidFill>
            <a:srgbClr val="F1740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Academy</a:t>
            </a:r>
          </a:p>
        </p:txBody>
      </p:sp>
      <p:sp>
        <p:nvSpPr>
          <p:cNvPr id="16" name="Rectangle 15"/>
          <p:cNvSpPr/>
          <p:nvPr/>
        </p:nvSpPr>
        <p:spPr>
          <a:xfrm>
            <a:off x="5220072" y="4221088"/>
            <a:ext cx="1152128" cy="165618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Early Years</a:t>
            </a:r>
          </a:p>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Nursery</a:t>
            </a:r>
          </a:p>
        </p:txBody>
      </p:sp>
      <p:sp>
        <p:nvSpPr>
          <p:cNvPr id="17" name="Rectangle 16"/>
          <p:cNvSpPr/>
          <p:nvPr/>
        </p:nvSpPr>
        <p:spPr>
          <a:xfrm>
            <a:off x="6444208" y="4221088"/>
            <a:ext cx="1152128" cy="16561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Early Years </a:t>
            </a:r>
          </a:p>
          <a:p>
            <a:pPr algn="ctr" fontAlgn="auto">
              <a:spcBef>
                <a:spcPts val="0"/>
              </a:spcBef>
              <a:spcAft>
                <a:spcPts val="0"/>
              </a:spcAft>
            </a:pPr>
            <a:r>
              <a:rPr lang="en-GB" sz="1400" b="1" dirty="0">
                <a:ln>
                  <a:solidFill>
                    <a:prstClr val="black"/>
                  </a:solidFill>
                </a:ln>
                <a:solidFill>
                  <a:prstClr val="black"/>
                </a:solidFill>
                <a:latin typeface="Arial" pitchFamily="34" charset="0"/>
                <a:cs typeface="Arial" pitchFamily="34" charset="0"/>
              </a:rPr>
              <a:t>PVI</a:t>
            </a:r>
          </a:p>
        </p:txBody>
      </p:sp>
      <p:sp>
        <p:nvSpPr>
          <p:cNvPr id="6" name="TextBox 5"/>
          <p:cNvSpPr txBox="1"/>
          <p:nvPr/>
        </p:nvSpPr>
        <p:spPr>
          <a:xfrm>
            <a:off x="683568" y="1218678"/>
            <a:ext cx="8064895" cy="1908215"/>
          </a:xfrm>
          <a:prstGeom prst="rect">
            <a:avLst/>
          </a:prstGeom>
          <a:noFill/>
        </p:spPr>
        <p:txBody>
          <a:bodyPr wrap="square" rtlCol="0">
            <a:spAutoFit/>
          </a:bodyPr>
          <a:lstStyle/>
          <a:p>
            <a:pPr fontAlgn="auto">
              <a:spcBef>
                <a:spcPts val="0"/>
              </a:spcBef>
              <a:spcAft>
                <a:spcPts val="0"/>
              </a:spcAft>
            </a:pPr>
            <a:endParaRPr lang="en-GB" sz="1800" dirty="0">
              <a:solidFill>
                <a:prstClr val="black"/>
              </a:solidFill>
              <a:latin typeface="Calibri"/>
              <a:ea typeface="+mn-ea"/>
              <a:cs typeface="+mn-cs"/>
            </a:endParaRPr>
          </a:p>
          <a:p>
            <a:pPr fontAlgn="auto">
              <a:spcBef>
                <a:spcPts val="0"/>
              </a:spcBef>
              <a:spcAft>
                <a:spcPts val="0"/>
              </a:spcAft>
            </a:pPr>
            <a:r>
              <a:rPr lang="en-GB" sz="2000" dirty="0">
                <a:solidFill>
                  <a:prstClr val="black"/>
                </a:solidFill>
                <a:ea typeface="+mn-ea"/>
                <a:cs typeface="Arial" panose="020B0604020202020204" pitchFamily="34" charset="0"/>
              </a:rPr>
              <a:t>The Forum is asked to:</a:t>
            </a:r>
          </a:p>
          <a:p>
            <a:pPr fontAlgn="auto">
              <a:spcBef>
                <a:spcPts val="0"/>
              </a:spcBef>
              <a:spcAft>
                <a:spcPts val="0"/>
              </a:spcAft>
            </a:pPr>
            <a:endParaRPr lang="en-GB" sz="2000" dirty="0">
              <a:solidFill>
                <a:prstClr val="black"/>
              </a:solidFill>
              <a:ea typeface="+mn-ea"/>
              <a:cs typeface="Arial" panose="020B0604020202020204" pitchFamily="34" charset="0"/>
            </a:endParaRPr>
          </a:p>
          <a:p>
            <a:pPr marL="285750" indent="-285750" fontAlgn="auto">
              <a:spcBef>
                <a:spcPts val="0"/>
              </a:spcBef>
              <a:spcAft>
                <a:spcPts val="0"/>
              </a:spcAft>
              <a:buFont typeface="Arial" pitchFamily="34" charset="0"/>
              <a:buChar char="•"/>
            </a:pPr>
            <a:r>
              <a:rPr lang="en-GB" sz="2000" dirty="0">
                <a:solidFill>
                  <a:prstClr val="black"/>
                </a:solidFill>
                <a:ea typeface="+mn-ea"/>
                <a:cs typeface="Arial" panose="020B0604020202020204" pitchFamily="34" charset="0"/>
              </a:rPr>
              <a:t>Formally approve the Central Items budget lines requiring Forum agreement    (as set out at Item 6d of the Schools Budget report for 2022/23).</a:t>
            </a:r>
          </a:p>
        </p:txBody>
      </p:sp>
    </p:spTree>
    <p:extLst>
      <p:ext uri="{BB962C8B-B14F-4D97-AF65-F5344CB8AC3E}">
        <p14:creationId xmlns:p14="http://schemas.microsoft.com/office/powerpoint/2010/main" val="10129349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71600" y="260648"/>
            <a:ext cx="7488832" cy="769441"/>
          </a:xfrm>
          <a:prstGeom prst="rect">
            <a:avLst/>
          </a:prstGeom>
          <a:noFill/>
        </p:spPr>
        <p:txBody>
          <a:bodyPr wrap="square" rtlCol="0">
            <a:spAutoFit/>
          </a:bodyPr>
          <a:lstStyle/>
          <a:p>
            <a:pPr fontAlgn="auto">
              <a:spcBef>
                <a:spcPts val="0"/>
              </a:spcBef>
              <a:spcAft>
                <a:spcPts val="0"/>
              </a:spcAft>
            </a:pPr>
            <a:r>
              <a:rPr lang="en-GB" sz="4400" b="1" dirty="0">
                <a:solidFill>
                  <a:prstClr val="black"/>
                </a:solidFill>
                <a:ea typeface="+mn-ea"/>
                <a:cs typeface="Arial" pitchFamily="34" charset="0"/>
              </a:rPr>
              <a:t>Lancashire Schools Forum</a:t>
            </a:r>
          </a:p>
        </p:txBody>
      </p:sp>
      <p:sp>
        <p:nvSpPr>
          <p:cNvPr id="6" name="TextBox 5"/>
          <p:cNvSpPr txBox="1"/>
          <p:nvPr/>
        </p:nvSpPr>
        <p:spPr>
          <a:xfrm>
            <a:off x="683568" y="1218678"/>
            <a:ext cx="8064895" cy="4339650"/>
          </a:xfrm>
          <a:prstGeom prst="rect">
            <a:avLst/>
          </a:prstGeom>
          <a:noFill/>
        </p:spPr>
        <p:txBody>
          <a:bodyPr wrap="square" rtlCol="0">
            <a:spAutoFit/>
          </a:bodyPr>
          <a:lstStyle/>
          <a:p>
            <a:pPr fontAlgn="auto">
              <a:spcBef>
                <a:spcPts val="0"/>
              </a:spcBef>
              <a:spcAft>
                <a:spcPts val="0"/>
              </a:spcAft>
            </a:pPr>
            <a:endParaRPr lang="en-GB" sz="1800" dirty="0">
              <a:solidFill>
                <a:prstClr val="black"/>
              </a:solidFill>
              <a:latin typeface="Calibri"/>
              <a:ea typeface="+mn-ea"/>
              <a:cs typeface="+mn-cs"/>
            </a:endParaRPr>
          </a:p>
          <a:p>
            <a:pPr fontAlgn="auto">
              <a:spcBef>
                <a:spcPts val="0"/>
              </a:spcBef>
              <a:spcAft>
                <a:spcPts val="0"/>
              </a:spcAft>
            </a:pPr>
            <a:r>
              <a:rPr lang="en-GB" sz="2000" dirty="0">
                <a:solidFill>
                  <a:prstClr val="black"/>
                </a:solidFill>
                <a:ea typeface="+mn-ea"/>
                <a:cs typeface="Arial" panose="020B0604020202020204" pitchFamily="34" charset="0"/>
              </a:rPr>
              <a:t>The Forum is asked to (No formal vote needed):</a:t>
            </a:r>
          </a:p>
          <a:p>
            <a:pPr fontAlgn="auto">
              <a:spcBef>
                <a:spcPts val="0"/>
              </a:spcBef>
              <a:spcAft>
                <a:spcPts val="0"/>
              </a:spcAft>
            </a:pPr>
            <a:endParaRPr lang="en-GB" sz="2000" dirty="0">
              <a:solidFill>
                <a:prstClr val="black"/>
              </a:solidFill>
              <a:ea typeface="+mn-ea"/>
              <a:cs typeface="Arial" panose="020B0604020202020204" pitchFamily="34" charset="0"/>
            </a:endParaRPr>
          </a:p>
          <a:p>
            <a:pPr marL="571500" indent="-571500">
              <a:buFont typeface="Arial" panose="020B0604020202020204" pitchFamily="34" charset="0"/>
              <a:buChar char="•"/>
            </a:pPr>
            <a:r>
              <a:rPr lang="en-GB" sz="2000" dirty="0"/>
              <a:t>Support the proposal for </a:t>
            </a:r>
            <a:r>
              <a:rPr lang="en-GB" sz="2000" dirty="0" err="1"/>
              <a:t>Edumic</a:t>
            </a:r>
            <a:r>
              <a:rPr lang="en-GB" sz="2000" dirty="0"/>
              <a:t> to be exempt from the equipment threshold in the specialist equipment procedure, with immediate effect, so that it could still be purchased and provided by the LA as required </a:t>
            </a:r>
          </a:p>
          <a:p>
            <a:pPr marL="571500" indent="-571500">
              <a:buFont typeface="Arial" panose="020B0604020202020204" pitchFamily="34" charset="0"/>
              <a:buChar char="•"/>
            </a:pPr>
            <a:r>
              <a:rPr lang="en-GB" sz="2000" dirty="0"/>
              <a:t>Recommended that a list of identified equipment that is excluded from the threshold be considered when the equipment policy is reviewed</a:t>
            </a:r>
          </a:p>
          <a:p>
            <a:pPr marL="571500" indent="-571500">
              <a:buFont typeface="Arial" panose="020B0604020202020204" pitchFamily="34" charset="0"/>
              <a:buChar char="•"/>
            </a:pPr>
            <a:r>
              <a:rPr lang="en-GB" sz="2000" dirty="0"/>
              <a:t>Consider any final views on possible additional 2% increase in school supply scheme premiums in 2022/23 (5% in total) following comments from the Chairs’ Group</a:t>
            </a:r>
          </a:p>
          <a:p>
            <a:pPr marL="571500" indent="-571500">
              <a:buFont typeface="Arial" panose="020B0604020202020204" pitchFamily="34" charset="0"/>
              <a:buChar char="•"/>
            </a:pPr>
            <a:endParaRPr lang="en-GB" sz="1800" dirty="0">
              <a:solidFill>
                <a:srgbClr val="FF0000"/>
              </a:solidFill>
            </a:endParaRPr>
          </a:p>
        </p:txBody>
      </p:sp>
    </p:spTree>
    <p:extLst>
      <p:ext uri="{BB962C8B-B14F-4D97-AF65-F5344CB8AC3E}">
        <p14:creationId xmlns:p14="http://schemas.microsoft.com/office/powerpoint/2010/main" val="2878071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640"/>
            <a:ext cx="8588375" cy="603499"/>
          </a:xfrm>
        </p:spPr>
        <p:txBody>
          <a:bodyPr/>
          <a:lstStyle/>
          <a:p>
            <a:r>
              <a:rPr lang="en-GB" sz="4400" b="1" dirty="0">
                <a:solidFill>
                  <a:schemeClr val="tx1"/>
                </a:solidFill>
              </a:rPr>
              <a:t>DSG Balances</a:t>
            </a:r>
          </a:p>
        </p:txBody>
      </p:sp>
      <p:sp>
        <p:nvSpPr>
          <p:cNvPr id="3" name="Content Placeholder 2"/>
          <p:cNvSpPr>
            <a:spLocks noGrp="1"/>
          </p:cNvSpPr>
          <p:nvPr>
            <p:ph idx="1"/>
          </p:nvPr>
        </p:nvSpPr>
        <p:spPr>
          <a:xfrm>
            <a:off x="228600" y="908721"/>
            <a:ext cx="8610600" cy="5040559"/>
          </a:xfrm>
        </p:spPr>
        <p: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sz="1100" dirty="0"/>
          </a:p>
          <a:p>
            <a:pPr marL="0" indent="0" defTabSz="457200" eaLnBrk="1" fontAlgn="ctr" hangingPunct="1">
              <a:buNone/>
            </a:pPr>
            <a:endParaRPr lang="en-GB" sz="2800" kern="12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030357313"/>
              </p:ext>
            </p:extLst>
          </p:nvPr>
        </p:nvGraphicFramePr>
        <p:xfrm>
          <a:off x="395535" y="792138"/>
          <a:ext cx="8136905" cy="4849395"/>
        </p:xfrm>
        <a:graphic>
          <a:graphicData uri="http://schemas.openxmlformats.org/drawingml/2006/table">
            <a:tbl>
              <a:tblPr>
                <a:tableStyleId>{5C22544A-7EE6-4342-B048-85BDC9FD1C3A}</a:tableStyleId>
              </a:tblPr>
              <a:tblGrid>
                <a:gridCol w="2741783">
                  <a:extLst>
                    <a:ext uri="{9D8B030D-6E8A-4147-A177-3AD203B41FA5}">
                      <a16:colId xmlns:a16="http://schemas.microsoft.com/office/drawing/2014/main" val="854872245"/>
                    </a:ext>
                  </a:extLst>
                </a:gridCol>
                <a:gridCol w="2830228">
                  <a:extLst>
                    <a:ext uri="{9D8B030D-6E8A-4147-A177-3AD203B41FA5}">
                      <a16:colId xmlns:a16="http://schemas.microsoft.com/office/drawing/2014/main" val="3164106042"/>
                    </a:ext>
                  </a:extLst>
                </a:gridCol>
                <a:gridCol w="2564894">
                  <a:extLst>
                    <a:ext uri="{9D8B030D-6E8A-4147-A177-3AD203B41FA5}">
                      <a16:colId xmlns:a16="http://schemas.microsoft.com/office/drawing/2014/main" val="3746265096"/>
                    </a:ext>
                  </a:extLst>
                </a:gridCol>
              </a:tblGrid>
              <a:tr h="1052686">
                <a:tc>
                  <a:txBody>
                    <a:bodyPr/>
                    <a:lstStyle/>
                    <a:p>
                      <a:pPr algn="ctr" fontAlgn="ctr"/>
                      <a:r>
                        <a:rPr lang="en-GB" sz="2800" b="1" dirty="0">
                          <a:solidFill>
                            <a:schemeClr val="tx1"/>
                          </a:solidFill>
                          <a:latin typeface="Corbel" pitchFamily="34" charset="0"/>
                          <a:ea typeface="+mn-ea"/>
                          <a:cs typeface="+mn-cs"/>
                        </a:rPr>
                        <a:t>Year end </a:t>
                      </a:r>
                    </a:p>
                  </a:txBody>
                  <a:tcPr marL="9525" marR="9525" marT="9525" marB="0" anchor="ctr"/>
                </a:tc>
                <a:tc>
                  <a:txBody>
                    <a:bodyPr/>
                    <a:lstStyle/>
                    <a:p>
                      <a:pPr algn="ctr" fontAlgn="ctr"/>
                      <a:r>
                        <a:rPr lang="en-GB" sz="2800" b="1" dirty="0">
                          <a:solidFill>
                            <a:schemeClr val="tx1"/>
                          </a:solidFill>
                          <a:latin typeface="Corbel" pitchFamily="34" charset="0"/>
                          <a:ea typeface="+mn-ea"/>
                          <a:cs typeface="+mn-cs"/>
                        </a:rPr>
                        <a:t>DSG Reserve</a:t>
                      </a:r>
                    </a:p>
                  </a:txBody>
                  <a:tcPr marL="9525" marR="9525" marT="9525" marB="0" anchor="ctr"/>
                </a:tc>
                <a:tc>
                  <a:txBody>
                    <a:bodyPr/>
                    <a:lstStyle/>
                    <a:p>
                      <a:pPr algn="ctr" fontAlgn="ctr"/>
                      <a:r>
                        <a:rPr lang="en-GB" sz="2800" b="1" dirty="0">
                          <a:solidFill>
                            <a:schemeClr val="tx1"/>
                          </a:solidFill>
                          <a:latin typeface="Corbel" pitchFamily="34" charset="0"/>
                          <a:ea typeface="+mn-ea"/>
                          <a:cs typeface="+mn-cs"/>
                        </a:rPr>
                        <a:t>In year movement</a:t>
                      </a:r>
                    </a:p>
                  </a:txBody>
                  <a:tcPr marL="9525" marR="9525" marT="9525" marB="0" anchor="ctr"/>
                </a:tc>
                <a:extLst>
                  <a:ext uri="{0D108BD9-81ED-4DB2-BD59-A6C34878D82A}">
                    <a16:rowId xmlns:a16="http://schemas.microsoft.com/office/drawing/2014/main" val="3436066143"/>
                  </a:ext>
                </a:extLst>
              </a:tr>
              <a:tr h="542387">
                <a:tc>
                  <a:txBody>
                    <a:bodyPr/>
                    <a:lstStyle/>
                    <a:p>
                      <a:pPr algn="ctr" fontAlgn="ctr"/>
                      <a:r>
                        <a:rPr lang="en-GB" sz="2800" dirty="0">
                          <a:solidFill>
                            <a:schemeClr val="tx1"/>
                          </a:solidFill>
                          <a:latin typeface="Corbel" pitchFamily="34" charset="0"/>
                          <a:ea typeface="+mn-ea"/>
                          <a:cs typeface="+mn-cs"/>
                        </a:rPr>
                        <a:t>31.03.15</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£27.94m</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 </a:t>
                      </a:r>
                    </a:p>
                  </a:txBody>
                  <a:tcPr marL="9525" marR="9525" marT="9525" marB="0" anchor="ctr"/>
                </a:tc>
                <a:extLst>
                  <a:ext uri="{0D108BD9-81ED-4DB2-BD59-A6C34878D82A}">
                    <a16:rowId xmlns:a16="http://schemas.microsoft.com/office/drawing/2014/main" val="2393354407"/>
                  </a:ext>
                </a:extLst>
              </a:tr>
              <a:tr h="542387">
                <a:tc>
                  <a:txBody>
                    <a:bodyPr/>
                    <a:lstStyle/>
                    <a:p>
                      <a:pPr algn="ctr" fontAlgn="ctr"/>
                      <a:r>
                        <a:rPr lang="en-GB" sz="2800" dirty="0">
                          <a:solidFill>
                            <a:schemeClr val="tx1"/>
                          </a:solidFill>
                          <a:latin typeface="Corbel" pitchFamily="34" charset="0"/>
                          <a:ea typeface="+mn-ea"/>
                          <a:cs typeface="+mn-cs"/>
                        </a:rPr>
                        <a:t>31.03.16</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£20.15m</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-£7.79m</a:t>
                      </a:r>
                    </a:p>
                  </a:txBody>
                  <a:tcPr marL="9525" marR="9525" marT="9525" marB="0" anchor="ctr"/>
                </a:tc>
                <a:extLst>
                  <a:ext uri="{0D108BD9-81ED-4DB2-BD59-A6C34878D82A}">
                    <a16:rowId xmlns:a16="http://schemas.microsoft.com/office/drawing/2014/main" val="1003242446"/>
                  </a:ext>
                </a:extLst>
              </a:tr>
              <a:tr h="542387">
                <a:tc>
                  <a:txBody>
                    <a:bodyPr/>
                    <a:lstStyle/>
                    <a:p>
                      <a:pPr algn="ctr" fontAlgn="ctr"/>
                      <a:r>
                        <a:rPr lang="en-GB" sz="2800" dirty="0">
                          <a:solidFill>
                            <a:schemeClr val="tx1"/>
                          </a:solidFill>
                          <a:latin typeface="Corbel" pitchFamily="34" charset="0"/>
                          <a:ea typeface="+mn-ea"/>
                          <a:cs typeface="+mn-cs"/>
                        </a:rPr>
                        <a:t>31.03.17</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£20.69m</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+£0.54m</a:t>
                      </a:r>
                    </a:p>
                  </a:txBody>
                  <a:tcPr marL="9525" marR="9525" marT="9525" marB="0" anchor="ctr"/>
                </a:tc>
                <a:extLst>
                  <a:ext uri="{0D108BD9-81ED-4DB2-BD59-A6C34878D82A}">
                    <a16:rowId xmlns:a16="http://schemas.microsoft.com/office/drawing/2014/main" val="1252670273"/>
                  </a:ext>
                </a:extLst>
              </a:tr>
              <a:tr h="542387">
                <a:tc>
                  <a:txBody>
                    <a:bodyPr/>
                    <a:lstStyle/>
                    <a:p>
                      <a:pPr algn="ctr" fontAlgn="ctr"/>
                      <a:r>
                        <a:rPr lang="en-GB" sz="2800" dirty="0">
                          <a:solidFill>
                            <a:schemeClr val="tx1"/>
                          </a:solidFill>
                          <a:latin typeface="Corbel" pitchFamily="34" charset="0"/>
                          <a:ea typeface="+mn-ea"/>
                          <a:cs typeface="+mn-cs"/>
                        </a:rPr>
                        <a:t>31.03.18</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£14.40m</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-£6.29m</a:t>
                      </a:r>
                    </a:p>
                  </a:txBody>
                  <a:tcPr marL="9525" marR="9525" marT="9525" marB="0" anchor="ctr"/>
                </a:tc>
                <a:extLst>
                  <a:ext uri="{0D108BD9-81ED-4DB2-BD59-A6C34878D82A}">
                    <a16:rowId xmlns:a16="http://schemas.microsoft.com/office/drawing/2014/main" val="2177897547"/>
                  </a:ext>
                </a:extLst>
              </a:tr>
              <a:tr h="542387">
                <a:tc>
                  <a:txBody>
                    <a:bodyPr/>
                    <a:lstStyle/>
                    <a:p>
                      <a:pPr algn="ctr" fontAlgn="ctr"/>
                      <a:r>
                        <a:rPr lang="en-GB" sz="2800" dirty="0">
                          <a:solidFill>
                            <a:schemeClr val="tx1"/>
                          </a:solidFill>
                          <a:latin typeface="Corbel" pitchFamily="34" charset="0"/>
                          <a:ea typeface="+mn-ea"/>
                          <a:cs typeface="+mn-cs"/>
                        </a:rPr>
                        <a:t>31.03.19</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£12.74m</a:t>
                      </a:r>
                    </a:p>
                  </a:txBody>
                  <a:tcPr marL="9525" marR="9525" marT="9525" marB="0" anchor="ctr"/>
                </a:tc>
                <a:tc>
                  <a:txBody>
                    <a:bodyPr/>
                    <a:lstStyle/>
                    <a:p>
                      <a:pPr algn="ctr" fontAlgn="ctr"/>
                      <a:r>
                        <a:rPr lang="en-GB" sz="2800" dirty="0">
                          <a:solidFill>
                            <a:schemeClr val="tx1"/>
                          </a:solidFill>
                          <a:latin typeface="Corbel" pitchFamily="34" charset="0"/>
                          <a:ea typeface="+mn-ea"/>
                          <a:cs typeface="+mn-cs"/>
                        </a:rPr>
                        <a:t>-£1.66m</a:t>
                      </a:r>
                    </a:p>
                  </a:txBody>
                  <a:tcPr marL="9525" marR="9525" marT="9525" marB="0" anchor="ctr"/>
                </a:tc>
                <a:extLst>
                  <a:ext uri="{0D108BD9-81ED-4DB2-BD59-A6C34878D82A}">
                    <a16:rowId xmlns:a16="http://schemas.microsoft.com/office/drawing/2014/main" val="535128513"/>
                  </a:ext>
                </a:extLst>
              </a:tr>
              <a:tr h="542387">
                <a:tc>
                  <a:txBody>
                    <a:bodyPr/>
                    <a:lstStyle/>
                    <a:p>
                      <a:pPr algn="ctr" fontAlgn="ctr"/>
                      <a:r>
                        <a:rPr lang="en-GB" sz="2800" kern="1200" dirty="0">
                          <a:solidFill>
                            <a:schemeClr val="tx1"/>
                          </a:solidFill>
                          <a:latin typeface="Corbel" pitchFamily="34" charset="0"/>
                          <a:ea typeface="+mn-ea"/>
                          <a:cs typeface="+mn-cs"/>
                        </a:rPr>
                        <a:t>31.03.20</a:t>
                      </a:r>
                    </a:p>
                  </a:txBody>
                  <a:tcPr marL="9525" marR="9525" marT="9525" marB="0" anchor="ctr"/>
                </a:tc>
                <a:tc>
                  <a:txBody>
                    <a:bodyPr/>
                    <a:lstStyle/>
                    <a:p>
                      <a:pPr algn="ctr" fontAlgn="ctr"/>
                      <a:r>
                        <a:rPr lang="en-GB" sz="2800" kern="1200" dirty="0">
                          <a:solidFill>
                            <a:schemeClr val="tx1"/>
                          </a:solidFill>
                          <a:latin typeface="Corbel" pitchFamily="34" charset="0"/>
                          <a:ea typeface="+mn-ea"/>
                          <a:cs typeface="+mn-cs"/>
                        </a:rPr>
                        <a:t>£11.15m </a:t>
                      </a:r>
                    </a:p>
                  </a:txBody>
                  <a:tcPr marL="9525" marR="9525" marT="9525" marB="0" anchor="ctr"/>
                </a:tc>
                <a:tc>
                  <a:txBody>
                    <a:bodyPr/>
                    <a:lstStyle/>
                    <a:p>
                      <a:pPr algn="ctr" fontAlgn="ctr"/>
                      <a:r>
                        <a:rPr lang="en-GB" sz="2800" kern="1200" dirty="0">
                          <a:solidFill>
                            <a:schemeClr val="tx1"/>
                          </a:solidFill>
                          <a:latin typeface="Corbel" pitchFamily="34" charset="0"/>
                          <a:ea typeface="+mn-ea"/>
                          <a:cs typeface="+mn-cs"/>
                        </a:rPr>
                        <a:t>-£1.59m</a:t>
                      </a:r>
                    </a:p>
                  </a:txBody>
                  <a:tcPr marL="9525" marR="9525" marT="9525" marB="0" anchor="ctr"/>
                </a:tc>
                <a:extLst>
                  <a:ext uri="{0D108BD9-81ED-4DB2-BD59-A6C34878D82A}">
                    <a16:rowId xmlns:a16="http://schemas.microsoft.com/office/drawing/2014/main" val="2878527705"/>
                  </a:ext>
                </a:extLst>
              </a:tr>
              <a:tr h="542387">
                <a:tc>
                  <a:txBody>
                    <a:bodyPr/>
                    <a:lstStyle/>
                    <a:p>
                      <a:pPr algn="ctr" fontAlgn="ctr"/>
                      <a:r>
                        <a:rPr lang="en-GB" sz="2800" kern="1200" dirty="0">
                          <a:solidFill>
                            <a:schemeClr val="tx1"/>
                          </a:solidFill>
                          <a:latin typeface="Corbel" pitchFamily="34" charset="0"/>
                          <a:ea typeface="+mn-ea"/>
                          <a:cs typeface="+mn-cs"/>
                        </a:rPr>
                        <a:t>31.03.21</a:t>
                      </a:r>
                    </a:p>
                  </a:txBody>
                  <a:tcPr marL="9525" marR="9525" marT="9525" marB="0" anchor="ctr"/>
                </a:tc>
                <a:tc>
                  <a:txBody>
                    <a:bodyPr/>
                    <a:lstStyle/>
                    <a:p>
                      <a:pPr algn="ctr" fontAlgn="ctr"/>
                      <a:r>
                        <a:rPr lang="en-GB" sz="2800" kern="1200" dirty="0">
                          <a:solidFill>
                            <a:schemeClr val="tx1"/>
                          </a:solidFill>
                          <a:latin typeface="Corbel" pitchFamily="34" charset="0"/>
                          <a:ea typeface="+mn-ea"/>
                          <a:cs typeface="+mn-cs"/>
                        </a:rPr>
                        <a:t>£16.10m</a:t>
                      </a:r>
                    </a:p>
                  </a:txBody>
                  <a:tcPr marL="9525" marR="9525" marT="9525" marB="0" anchor="ctr"/>
                </a:tc>
                <a:tc>
                  <a:txBody>
                    <a:bodyPr/>
                    <a:lstStyle/>
                    <a:p>
                      <a:pPr algn="ctr" fontAlgn="ctr"/>
                      <a:r>
                        <a:rPr lang="en-GB" sz="2800" kern="1200" dirty="0">
                          <a:solidFill>
                            <a:schemeClr val="tx1"/>
                          </a:solidFill>
                          <a:latin typeface="Corbel" pitchFamily="34" charset="0"/>
                          <a:ea typeface="+mn-ea"/>
                          <a:cs typeface="+mn-cs"/>
                        </a:rPr>
                        <a:t>+£4.95m</a:t>
                      </a:r>
                    </a:p>
                  </a:txBody>
                  <a:tcPr marL="9525" marR="9525" marT="9525" marB="0" anchor="ctr"/>
                </a:tc>
                <a:extLst>
                  <a:ext uri="{0D108BD9-81ED-4DB2-BD59-A6C34878D82A}">
                    <a16:rowId xmlns:a16="http://schemas.microsoft.com/office/drawing/2014/main" val="1247061112"/>
                  </a:ext>
                </a:extLst>
              </a:tr>
            </a:tbl>
          </a:graphicData>
        </a:graphic>
      </p:graphicFrame>
    </p:spTree>
    <p:extLst>
      <p:ext uri="{BB962C8B-B14F-4D97-AF65-F5344CB8AC3E}">
        <p14:creationId xmlns:p14="http://schemas.microsoft.com/office/powerpoint/2010/main" val="4032530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873" y="116633"/>
            <a:ext cx="8588375" cy="792088"/>
          </a:xfrm>
        </p:spPr>
        <p:txBody>
          <a:bodyPr/>
          <a:lstStyle/>
          <a:p>
            <a:r>
              <a:rPr lang="en-GB" dirty="0"/>
              <a:t>Schools Block 2022/23</a:t>
            </a:r>
          </a:p>
        </p:txBody>
      </p:sp>
      <p:sp>
        <p:nvSpPr>
          <p:cNvPr id="3" name="Content Placeholder 2"/>
          <p:cNvSpPr>
            <a:spLocks noGrp="1"/>
          </p:cNvSpPr>
          <p:nvPr>
            <p:ph idx="1"/>
          </p:nvPr>
        </p:nvSpPr>
        <p:spPr>
          <a:xfrm>
            <a:off x="228600" y="836712"/>
            <a:ext cx="8610600" cy="4573489"/>
          </a:xfrm>
        </p:spPr>
        <p:txBody>
          <a:bodyPr/>
          <a:lstStyle/>
          <a:p>
            <a:r>
              <a:rPr lang="en-GB" sz="2800" dirty="0"/>
              <a:t>Minimum Funding Guarantee (MFG)</a:t>
            </a:r>
          </a:p>
          <a:p>
            <a:pPr lvl="1"/>
            <a:r>
              <a:rPr lang="en-GB" sz="2000" dirty="0"/>
              <a:t>Local discretion to set MFG at +0.5% to +2.0%</a:t>
            </a:r>
          </a:p>
          <a:p>
            <a:pPr lvl="1"/>
            <a:r>
              <a:rPr lang="en-GB" sz="2000" dirty="0"/>
              <a:t>Autumn consultation with schools, results shared at October Forum</a:t>
            </a:r>
          </a:p>
          <a:p>
            <a:pPr lvl="1"/>
            <a:r>
              <a:rPr lang="en-GB" sz="2000" dirty="0"/>
              <a:t>Forum agreed to mirror the DfE’s NFF and set MFG at +2.0% in 2022/23</a:t>
            </a:r>
          </a:p>
          <a:p>
            <a:pPr marL="514350" indent="-457200"/>
            <a:r>
              <a:rPr lang="en-GB" sz="2800" dirty="0"/>
              <a:t>Schools Block Transfer of headroom to Early Years Block unavailable in 2022/23 due to pressures on schools block expenditure</a:t>
            </a:r>
          </a:p>
          <a:p>
            <a:pPr marL="514350" indent="-457200"/>
            <a:r>
              <a:rPr lang="en-GB" sz="2800" dirty="0"/>
              <a:t>Modelling indicates that the NFF can be implemented in full as the local formula, including +2.0% MFG, if circa £2.2m of the Growth Fund allocation is utilised</a:t>
            </a:r>
          </a:p>
          <a:p>
            <a:pPr marL="57150" indent="0">
              <a:buNone/>
            </a:pPr>
            <a:endParaRPr lang="en-GB" dirty="0">
              <a:highlight>
                <a:srgbClr val="FFFF00"/>
              </a:highlight>
            </a:endParaRPr>
          </a:p>
        </p:txBody>
      </p:sp>
    </p:spTree>
    <p:extLst>
      <p:ext uri="{BB962C8B-B14F-4D97-AF65-F5344CB8AC3E}">
        <p14:creationId xmlns:p14="http://schemas.microsoft.com/office/powerpoint/2010/main" val="2170876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44624"/>
            <a:ext cx="8588375" cy="576064"/>
          </a:xfrm>
        </p:spPr>
        <p:txBody>
          <a:bodyPr/>
          <a:lstStyle/>
          <a:p>
            <a:r>
              <a:rPr lang="en-GB" sz="4000" dirty="0">
                <a:solidFill>
                  <a:schemeClr val="tx1"/>
                </a:solidFill>
              </a:rPr>
              <a:t>Schools Block 2022/23</a:t>
            </a:r>
          </a:p>
        </p:txBody>
      </p:sp>
      <p:sp>
        <p:nvSpPr>
          <p:cNvPr id="3" name="Content Placeholder 2"/>
          <p:cNvSpPr>
            <a:spLocks noGrp="1"/>
          </p:cNvSpPr>
          <p:nvPr>
            <p:ph idx="1"/>
          </p:nvPr>
        </p:nvSpPr>
        <p:spPr>
          <a:xfrm>
            <a:off x="107504" y="620688"/>
            <a:ext cx="8928992" cy="4968552"/>
          </a:xfrm>
        </p:spPr>
        <p:txBody>
          <a:bodyPr/>
          <a:lstStyle/>
          <a:p>
            <a:pPr marL="342900" lvl="0" indent="-342900" algn="just">
              <a:buFont typeface="Symbol" panose="05050102010706020507" pitchFamily="18" charset="2"/>
              <a:buChar char=""/>
            </a:pPr>
            <a:r>
              <a:rPr lang="en-GB" sz="2400" dirty="0">
                <a:effectLst/>
                <a:ea typeface="Times New Roman" panose="02020603050405020304" pitchFamily="18" charset="0"/>
                <a:cs typeface="Arial" panose="020B0604020202020204" pitchFamily="34" charset="0"/>
              </a:rPr>
              <a:t>An urgent consultation is taking place with schools about the transfer of circa £1.7m from the Schools Block to High Needs Block</a:t>
            </a:r>
          </a:p>
          <a:p>
            <a:pPr marL="342900" lvl="0" indent="-342900" algn="just">
              <a:buFont typeface="Symbol" panose="05050102010706020507" pitchFamily="18" charset="2"/>
              <a:buChar char=""/>
            </a:pPr>
            <a:r>
              <a:rPr lang="en-GB" sz="2400" dirty="0">
                <a:effectLst/>
                <a:ea typeface="Times New Roman" panose="02020603050405020304" pitchFamily="18" charset="0"/>
                <a:cs typeface="Arial" panose="020B0604020202020204" pitchFamily="34" charset="0"/>
              </a:rPr>
              <a:t>This transfer is technical in nature and relates to the payment of the PFI contract for the former </a:t>
            </a:r>
            <a:r>
              <a:rPr lang="en-GB" sz="2400" dirty="0" err="1">
                <a:effectLst/>
                <a:ea typeface="Times New Roman" panose="02020603050405020304" pitchFamily="18" charset="0"/>
                <a:cs typeface="Arial" panose="020B0604020202020204" pitchFamily="34" charset="0"/>
              </a:rPr>
              <a:t>Hameldon</a:t>
            </a:r>
            <a:r>
              <a:rPr lang="en-GB" sz="2400" dirty="0">
                <a:effectLst/>
                <a:ea typeface="Times New Roman" panose="02020603050405020304" pitchFamily="18" charset="0"/>
                <a:cs typeface="Arial" panose="020B0604020202020204" pitchFamily="34" charset="0"/>
              </a:rPr>
              <a:t> School, as a special school will be taking over the site in 2022/23, meaning the  payment will come from the High Needs Block  </a:t>
            </a:r>
          </a:p>
          <a:p>
            <a:pPr algn="just">
              <a:buFont typeface="Symbol" panose="05050102010706020507" pitchFamily="18" charset="2"/>
              <a:buChar char=""/>
            </a:pPr>
            <a:r>
              <a:rPr lang="en-GB" sz="2400" dirty="0">
                <a:ea typeface="Times New Roman" panose="02020603050405020304" pitchFamily="18" charset="0"/>
                <a:cs typeface="Arial" panose="020B0604020202020204" pitchFamily="34" charset="0"/>
              </a:rPr>
              <a:t>Actual payment £1.9m but only £1.7m available from </a:t>
            </a:r>
            <a:r>
              <a:rPr lang="en-GB" sz="2400" dirty="0">
                <a:effectLst/>
                <a:ea typeface="Times New Roman" panose="02020603050405020304" pitchFamily="18" charset="0"/>
                <a:cs typeface="Arial" panose="020B0604020202020204" pitchFamily="34" charset="0"/>
              </a:rPr>
              <a:t>Schools Block </a:t>
            </a:r>
          </a:p>
          <a:p>
            <a:pPr marL="342900" lvl="0" indent="-342900" algn="just">
              <a:buFont typeface="Symbol" panose="05050102010706020507" pitchFamily="18" charset="2"/>
              <a:buChar char=""/>
            </a:pPr>
            <a:r>
              <a:rPr lang="en-GB" sz="2400" dirty="0">
                <a:ea typeface="Times New Roman" panose="02020603050405020304" pitchFamily="18" charset="0"/>
                <a:cs typeface="Arial" panose="020B0604020202020204" pitchFamily="34" charset="0"/>
              </a:rPr>
              <a:t>Funding included in 2022/23 Schools Block premises allocation</a:t>
            </a:r>
            <a:endParaRPr lang="en-GB" sz="2400" dirty="0">
              <a:effectLs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pPr>
            <a:r>
              <a:rPr lang="en-GB" sz="2400" dirty="0">
                <a:ea typeface="Times New Roman" panose="02020603050405020304" pitchFamily="18" charset="0"/>
                <a:cs typeface="Arial" panose="020B0604020202020204" pitchFamily="34" charset="0"/>
              </a:rPr>
              <a:t>The transfer represents 0.19% of Schools Block in 2022/23 so can be approved by the Schools Forum</a:t>
            </a:r>
            <a:r>
              <a:rPr lang="en-GB" sz="2400" dirty="0">
                <a:effectLst/>
                <a:ea typeface="Times New Roman" panose="02020603050405020304" pitchFamily="18" charset="0"/>
                <a:cs typeface="Arial" panose="020B0604020202020204" pitchFamily="34" charset="0"/>
              </a:rPr>
              <a:t> </a:t>
            </a:r>
            <a:endParaRPr lang="en-GB" sz="2400" dirty="0">
              <a:effectLst/>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GB" sz="2400" dirty="0">
                <a:effectLst/>
                <a:ea typeface="Times New Roman" panose="02020603050405020304" pitchFamily="18" charset="0"/>
                <a:cs typeface="Arial" panose="020B0604020202020204" pitchFamily="34" charset="0"/>
              </a:rPr>
              <a:t>Responses will be presented to Forum on 13 January 2022</a:t>
            </a:r>
          </a:p>
          <a:p>
            <a:pPr marL="342900" lvl="0" indent="-342900" algn="just">
              <a:buFont typeface="Symbol" panose="05050102010706020507" pitchFamily="18" charset="2"/>
              <a:buChar char=""/>
            </a:pPr>
            <a:r>
              <a:rPr lang="en-GB" sz="2400" dirty="0">
                <a:ea typeface="Times New Roman" panose="02020603050405020304" pitchFamily="18" charset="0"/>
                <a:cs typeface="Arial" panose="020B0604020202020204" pitchFamily="34" charset="0"/>
              </a:rPr>
              <a:t>Forum will also be asked to support a disapplication needed for a secondary school as no PFI MFG protection is required in 2022/23</a:t>
            </a:r>
            <a:endParaRPr lang="en-GB" sz="2400" dirty="0">
              <a:solidFill>
                <a:srgbClr val="FF0000"/>
              </a:solidFill>
              <a:effectLst/>
              <a:ea typeface="Times New Roman" panose="02020603050405020304" pitchFamily="18" charset="0"/>
              <a:cs typeface="Times New Roman" panose="02020603050405020304" pitchFamily="18" charset="0"/>
            </a:endParaRPr>
          </a:p>
          <a:p>
            <a:pPr algn="just">
              <a:spcBef>
                <a:spcPts val="0"/>
              </a:spcBef>
              <a:buFont typeface="Arial" panose="020B0604020202020204" pitchFamily="34" charset="0"/>
              <a:buChar char="•"/>
            </a:pPr>
            <a:endParaRPr lang="en-GB" sz="2800" dirty="0">
              <a:cs typeface="+mn-cs"/>
            </a:endParaRPr>
          </a:p>
          <a:p>
            <a:pPr lvl="1">
              <a:spcBef>
                <a:spcPts val="0"/>
              </a:spcBef>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spTree>
    <p:extLst>
      <p:ext uri="{BB962C8B-B14F-4D97-AF65-F5344CB8AC3E}">
        <p14:creationId xmlns:p14="http://schemas.microsoft.com/office/powerpoint/2010/main" val="144330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864096"/>
          </a:xfrm>
        </p:spPr>
        <p:txBody>
          <a:bodyPr/>
          <a:lstStyle/>
          <a:p>
            <a:r>
              <a:rPr lang="en-GB" sz="4000" dirty="0">
                <a:solidFill>
                  <a:schemeClr val="tx1"/>
                </a:solidFill>
              </a:rPr>
              <a:t>Schools Block Transfer 2022/23</a:t>
            </a:r>
          </a:p>
        </p:txBody>
      </p:sp>
      <p:sp>
        <p:nvSpPr>
          <p:cNvPr id="3" name="Content Placeholder 2"/>
          <p:cNvSpPr>
            <a:spLocks noGrp="1"/>
          </p:cNvSpPr>
          <p:nvPr>
            <p:ph idx="1"/>
          </p:nvPr>
        </p:nvSpPr>
        <p:spPr>
          <a:xfrm>
            <a:off x="107504" y="908720"/>
            <a:ext cx="8928992" cy="4680520"/>
          </a:xfrm>
        </p:spPr>
        <p:txBody>
          <a:bodyPr/>
          <a:lstStyle/>
          <a:p>
            <a:pPr algn="just"/>
            <a:r>
              <a:rPr lang="en-GB" sz="2800" dirty="0"/>
              <a:t>Consultation closes 12 January</a:t>
            </a:r>
          </a:p>
          <a:p>
            <a:pPr algn="just">
              <a:spcBef>
                <a:spcPts val="0"/>
              </a:spcBef>
            </a:pPr>
            <a:r>
              <a:rPr lang="en-GB" sz="2800" dirty="0"/>
              <a:t>Final analysis of responses will be presented to Forum</a:t>
            </a:r>
          </a:p>
          <a:p>
            <a:pPr algn="just">
              <a:spcBef>
                <a:spcPts val="0"/>
              </a:spcBef>
            </a:pPr>
            <a:r>
              <a:rPr lang="en-GB" sz="2800" dirty="0"/>
              <a:t>Interim responses shown below:</a:t>
            </a:r>
          </a:p>
          <a:p>
            <a:pPr algn="just">
              <a:spcBef>
                <a:spcPts val="0"/>
              </a:spcBef>
            </a:pPr>
            <a:endParaRPr lang="en-GB" sz="2800" dirty="0"/>
          </a:p>
          <a:p>
            <a:pPr algn="just">
              <a:spcBef>
                <a:spcPts val="0"/>
              </a:spcBef>
            </a:pPr>
            <a:endParaRPr lang="en-GB" sz="2800" dirty="0">
              <a:highlight>
                <a:srgbClr val="FFFF00"/>
              </a:highlight>
            </a:endParaRPr>
          </a:p>
          <a:p>
            <a:pPr lvl="1">
              <a:spcBef>
                <a:spcPts val="0"/>
              </a:spcBef>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graphicFrame>
        <p:nvGraphicFramePr>
          <p:cNvPr id="5" name="Table 4">
            <a:extLst>
              <a:ext uri="{FF2B5EF4-FFF2-40B4-BE49-F238E27FC236}">
                <a16:creationId xmlns:a16="http://schemas.microsoft.com/office/drawing/2014/main" id="{85D2F0F7-2E8C-427C-A6C3-80FB2BF58863}"/>
              </a:ext>
            </a:extLst>
          </p:cNvPr>
          <p:cNvGraphicFramePr>
            <a:graphicFrameLocks noGrp="1"/>
          </p:cNvGraphicFramePr>
          <p:nvPr>
            <p:extLst>
              <p:ext uri="{D42A27DB-BD31-4B8C-83A1-F6EECF244321}">
                <p14:modId xmlns:p14="http://schemas.microsoft.com/office/powerpoint/2010/main" val="346169712"/>
              </p:ext>
            </p:extLst>
          </p:nvPr>
        </p:nvGraphicFramePr>
        <p:xfrm>
          <a:off x="217454" y="2276873"/>
          <a:ext cx="8675026" cy="3474720"/>
        </p:xfrm>
        <a:graphic>
          <a:graphicData uri="http://schemas.openxmlformats.org/drawingml/2006/table">
            <a:tbl>
              <a:tblPr firstRow="1" firstCol="1" bandRow="1">
                <a:tableStyleId>{C4B1156A-380E-4F78-BDF5-A606A8083BF9}</a:tableStyleId>
              </a:tblPr>
              <a:tblGrid>
                <a:gridCol w="4171500">
                  <a:extLst>
                    <a:ext uri="{9D8B030D-6E8A-4147-A177-3AD203B41FA5}">
                      <a16:colId xmlns:a16="http://schemas.microsoft.com/office/drawing/2014/main" val="1928010138"/>
                    </a:ext>
                  </a:extLst>
                </a:gridCol>
                <a:gridCol w="904088">
                  <a:extLst>
                    <a:ext uri="{9D8B030D-6E8A-4147-A177-3AD203B41FA5}">
                      <a16:colId xmlns:a16="http://schemas.microsoft.com/office/drawing/2014/main" val="2297099818"/>
                    </a:ext>
                  </a:extLst>
                </a:gridCol>
                <a:gridCol w="657711">
                  <a:extLst>
                    <a:ext uri="{9D8B030D-6E8A-4147-A177-3AD203B41FA5}">
                      <a16:colId xmlns:a16="http://schemas.microsoft.com/office/drawing/2014/main" val="1488642867"/>
                    </a:ext>
                  </a:extLst>
                </a:gridCol>
                <a:gridCol w="1793375">
                  <a:extLst>
                    <a:ext uri="{9D8B030D-6E8A-4147-A177-3AD203B41FA5}">
                      <a16:colId xmlns:a16="http://schemas.microsoft.com/office/drawing/2014/main" val="3976177638"/>
                    </a:ext>
                  </a:extLst>
                </a:gridCol>
                <a:gridCol w="1148352">
                  <a:extLst>
                    <a:ext uri="{9D8B030D-6E8A-4147-A177-3AD203B41FA5}">
                      <a16:colId xmlns:a16="http://schemas.microsoft.com/office/drawing/2014/main" val="2916574794"/>
                    </a:ext>
                  </a:extLst>
                </a:gridCol>
              </a:tblGrid>
              <a:tr h="544191">
                <a:tc gridSpan="5">
                  <a:txBody>
                    <a:bodyPr/>
                    <a:lstStyle/>
                    <a:p>
                      <a:r>
                        <a:rPr lang="en-GB" sz="1900" b="0" dirty="0">
                          <a:effectLst/>
                          <a:latin typeface="Corbel" panose="020B0503020204020204" pitchFamily="34" charset="0"/>
                        </a:rPr>
                        <a:t>Do you support the proposed transfer of circa £1.7m from the Schools Block to the High Needs Block in 2022/23 only, to ensure that contractual PFI contributions can be met from the correct funding block when the former </a:t>
                      </a:r>
                      <a:r>
                        <a:rPr lang="en-GB" sz="1900" b="0" dirty="0" err="1">
                          <a:effectLst/>
                          <a:latin typeface="Corbel" panose="020B0503020204020204" pitchFamily="34" charset="0"/>
                        </a:rPr>
                        <a:t>Hameldon</a:t>
                      </a:r>
                      <a:r>
                        <a:rPr lang="en-GB" sz="1900" b="0" dirty="0">
                          <a:effectLst/>
                          <a:latin typeface="Corbel" panose="020B0503020204020204" pitchFamily="34" charset="0"/>
                        </a:rPr>
                        <a:t> site is used by a Lancashire special school?</a:t>
                      </a: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84306002"/>
                  </a:ext>
                </a:extLst>
              </a:tr>
              <a:tr h="181397">
                <a:tc>
                  <a:txBody>
                    <a:bodyPr/>
                    <a:lstStyle/>
                    <a:p>
                      <a:r>
                        <a:rPr lang="en-GB" sz="1900" dirty="0">
                          <a:effectLst/>
                          <a:latin typeface="Corbel" panose="020B0503020204020204" pitchFamily="34" charset="0"/>
                        </a:rPr>
                        <a:t>School Type</a:t>
                      </a:r>
                      <a:endParaRPr lang="en-GB" sz="190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dirty="0">
                          <a:effectLst/>
                          <a:latin typeface="Corbel" panose="020B0503020204020204" pitchFamily="34" charset="0"/>
                        </a:rPr>
                        <a:t>Yes</a:t>
                      </a:r>
                      <a:endParaRPr lang="en-GB" sz="190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dirty="0">
                          <a:effectLst/>
                          <a:latin typeface="Corbel" panose="020B0503020204020204" pitchFamily="34" charset="0"/>
                        </a:rPr>
                        <a:t>No</a:t>
                      </a:r>
                      <a:endParaRPr lang="en-GB" sz="190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a:effectLst/>
                          <a:latin typeface="Corbel" panose="020B0503020204020204" pitchFamily="34" charset="0"/>
                        </a:rPr>
                        <a:t>Not Sure</a:t>
                      </a:r>
                      <a:endParaRPr lang="en-GB" sz="190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a:effectLst/>
                          <a:latin typeface="Corbel" panose="020B0503020204020204" pitchFamily="34" charset="0"/>
                        </a:rPr>
                        <a:t>Total</a:t>
                      </a:r>
                      <a:endParaRPr lang="en-GB" sz="190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474374985"/>
                  </a:ext>
                </a:extLst>
              </a:tr>
              <a:tr h="181397">
                <a:tc>
                  <a:txBody>
                    <a:bodyPr/>
                    <a:lstStyle/>
                    <a:p>
                      <a:r>
                        <a:rPr lang="en-GB" sz="1900" b="0" dirty="0">
                          <a:effectLst/>
                          <a:latin typeface="Corbel" panose="020B0503020204020204" pitchFamily="34" charset="0"/>
                        </a:rPr>
                        <a:t>Primary School / Academy</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24</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1</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7</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32</a:t>
                      </a:r>
                      <a:endParaRPr lang="en-GB" sz="1900" b="0" dirty="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436683766"/>
                  </a:ext>
                </a:extLst>
              </a:tr>
              <a:tr h="205427">
                <a:tc>
                  <a:txBody>
                    <a:bodyPr/>
                    <a:lstStyle/>
                    <a:p>
                      <a:r>
                        <a:rPr lang="en-GB" sz="1900" b="0" dirty="0">
                          <a:effectLst/>
                          <a:latin typeface="Corbel" panose="020B0503020204020204" pitchFamily="34" charset="0"/>
                        </a:rPr>
                        <a:t>Secondary School / Academy</a:t>
                      </a:r>
                      <a:endParaRPr lang="en-GB" sz="1900" b="0" dirty="0">
                        <a:effectLst/>
                        <a:latin typeface="Corbel" panose="020B0503020204020204" pitchFamily="34" charset="0"/>
                        <a:ea typeface="Calibri" panose="020F0502020204030204" pitchFamily="34" charset="0"/>
                      </a:endParaRPr>
                    </a:p>
                  </a:txBody>
                  <a:tcPr marL="68580" marR="68580" marT="0" marB="0" anchor="ctr"/>
                </a:tc>
                <a:tc>
                  <a:txBody>
                    <a:bodyPr/>
                    <a:lstStyle/>
                    <a:p>
                      <a:pPr algn="ctr"/>
                      <a:r>
                        <a:rPr lang="en-GB" sz="1900" b="0" dirty="0">
                          <a:effectLst/>
                          <a:latin typeface="Corbel" panose="020B0503020204020204" pitchFamily="34" charset="0"/>
                          <a:ea typeface="Calibri" panose="020F0502020204030204" pitchFamily="34" charset="0"/>
                        </a:rPr>
                        <a:t>5</a:t>
                      </a:r>
                    </a:p>
                  </a:txBody>
                  <a:tcPr marL="68580" marR="68580" marT="0" marB="0" anchor="b"/>
                </a:tc>
                <a:tc>
                  <a:txBody>
                    <a:bodyPr/>
                    <a:lstStyle/>
                    <a:p>
                      <a:pPr algn="ctr"/>
                      <a:r>
                        <a:rPr lang="en-GB" sz="1900" b="0" dirty="0">
                          <a:effectLst/>
                          <a:latin typeface="Corbel" panose="020B0503020204020204" pitchFamily="34" charset="0"/>
                        </a:rPr>
                        <a:t>0</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1</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ea typeface="Calibri" panose="020F0502020204030204" pitchFamily="34" charset="0"/>
                        </a:rPr>
                        <a:t>6</a:t>
                      </a:r>
                    </a:p>
                  </a:txBody>
                  <a:tcPr marL="68580" marR="68580" marT="0" marB="0" anchor="b"/>
                </a:tc>
                <a:extLst>
                  <a:ext uri="{0D108BD9-81ED-4DB2-BD59-A6C34878D82A}">
                    <a16:rowId xmlns:a16="http://schemas.microsoft.com/office/drawing/2014/main" val="2916242076"/>
                  </a:ext>
                </a:extLst>
              </a:tr>
              <a:tr h="225970">
                <a:tc>
                  <a:txBody>
                    <a:bodyPr/>
                    <a:lstStyle/>
                    <a:p>
                      <a:r>
                        <a:rPr lang="en-GB" sz="1900" b="0" dirty="0">
                          <a:effectLst/>
                          <a:latin typeface="Corbel" panose="020B0503020204020204" pitchFamily="34" charset="0"/>
                        </a:rPr>
                        <a:t>Special School / Academy</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ea typeface="Calibri" panose="020F0502020204030204" pitchFamily="34" charset="0"/>
                        </a:rPr>
                        <a:t>6</a:t>
                      </a:r>
                    </a:p>
                  </a:txBody>
                  <a:tcPr marL="68580" marR="68580" marT="0" marB="0" anchor="b"/>
                </a:tc>
                <a:tc>
                  <a:txBody>
                    <a:bodyPr/>
                    <a:lstStyle/>
                    <a:p>
                      <a:pPr algn="ctr"/>
                      <a:r>
                        <a:rPr lang="en-GB" sz="1900" b="0" dirty="0">
                          <a:effectLst/>
                          <a:latin typeface="Corbel" panose="020B0503020204020204" pitchFamily="34" charset="0"/>
                        </a:rPr>
                        <a:t>0</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2</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8</a:t>
                      </a:r>
                      <a:endParaRPr lang="en-GB" sz="1900" b="0" dirty="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775256300"/>
                  </a:ext>
                </a:extLst>
              </a:tr>
              <a:tr h="205427">
                <a:tc>
                  <a:txBody>
                    <a:bodyPr/>
                    <a:lstStyle/>
                    <a:p>
                      <a:r>
                        <a:rPr lang="en-GB" sz="1900" b="0">
                          <a:effectLst/>
                          <a:latin typeface="Corbel" panose="020B0503020204020204" pitchFamily="34" charset="0"/>
                        </a:rPr>
                        <a:t>Pupil Referral Unit / AP Academy</a:t>
                      </a:r>
                      <a:endParaRPr lang="en-GB" sz="1900" b="0">
                        <a:effectLst/>
                        <a:latin typeface="Corbel" panose="020B0503020204020204" pitchFamily="34" charset="0"/>
                        <a:ea typeface="Calibri" panose="020F0502020204030204" pitchFamily="34" charset="0"/>
                      </a:endParaRPr>
                    </a:p>
                  </a:txBody>
                  <a:tcPr marL="68580" marR="68580" marT="0" marB="0" anchor="ctr"/>
                </a:tc>
                <a:tc>
                  <a:txBody>
                    <a:bodyPr/>
                    <a:lstStyle/>
                    <a:p>
                      <a:pPr algn="ctr"/>
                      <a:r>
                        <a:rPr lang="en-GB" sz="1900" b="0">
                          <a:effectLst/>
                          <a:latin typeface="Corbel" panose="020B0503020204020204" pitchFamily="34" charset="0"/>
                        </a:rPr>
                        <a:t>1</a:t>
                      </a:r>
                      <a:endParaRPr lang="en-GB" sz="1900" b="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a:effectLst/>
                          <a:latin typeface="Corbel" panose="020B0503020204020204" pitchFamily="34" charset="0"/>
                        </a:rPr>
                        <a:t>0</a:t>
                      </a:r>
                      <a:endParaRPr lang="en-GB" sz="1900" b="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0</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1</a:t>
                      </a:r>
                      <a:endParaRPr lang="en-GB" sz="1900" b="0" dirty="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726814111"/>
                  </a:ext>
                </a:extLst>
              </a:tr>
              <a:tr h="181397">
                <a:tc>
                  <a:txBody>
                    <a:bodyPr/>
                    <a:lstStyle/>
                    <a:p>
                      <a:r>
                        <a:rPr lang="en-GB" sz="1900" b="0">
                          <a:effectLst/>
                          <a:latin typeface="Corbel" panose="020B0503020204020204" pitchFamily="34" charset="0"/>
                        </a:rPr>
                        <a:t>Nursery</a:t>
                      </a:r>
                      <a:endParaRPr lang="en-GB" sz="1900" b="0">
                        <a:effectLst/>
                        <a:latin typeface="Corbel" panose="020B0503020204020204" pitchFamily="34" charset="0"/>
                        <a:ea typeface="Calibri" panose="020F0502020204030204" pitchFamily="34" charset="0"/>
                      </a:endParaRPr>
                    </a:p>
                  </a:txBody>
                  <a:tcPr marL="68580" marR="68580" marT="0" marB="0" anchor="ctr"/>
                </a:tc>
                <a:tc>
                  <a:txBody>
                    <a:bodyPr/>
                    <a:lstStyle/>
                    <a:p>
                      <a:pPr algn="ctr"/>
                      <a:r>
                        <a:rPr lang="en-GB" sz="1900" b="0">
                          <a:effectLst/>
                          <a:latin typeface="Corbel" panose="020B0503020204020204" pitchFamily="34" charset="0"/>
                        </a:rPr>
                        <a:t>1</a:t>
                      </a:r>
                      <a:endParaRPr lang="en-GB" sz="1900" b="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a:effectLst/>
                          <a:latin typeface="Corbel" panose="020B0503020204020204" pitchFamily="34" charset="0"/>
                        </a:rPr>
                        <a:t>0</a:t>
                      </a:r>
                      <a:endParaRPr lang="en-GB" sz="1900" b="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0</a:t>
                      </a:r>
                      <a:endParaRPr lang="en-GB" sz="1900" b="0"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0" dirty="0">
                          <a:effectLst/>
                          <a:latin typeface="Corbel" panose="020B0503020204020204" pitchFamily="34" charset="0"/>
                        </a:rPr>
                        <a:t>1</a:t>
                      </a:r>
                      <a:endParaRPr lang="en-GB" sz="1900" b="0" dirty="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632660522"/>
                  </a:ext>
                </a:extLst>
              </a:tr>
              <a:tr h="181397">
                <a:tc>
                  <a:txBody>
                    <a:bodyPr/>
                    <a:lstStyle/>
                    <a:p>
                      <a:r>
                        <a:rPr lang="en-GB" sz="1900" b="1" dirty="0">
                          <a:effectLst/>
                          <a:latin typeface="Corbel" panose="020B0503020204020204" pitchFamily="34" charset="0"/>
                        </a:rPr>
                        <a:t>Total</a:t>
                      </a:r>
                      <a:endParaRPr lang="en-GB" sz="1900" b="1" dirty="0">
                        <a:effectLst/>
                        <a:latin typeface="Corbel" panose="020B0503020204020204" pitchFamily="34" charset="0"/>
                        <a:ea typeface="Calibri" panose="020F0502020204030204" pitchFamily="34" charset="0"/>
                      </a:endParaRPr>
                    </a:p>
                  </a:txBody>
                  <a:tcPr marL="68580" marR="68580" marT="0" marB="0" anchor="ctr"/>
                </a:tc>
                <a:tc>
                  <a:txBody>
                    <a:bodyPr/>
                    <a:lstStyle/>
                    <a:p>
                      <a:pPr algn="ctr"/>
                      <a:r>
                        <a:rPr lang="en-GB" sz="1900" b="1" dirty="0">
                          <a:effectLst/>
                          <a:latin typeface="Corbel" panose="020B0503020204020204" pitchFamily="34" charset="0"/>
                        </a:rPr>
                        <a:t>37</a:t>
                      </a:r>
                      <a:endParaRPr lang="en-GB" sz="1900" b="1"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1" dirty="0">
                          <a:effectLst/>
                          <a:latin typeface="Corbel" panose="020B0503020204020204" pitchFamily="34" charset="0"/>
                        </a:rPr>
                        <a:t>1</a:t>
                      </a:r>
                      <a:endParaRPr lang="en-GB" sz="1900" b="1"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1" dirty="0">
                          <a:effectLst/>
                          <a:latin typeface="Corbel" panose="020B0503020204020204" pitchFamily="34" charset="0"/>
                        </a:rPr>
                        <a:t>10</a:t>
                      </a:r>
                      <a:endParaRPr lang="en-GB" sz="1900" b="1"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1" dirty="0">
                          <a:effectLst/>
                          <a:latin typeface="Corbel" panose="020B0503020204020204" pitchFamily="34" charset="0"/>
                        </a:rPr>
                        <a:t>48</a:t>
                      </a:r>
                      <a:endParaRPr lang="en-GB" sz="1900" b="1" dirty="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609710898"/>
                  </a:ext>
                </a:extLst>
              </a:tr>
              <a:tr h="181397">
                <a:tc>
                  <a:txBody>
                    <a:bodyPr/>
                    <a:lstStyle/>
                    <a:p>
                      <a:r>
                        <a:rPr lang="en-GB" sz="1900" b="1">
                          <a:effectLst/>
                          <a:latin typeface="Corbel" panose="020B0503020204020204" pitchFamily="34" charset="0"/>
                        </a:rPr>
                        <a:t>Percentage</a:t>
                      </a:r>
                      <a:endParaRPr lang="en-GB" sz="1900" b="1">
                        <a:effectLst/>
                        <a:latin typeface="Corbel" panose="020B0503020204020204" pitchFamily="34" charset="0"/>
                        <a:ea typeface="Calibri" panose="020F0502020204030204" pitchFamily="34" charset="0"/>
                      </a:endParaRPr>
                    </a:p>
                  </a:txBody>
                  <a:tcPr marL="68580" marR="68580" marT="0" marB="0" anchor="ctr"/>
                </a:tc>
                <a:tc>
                  <a:txBody>
                    <a:bodyPr/>
                    <a:lstStyle/>
                    <a:p>
                      <a:pPr algn="ctr"/>
                      <a:r>
                        <a:rPr lang="en-GB" sz="1900" b="1" dirty="0">
                          <a:effectLst/>
                          <a:latin typeface="Corbel" panose="020B0503020204020204" pitchFamily="34" charset="0"/>
                        </a:rPr>
                        <a:t>77%</a:t>
                      </a:r>
                      <a:endParaRPr lang="en-GB" sz="1900" b="1"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1">
                          <a:effectLst/>
                          <a:latin typeface="Corbel" panose="020B0503020204020204" pitchFamily="34" charset="0"/>
                        </a:rPr>
                        <a:t>2%</a:t>
                      </a:r>
                      <a:endParaRPr lang="en-GB" sz="1900" b="1">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1" dirty="0">
                          <a:effectLst/>
                          <a:latin typeface="Corbel" panose="020B0503020204020204" pitchFamily="34" charset="0"/>
                        </a:rPr>
                        <a:t>21%</a:t>
                      </a:r>
                      <a:endParaRPr lang="en-GB" sz="1900" b="1" dirty="0">
                        <a:effectLst/>
                        <a:latin typeface="Corbel" panose="020B0503020204020204" pitchFamily="34" charset="0"/>
                        <a:ea typeface="Calibri" panose="020F0502020204030204" pitchFamily="34" charset="0"/>
                      </a:endParaRPr>
                    </a:p>
                  </a:txBody>
                  <a:tcPr marL="68580" marR="68580" marT="0" marB="0" anchor="b"/>
                </a:tc>
                <a:tc>
                  <a:txBody>
                    <a:bodyPr/>
                    <a:lstStyle/>
                    <a:p>
                      <a:pPr algn="ctr"/>
                      <a:r>
                        <a:rPr lang="en-GB" sz="1900" b="1" dirty="0">
                          <a:effectLst/>
                          <a:latin typeface="Corbel" panose="020B0503020204020204" pitchFamily="34" charset="0"/>
                        </a:rPr>
                        <a:t>100%</a:t>
                      </a:r>
                      <a:endParaRPr lang="en-GB" sz="1900" b="1" dirty="0">
                        <a:effectLst/>
                        <a:latin typeface="Corbel" panose="020B050302020402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911867946"/>
                  </a:ext>
                </a:extLst>
              </a:tr>
            </a:tbl>
          </a:graphicData>
        </a:graphic>
      </p:graphicFrame>
    </p:spTree>
    <p:extLst>
      <p:ext uri="{BB962C8B-B14F-4D97-AF65-F5344CB8AC3E}">
        <p14:creationId xmlns:p14="http://schemas.microsoft.com/office/powerpoint/2010/main" val="119970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54" y="188640"/>
            <a:ext cx="8588375" cy="720080"/>
          </a:xfrm>
        </p:spPr>
        <p:txBody>
          <a:bodyPr/>
          <a:lstStyle/>
          <a:p>
            <a:r>
              <a:rPr lang="en-GB" sz="3000" dirty="0">
                <a:solidFill>
                  <a:schemeClr val="tx1"/>
                </a:solidFill>
              </a:rPr>
              <a:t>Schools Block Transfer 2022/23 -  Comments P 1/2</a:t>
            </a:r>
          </a:p>
        </p:txBody>
      </p:sp>
      <p:sp>
        <p:nvSpPr>
          <p:cNvPr id="3" name="Content Placeholder 2"/>
          <p:cNvSpPr>
            <a:spLocks noGrp="1"/>
          </p:cNvSpPr>
          <p:nvPr>
            <p:ph idx="1"/>
          </p:nvPr>
        </p:nvSpPr>
        <p:spPr>
          <a:xfrm>
            <a:off x="107504" y="908720"/>
            <a:ext cx="8928992" cy="4680520"/>
          </a:xfrm>
        </p:spPr>
        <p:txBody>
          <a:bodyPr/>
          <a:lstStyle/>
          <a:p>
            <a:pPr algn="just">
              <a:spcBef>
                <a:spcPts val="0"/>
              </a:spcBef>
            </a:pPr>
            <a:endParaRPr lang="en-GB" sz="2800" dirty="0">
              <a:highlight>
                <a:srgbClr val="FFFF00"/>
              </a:highlight>
            </a:endParaRPr>
          </a:p>
          <a:p>
            <a:pPr lvl="1">
              <a:spcBef>
                <a:spcPts val="0"/>
              </a:spcBef>
            </a:pPr>
            <a:endParaRPr lang="en-GB" sz="2400" dirty="0"/>
          </a:p>
          <a:p>
            <a:pPr lvl="1"/>
            <a:endParaRPr lang="en-GB" sz="2400" dirty="0"/>
          </a:p>
          <a:p>
            <a:pPr lvl="1"/>
            <a:endParaRPr lang="en-GB" sz="2400" dirty="0"/>
          </a:p>
          <a:p>
            <a:pPr marL="0" indent="0">
              <a:buNone/>
            </a:pPr>
            <a:endParaRPr lang="en-GB" dirty="0"/>
          </a:p>
          <a:p>
            <a:pPr lvl="1">
              <a:spcBef>
                <a:spcPts val="0"/>
              </a:spcBef>
            </a:pPr>
            <a:endParaRPr lang="en-GB" dirty="0"/>
          </a:p>
        </p:txBody>
      </p:sp>
      <p:graphicFrame>
        <p:nvGraphicFramePr>
          <p:cNvPr id="6" name="Table 5">
            <a:extLst>
              <a:ext uri="{FF2B5EF4-FFF2-40B4-BE49-F238E27FC236}">
                <a16:creationId xmlns:a16="http://schemas.microsoft.com/office/drawing/2014/main" id="{AF6370D6-6583-452B-82A3-6F70C7B02400}"/>
              </a:ext>
            </a:extLst>
          </p:cNvPr>
          <p:cNvGraphicFramePr>
            <a:graphicFrameLocks noGrp="1"/>
          </p:cNvGraphicFramePr>
          <p:nvPr>
            <p:extLst>
              <p:ext uri="{D42A27DB-BD31-4B8C-83A1-F6EECF244321}">
                <p14:modId xmlns:p14="http://schemas.microsoft.com/office/powerpoint/2010/main" val="647731050"/>
              </p:ext>
            </p:extLst>
          </p:nvPr>
        </p:nvGraphicFramePr>
        <p:xfrm>
          <a:off x="223823" y="899009"/>
          <a:ext cx="8819042" cy="5838290"/>
        </p:xfrm>
        <a:graphic>
          <a:graphicData uri="http://schemas.openxmlformats.org/drawingml/2006/table">
            <a:tbl>
              <a:tblPr>
                <a:tableStyleId>{5C22544A-7EE6-4342-B048-85BDC9FD1C3A}</a:tableStyleId>
              </a:tblPr>
              <a:tblGrid>
                <a:gridCol w="8819042">
                  <a:extLst>
                    <a:ext uri="{9D8B030D-6E8A-4147-A177-3AD203B41FA5}">
                      <a16:colId xmlns:a16="http://schemas.microsoft.com/office/drawing/2014/main" val="903833133"/>
                    </a:ext>
                  </a:extLst>
                </a:gridCol>
              </a:tblGrid>
              <a:tr h="2748862">
                <a:tc>
                  <a:txBody>
                    <a:bodyPr/>
                    <a:lstStyle/>
                    <a:p>
                      <a:pPr algn="l" fontAlgn="b"/>
                      <a:r>
                        <a:rPr lang="en-GB" sz="2000" u="none" strike="noStrike" dirty="0">
                          <a:effectLst/>
                          <a:latin typeface="Corbel" panose="020B0503020204020204" pitchFamily="34" charset="0"/>
                        </a:rPr>
                        <a:t> I would need further information that what has been included in this consultation before being able to make a valid contribution in either support of or against this proposal.  In principal, as a Special School Headteacher, I would be in support of this transfer as I would imagine that if the High Needs Block does not receive this funding, then there would be a detrimental effect on funding for all SEND students across Lancashire.  However, I would have liked to have been made aware of the per pupil financial impact of this.  Also, what is the alternative strategy for finding this commitment if the transfer is not support? and again what would the impact of this then be on the budget that this is taken from.  I am confident that these questions, if not already, will be raised by the funding forum prior to a decision being made.</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536490"/>
                  </a:ext>
                </a:extLst>
              </a:tr>
              <a:tr h="550365">
                <a:tc>
                  <a:txBody>
                    <a:bodyPr/>
                    <a:lstStyle/>
                    <a:p>
                      <a:pPr algn="l" fontAlgn="b"/>
                      <a:r>
                        <a:rPr lang="en-GB" sz="2000" u="none" strike="noStrike" dirty="0">
                          <a:effectLst/>
                          <a:latin typeface="Corbel" panose="020B0503020204020204" pitchFamily="34" charset="0"/>
                        </a:rPr>
                        <a:t> Good morning, I would like to know how much of the budget this represents and what the provision will offer to all schools, in my case, specifically for secondary schools.     </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926478"/>
                  </a:ext>
                </a:extLst>
              </a:tr>
              <a:tr h="349670">
                <a:tc>
                  <a:txBody>
                    <a:bodyPr/>
                    <a:lstStyle/>
                    <a:p>
                      <a:pPr algn="l" fontAlgn="b"/>
                      <a:r>
                        <a:rPr lang="en-GB" sz="2000" u="none" strike="noStrike" dirty="0">
                          <a:effectLst/>
                          <a:latin typeface="Corbel" panose="020B0503020204020204" pitchFamily="34" charset="0"/>
                        </a:rPr>
                        <a:t> Where will the additional £0.2m come from?</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9848589"/>
                  </a:ext>
                </a:extLst>
              </a:tr>
              <a:tr h="1382630">
                <a:tc>
                  <a:txBody>
                    <a:bodyPr/>
                    <a:lstStyle/>
                    <a:p>
                      <a:pPr algn="l" fontAlgn="b"/>
                      <a:r>
                        <a:rPr lang="en-GB" sz="2000" u="none" strike="noStrike" dirty="0">
                          <a:effectLst/>
                          <a:latin typeface="Corbel" panose="020B0503020204020204" pitchFamily="34" charset="0"/>
                        </a:rPr>
                        <a:t> It states in the letter that the £1.9m is included in the schools block as funding for the former site, but you will only be transferring 1.7m, due to schools block pressures.   Just a quick question to ask, is the rest of the money, circa £0.2m not ringfenced, as it has been allocated to support the former </a:t>
                      </a:r>
                      <a:r>
                        <a:rPr lang="en-GB" sz="2000" u="none" strike="noStrike" dirty="0" err="1">
                          <a:effectLst/>
                          <a:latin typeface="Corbel" panose="020B0503020204020204" pitchFamily="34" charset="0"/>
                        </a:rPr>
                        <a:t>Hameldon</a:t>
                      </a:r>
                      <a:r>
                        <a:rPr lang="en-GB" sz="2000" u="none" strike="noStrike" dirty="0">
                          <a:effectLst/>
                          <a:latin typeface="Corbel" panose="020B0503020204020204" pitchFamily="34" charset="0"/>
                        </a:rPr>
                        <a:t> site?  If not, is it just absorbed into the allocation process for schools block?</a:t>
                      </a:r>
                      <a:endParaRPr lang="en-GB" sz="2000" b="0" i="0" u="none" strike="noStrike" dirty="0">
                        <a:solidFill>
                          <a:srgbClr val="000000"/>
                        </a:solidFill>
                        <a:effectLst/>
                        <a:latin typeface="Corbel" panose="020B0503020204020204" pitchFamily="34" charset="0"/>
                      </a:endParaRPr>
                    </a:p>
                  </a:txBody>
                  <a:tcPr marL="740" marR="740" marT="7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4348561"/>
                  </a:ext>
                </a:extLst>
              </a:tr>
            </a:tbl>
          </a:graphicData>
        </a:graphic>
      </p:graphicFrame>
    </p:spTree>
    <p:extLst>
      <p:ext uri="{BB962C8B-B14F-4D97-AF65-F5344CB8AC3E}">
        <p14:creationId xmlns:p14="http://schemas.microsoft.com/office/powerpoint/2010/main" val="1089219316"/>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orbel Bold"/>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25519</TotalTime>
  <Words>5222</Words>
  <Application>Microsoft Office PowerPoint</Application>
  <PresentationFormat>On-screen Show (4:3)</PresentationFormat>
  <Paragraphs>741</Paragraphs>
  <Slides>52</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52</vt:i4>
      </vt:variant>
    </vt:vector>
  </HeadingPairs>
  <TitlesOfParts>
    <vt:vector size="60" baseType="lpstr">
      <vt:lpstr>Arial</vt:lpstr>
      <vt:lpstr>Calibri</vt:lpstr>
      <vt:lpstr>Corbel</vt:lpstr>
      <vt:lpstr>Corbel Bold</vt:lpstr>
      <vt:lpstr>Courier New</vt:lpstr>
      <vt:lpstr>Symbol</vt:lpstr>
      <vt:lpstr>Blank Presentation</vt:lpstr>
      <vt:lpstr>2_Office Theme</vt:lpstr>
      <vt:lpstr> Lancashire Schools Forum  13 January 2022 Chairs’ Group Recommendations</vt:lpstr>
      <vt:lpstr>Forecast DSG for 2022/23 All allocations based on national funding formulae </vt:lpstr>
      <vt:lpstr>Comparison to 2021/22</vt:lpstr>
      <vt:lpstr>Schools Block 2022/23</vt:lpstr>
      <vt:lpstr>Schools Block Budget Funding Rates</vt:lpstr>
      <vt:lpstr>Schools Block 2022/23</vt:lpstr>
      <vt:lpstr>Schools Block 2022/23</vt:lpstr>
      <vt:lpstr>Schools Block Transfer 2022/23</vt:lpstr>
      <vt:lpstr>Schools Block Transfer 2022/23 -  Comments P 1/2</vt:lpstr>
      <vt:lpstr>Schools Block Transfer 2022/23 -  Comments P 2/2</vt:lpstr>
      <vt:lpstr>DfE Disapplication submission: PFI MFG </vt:lpstr>
      <vt:lpstr>Growth Funding rates 2022/23</vt:lpstr>
      <vt:lpstr>Schools Block 2022/23</vt:lpstr>
      <vt:lpstr>High Needs Block 2022/23</vt:lpstr>
      <vt:lpstr>High Needs Block 2022/23 </vt:lpstr>
      <vt:lpstr>High Needs Block 2022/23</vt:lpstr>
      <vt:lpstr>High Needs Block 2022/23</vt:lpstr>
      <vt:lpstr>Commissioned Places 2022/23</vt:lpstr>
      <vt:lpstr>HNB Future years</vt:lpstr>
      <vt:lpstr>Early Years Block 2022/23</vt:lpstr>
      <vt:lpstr>Early Years Block 2022/23</vt:lpstr>
      <vt:lpstr>Early Years Block 2022/23</vt:lpstr>
      <vt:lpstr>Early Years Block 2022/23</vt:lpstr>
      <vt:lpstr>CSSB Combined Budgets 2022/23 </vt:lpstr>
      <vt:lpstr>Central Schools Services Block 2022/23 </vt:lpstr>
      <vt:lpstr>Commissioned Services 2022/23</vt:lpstr>
      <vt:lpstr>Estimated Schools Budget 2022/23</vt:lpstr>
      <vt:lpstr>Calculation of Final Schools Budget 2022/23 Funding Position</vt:lpstr>
      <vt:lpstr>Schools Supplementary Grant 2022/23</vt:lpstr>
      <vt:lpstr>Schools Supplementary Grant 2022/23</vt:lpstr>
      <vt:lpstr>Schools Supplementary Grant 2022/23</vt:lpstr>
      <vt:lpstr>Schools Supplementary Grant 2022/23</vt:lpstr>
      <vt:lpstr>Schools Supplementary Grant 2022/23</vt:lpstr>
      <vt:lpstr>Schools Supplementary Grant 2022/23</vt:lpstr>
      <vt:lpstr>AOB Amendment to Specialist Equipment Policy </vt:lpstr>
      <vt:lpstr>AOB Supply Scheme 2022/23 premiums</vt:lpstr>
      <vt:lpstr>AOB Supply Scheme 2022/23 premiums</vt:lpstr>
      <vt:lpstr>Chairs’ Group Recommendations  </vt:lpstr>
      <vt:lpstr>Chairs’ Group Recommendations  </vt:lpstr>
      <vt:lpstr>Chairs’ Group Recommendations  </vt:lpstr>
      <vt:lpstr>Chairs’ Group Recommendations  </vt:lpstr>
      <vt:lpstr>Chairs’ Group Recommendations  </vt:lpstr>
      <vt:lpstr>Chairs’ Group Recommendations  </vt:lpstr>
      <vt:lpstr>Chairs’ Group Recommendations  </vt:lpstr>
      <vt:lpstr>Chairs’ Group recommendations  </vt:lpstr>
      <vt:lpstr>Chairs’ Group Recommendations </vt:lpstr>
      <vt:lpstr>Chairs’ Group Recommendations </vt:lpstr>
      <vt:lpstr>Any Questions?</vt:lpstr>
      <vt:lpstr>PowerPoint Presentation</vt:lpstr>
      <vt:lpstr>PowerPoint Presentation</vt:lpstr>
      <vt:lpstr>PowerPoint Presentation</vt:lpstr>
      <vt:lpstr>DSG Balances</vt:lpstr>
    </vt:vector>
  </TitlesOfParts>
  <Company>LCC Lancashire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LCC Lancashire County Council</dc:creator>
  <cp:lastModifiedBy>Bonser, Paul</cp:lastModifiedBy>
  <cp:revision>1220</cp:revision>
  <cp:lastPrinted>2018-01-11T09:42:20Z</cp:lastPrinted>
  <dcterms:created xsi:type="dcterms:W3CDTF">2011-08-19T09:32:37Z</dcterms:created>
  <dcterms:modified xsi:type="dcterms:W3CDTF">2022-01-13T14:45:55Z</dcterms:modified>
</cp:coreProperties>
</file>