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68" r:id="rId2"/>
    <p:sldId id="369" r:id="rId3"/>
    <p:sldId id="383" r:id="rId4"/>
    <p:sldId id="370" r:id="rId5"/>
    <p:sldId id="371" r:id="rId6"/>
    <p:sldId id="372" r:id="rId7"/>
    <p:sldId id="373" r:id="rId8"/>
    <p:sldId id="374" r:id="rId9"/>
    <p:sldId id="385" r:id="rId10"/>
    <p:sldId id="375" r:id="rId11"/>
    <p:sldId id="376" r:id="rId12"/>
    <p:sldId id="384" r:id="rId13"/>
    <p:sldId id="377" r:id="rId14"/>
    <p:sldId id="378" r:id="rId15"/>
    <p:sldId id="379" r:id="rId16"/>
    <p:sldId id="380" r:id="rId17"/>
    <p:sldId id="381" r:id="rId18"/>
    <p:sldId id="382" r:id="rId19"/>
  </p:sldIdLst>
  <p:sldSz cx="9144000" cy="6858000" type="screen4x3"/>
  <p:notesSz cx="6810375" cy="9942513"/>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nnon, Kathryn" initials="CK" lastIdx="8" clrIdx="0">
    <p:extLst>
      <p:ext uri="{19B8F6BF-5375-455C-9EA6-DF929625EA0E}">
        <p15:presenceInfo xmlns:p15="http://schemas.microsoft.com/office/powerpoint/2012/main" userId="S-1-5-21-3073725641-1204123029-569601206-30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73786" autoAdjust="0"/>
  </p:normalViewPr>
  <p:slideViewPr>
    <p:cSldViewPr snapToObjects="1">
      <p:cViewPr varScale="1">
        <p:scale>
          <a:sx n="55" d="100"/>
          <a:sy n="55" d="100"/>
        </p:scale>
        <p:origin x="1752" y="66"/>
      </p:cViewPr>
      <p:guideLst>
        <p:guide orient="horz" pos="2160"/>
        <p:guide pos="2880"/>
      </p:guideLst>
    </p:cSldViewPr>
  </p:slideViewPr>
  <p:notesTextViewPr>
    <p:cViewPr>
      <p:scale>
        <a:sx n="3" d="2"/>
        <a:sy n="3" d="2"/>
      </p:scale>
      <p:origin x="0" y="0"/>
    </p:cViewPr>
  </p:notesTextViewPr>
  <p:sorterViewPr>
    <p:cViewPr>
      <p:scale>
        <a:sx n="66" d="100"/>
        <a:sy n="66" d="100"/>
      </p:scale>
      <p:origin x="0" y="1434"/>
    </p:cViewPr>
  </p:sorterViewPr>
  <p:notesViewPr>
    <p:cSldViewPr snapToObjects="1">
      <p:cViewPr>
        <p:scale>
          <a:sx n="100" d="100"/>
          <a:sy n="100" d="100"/>
        </p:scale>
        <p:origin x="1908" y="72"/>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eaLnBrk="1" hangingPunct="1">
              <a:defRPr sz="1200">
                <a:latin typeface="Calibri" pitchFamily="34" charset="0"/>
              </a:defRPr>
            </a:lvl1pPr>
          </a:lstStyle>
          <a:p>
            <a:pPr>
              <a:defRPr/>
            </a:pPr>
            <a:endParaRPr lang="en-GB"/>
          </a:p>
        </p:txBody>
      </p:sp>
      <p:sp>
        <p:nvSpPr>
          <p:cNvPr id="36867" name="Rectangle 3"/>
          <p:cNvSpPr>
            <a:spLocks noGrp="1" noChangeArrowheads="1"/>
          </p:cNvSpPr>
          <p:nvPr>
            <p:ph type="dt" sz="quarter" idx="1"/>
          </p:nvPr>
        </p:nvSpPr>
        <p:spPr bwMode="auto">
          <a:xfrm>
            <a:off x="3857625" y="0"/>
            <a:ext cx="2951163" cy="496888"/>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algn="r" eaLnBrk="1" hangingPunct="1">
              <a:defRPr sz="1200">
                <a:latin typeface="Calibri" pitchFamily="34" charset="0"/>
              </a:defRPr>
            </a:lvl1pPr>
          </a:lstStyle>
          <a:p>
            <a:pPr>
              <a:defRPr/>
            </a:pPr>
            <a:fld id="{0831B73B-1021-4000-AED8-275D45E3FE72}" type="datetimeFigureOut">
              <a:rPr lang="en-GB"/>
              <a:pPr>
                <a:defRPr/>
              </a:pPr>
              <a:t>23/04/2020</a:t>
            </a:fld>
            <a:endParaRPr lang="en-GB" dirty="0"/>
          </a:p>
        </p:txBody>
      </p:sp>
      <p:sp>
        <p:nvSpPr>
          <p:cNvPr id="36868" name="Rectangle 4"/>
          <p:cNvSpPr>
            <a:spLocks noGrp="1" noChangeArrowheads="1"/>
          </p:cNvSpPr>
          <p:nvPr>
            <p:ph type="ftr" sz="quarter" idx="2"/>
          </p:nvPr>
        </p:nvSpPr>
        <p:spPr bwMode="auto">
          <a:xfrm>
            <a:off x="0" y="9444038"/>
            <a:ext cx="2951163" cy="496887"/>
          </a:xfrm>
          <a:prstGeom prst="rect">
            <a:avLst/>
          </a:prstGeom>
          <a:noFill/>
          <a:ln w="9525">
            <a:noFill/>
            <a:miter lim="800000"/>
            <a:headEnd/>
            <a:tailEnd/>
          </a:ln>
          <a:effectLst/>
        </p:spPr>
        <p:txBody>
          <a:bodyPr vert="horz" wrap="square" lIns="91586" tIns="45793" rIns="91586" bIns="45793" numCol="1" anchor="b" anchorCtr="0" compatLnSpc="1">
            <a:prstTxWarp prst="textNoShape">
              <a:avLst/>
            </a:prstTxWarp>
          </a:bodyPr>
          <a:lstStyle>
            <a:lvl1pPr eaLnBrk="1" hangingPunct="1">
              <a:defRPr sz="1200">
                <a:latin typeface="Calibri" pitchFamily="34" charset="0"/>
              </a:defRPr>
            </a:lvl1pPr>
          </a:lstStyle>
          <a:p>
            <a:pPr>
              <a:defRPr/>
            </a:pPr>
            <a:endParaRPr lang="en-GB"/>
          </a:p>
        </p:txBody>
      </p:sp>
      <p:sp>
        <p:nvSpPr>
          <p:cNvPr id="36869" name="Rectangle 5"/>
          <p:cNvSpPr>
            <a:spLocks noGrp="1" noChangeArrowheads="1"/>
          </p:cNvSpPr>
          <p:nvPr>
            <p:ph type="sldNum" sz="quarter" idx="3"/>
          </p:nvPr>
        </p:nvSpPr>
        <p:spPr bwMode="auto">
          <a:xfrm>
            <a:off x="3857625" y="9444038"/>
            <a:ext cx="2951163" cy="496887"/>
          </a:xfrm>
          <a:prstGeom prst="rect">
            <a:avLst/>
          </a:prstGeom>
          <a:noFill/>
          <a:ln w="9525">
            <a:noFill/>
            <a:miter lim="800000"/>
            <a:headEnd/>
            <a:tailEnd/>
          </a:ln>
          <a:effectLst/>
        </p:spPr>
        <p:txBody>
          <a:bodyPr vert="horz" wrap="square" lIns="91586" tIns="45793" rIns="91586" bIns="45793"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889C1C9-7C0F-44D4-8B98-96F3AD20DF17}" type="slidenum">
              <a:rPr lang="en-GB" altLang="en-US"/>
              <a:pPr>
                <a:defRPr/>
              </a:pPr>
              <a:t>‹#›</a:t>
            </a:fld>
            <a:endParaRPr lang="en-GB" altLang="en-US"/>
          </a:p>
        </p:txBody>
      </p:sp>
    </p:spTree>
    <p:extLst>
      <p:ext uri="{BB962C8B-B14F-4D97-AF65-F5344CB8AC3E}">
        <p14:creationId xmlns:p14="http://schemas.microsoft.com/office/powerpoint/2010/main" val="1680223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eaLnBrk="1" hangingPunct="1">
              <a:defRPr sz="1200">
                <a:latin typeface="Calibri" pitchFamily="34" charset="0"/>
              </a:defRPr>
            </a:lvl1pPr>
          </a:lstStyle>
          <a:p>
            <a:pPr>
              <a:defRPr/>
            </a:pPr>
            <a:endParaRPr lang="en-GB"/>
          </a:p>
        </p:txBody>
      </p:sp>
      <p:sp>
        <p:nvSpPr>
          <p:cNvPr id="20483" name="Rectangle 3"/>
          <p:cNvSpPr>
            <a:spLocks noGrp="1" noChangeArrowheads="1"/>
          </p:cNvSpPr>
          <p:nvPr>
            <p:ph type="dt" idx="1"/>
          </p:nvPr>
        </p:nvSpPr>
        <p:spPr bwMode="auto">
          <a:xfrm>
            <a:off x="3857625" y="0"/>
            <a:ext cx="2951163" cy="496888"/>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algn="r" eaLnBrk="1" hangingPunct="1">
              <a:defRPr sz="1200">
                <a:latin typeface="Calibri" pitchFamily="34" charset="0"/>
              </a:defRPr>
            </a:lvl1pPr>
          </a:lstStyle>
          <a:p>
            <a:pPr>
              <a:defRPr/>
            </a:pPr>
            <a:fld id="{BF107BC7-E3EC-431E-AFAF-C10B87C205A4}" type="datetimeFigureOut">
              <a:rPr lang="en-GB"/>
              <a:pPr>
                <a:defRPr/>
              </a:pPr>
              <a:t>23/04/2020</a:t>
            </a:fld>
            <a:endParaRPr lang="en-GB" dirty="0"/>
          </a:p>
        </p:txBody>
      </p:sp>
      <p:sp>
        <p:nvSpPr>
          <p:cNvPr id="2052"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1038" y="4722813"/>
            <a:ext cx="5448300" cy="4473575"/>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486" name="Rectangle 6"/>
          <p:cNvSpPr>
            <a:spLocks noGrp="1" noChangeArrowheads="1"/>
          </p:cNvSpPr>
          <p:nvPr>
            <p:ph type="ftr" sz="quarter" idx="4"/>
          </p:nvPr>
        </p:nvSpPr>
        <p:spPr bwMode="auto">
          <a:xfrm>
            <a:off x="0" y="9444038"/>
            <a:ext cx="2951163" cy="496887"/>
          </a:xfrm>
          <a:prstGeom prst="rect">
            <a:avLst/>
          </a:prstGeom>
          <a:noFill/>
          <a:ln w="9525">
            <a:noFill/>
            <a:miter lim="800000"/>
            <a:headEnd/>
            <a:tailEnd/>
          </a:ln>
          <a:effectLst/>
        </p:spPr>
        <p:txBody>
          <a:bodyPr vert="horz" wrap="square" lIns="91586" tIns="45793" rIns="91586" bIns="45793" numCol="1" anchor="b" anchorCtr="0" compatLnSpc="1">
            <a:prstTxWarp prst="textNoShape">
              <a:avLst/>
            </a:prstTxWarp>
          </a:bodyPr>
          <a:lstStyle>
            <a:lvl1pPr eaLnBrk="1" hangingPunct="1">
              <a:defRPr sz="1200">
                <a:latin typeface="Calibri" pitchFamily="34" charset="0"/>
              </a:defRPr>
            </a:lvl1pPr>
          </a:lstStyle>
          <a:p>
            <a:pPr>
              <a:defRPr/>
            </a:pPr>
            <a:endParaRPr lang="en-GB"/>
          </a:p>
        </p:txBody>
      </p:sp>
      <p:sp>
        <p:nvSpPr>
          <p:cNvPr id="20487" name="Rectangle 7"/>
          <p:cNvSpPr>
            <a:spLocks noGrp="1" noChangeArrowheads="1"/>
          </p:cNvSpPr>
          <p:nvPr>
            <p:ph type="sldNum" sz="quarter" idx="5"/>
          </p:nvPr>
        </p:nvSpPr>
        <p:spPr bwMode="auto">
          <a:xfrm>
            <a:off x="3857625" y="9444038"/>
            <a:ext cx="2951163" cy="496887"/>
          </a:xfrm>
          <a:prstGeom prst="rect">
            <a:avLst/>
          </a:prstGeom>
          <a:noFill/>
          <a:ln w="9525">
            <a:noFill/>
            <a:miter lim="800000"/>
            <a:headEnd/>
            <a:tailEnd/>
          </a:ln>
          <a:effectLst/>
        </p:spPr>
        <p:txBody>
          <a:bodyPr vert="horz" wrap="square" lIns="91586" tIns="45793" rIns="91586" bIns="45793"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9D14E4-0833-4E55-8D42-C6C2B5B6F479}" type="slidenum">
              <a:rPr lang="en-GB" altLang="en-US"/>
              <a:pPr>
                <a:defRPr/>
              </a:pPr>
              <a:t>‹#›</a:t>
            </a:fld>
            <a:endParaRPr lang="en-GB" altLang="en-US"/>
          </a:p>
        </p:txBody>
      </p:sp>
    </p:spTree>
    <p:extLst>
      <p:ext uri="{BB962C8B-B14F-4D97-AF65-F5344CB8AC3E}">
        <p14:creationId xmlns:p14="http://schemas.microsoft.com/office/powerpoint/2010/main" val="3850886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0" i="0" kern="1200" dirty="0" smtClean="0">
                <a:solidFill>
                  <a:schemeClr val="tx1"/>
                </a:solidFill>
                <a:effectLst/>
                <a:latin typeface="Calibri" pitchFamily="34" charset="0"/>
                <a:ea typeface="+mn-ea"/>
                <a:cs typeface="+mn-cs"/>
              </a:rPr>
              <a:t>C4M7_01 </a:t>
            </a:r>
            <a:endParaRPr lang="en-GB" b="1" dirty="0"/>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2D9109-AC56-4DA3-B949-B5CEFC811F6F}" type="slidenum">
              <a:rPr lang="en-GB" altLang="en-US" smtClean="0"/>
              <a:pPr>
                <a:spcBef>
                  <a:spcPct val="0"/>
                </a:spcBef>
              </a:pPr>
              <a:t>1</a:t>
            </a:fld>
            <a:endParaRPr lang="en-GB" altLang="en-US" smtClean="0"/>
          </a:p>
        </p:txBody>
      </p:sp>
    </p:spTree>
    <p:extLst>
      <p:ext uri="{BB962C8B-B14F-4D97-AF65-F5344CB8AC3E}">
        <p14:creationId xmlns:p14="http://schemas.microsoft.com/office/powerpoint/2010/main" val="2235332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Calibri" pitchFamily="34" charset="0"/>
                <a:ea typeface="+mn-ea"/>
                <a:cs typeface="+mn-cs"/>
              </a:rPr>
              <a:t>C4M7_09</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B9D14E4-0833-4E55-8D42-C6C2B5B6F479}" type="slidenum">
              <a:rPr lang="en-GB" altLang="en-US" smtClean="0"/>
              <a:pPr>
                <a:defRPr/>
              </a:pPr>
              <a:t>10</a:t>
            </a:fld>
            <a:endParaRPr lang="en-GB" altLang="en-US"/>
          </a:p>
        </p:txBody>
      </p:sp>
    </p:spTree>
    <p:extLst>
      <p:ext uri="{BB962C8B-B14F-4D97-AF65-F5344CB8AC3E}">
        <p14:creationId xmlns:p14="http://schemas.microsoft.com/office/powerpoint/2010/main" val="158184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Calibri" pitchFamily="34" charset="0"/>
                <a:ea typeface="+mn-ea"/>
                <a:cs typeface="+mn-cs"/>
              </a:rPr>
              <a:t>C4M7_10</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B9D14E4-0833-4E55-8D42-C6C2B5B6F479}" type="slidenum">
              <a:rPr lang="en-GB" altLang="en-US" smtClean="0"/>
              <a:pPr>
                <a:defRPr/>
              </a:pPr>
              <a:t>11</a:t>
            </a:fld>
            <a:endParaRPr lang="en-GB" altLang="en-US"/>
          </a:p>
        </p:txBody>
      </p:sp>
    </p:spTree>
    <p:extLst>
      <p:ext uri="{BB962C8B-B14F-4D97-AF65-F5344CB8AC3E}">
        <p14:creationId xmlns:p14="http://schemas.microsoft.com/office/powerpoint/2010/main" val="411874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Calibri" pitchFamily="34" charset="0"/>
                <a:ea typeface="+mn-ea"/>
                <a:cs typeface="+mn-cs"/>
              </a:rPr>
              <a:t>C4M7_11</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B9D14E4-0833-4E55-8D42-C6C2B5B6F479}" type="slidenum">
              <a:rPr lang="en-GB" altLang="en-US" smtClean="0"/>
              <a:pPr>
                <a:defRPr/>
              </a:pPr>
              <a:t>12</a:t>
            </a:fld>
            <a:endParaRPr lang="en-GB" altLang="en-US"/>
          </a:p>
        </p:txBody>
      </p:sp>
    </p:spTree>
    <p:extLst>
      <p:ext uri="{BB962C8B-B14F-4D97-AF65-F5344CB8AC3E}">
        <p14:creationId xmlns:p14="http://schemas.microsoft.com/office/powerpoint/2010/main" val="269274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Calibri" pitchFamily="34" charset="0"/>
                <a:ea typeface="+mn-ea"/>
                <a:cs typeface="+mn-cs"/>
              </a:rPr>
              <a:t>C4M7_12</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B9D14E4-0833-4E55-8D42-C6C2B5B6F479}" type="slidenum">
              <a:rPr lang="en-GB" altLang="en-US" smtClean="0"/>
              <a:pPr>
                <a:defRPr/>
              </a:pPr>
              <a:t>13</a:t>
            </a:fld>
            <a:endParaRPr lang="en-GB" altLang="en-US"/>
          </a:p>
        </p:txBody>
      </p:sp>
    </p:spTree>
    <p:extLst>
      <p:ext uri="{BB962C8B-B14F-4D97-AF65-F5344CB8AC3E}">
        <p14:creationId xmlns:p14="http://schemas.microsoft.com/office/powerpoint/2010/main" val="4050341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Calibri" pitchFamily="34" charset="0"/>
                <a:ea typeface="+mn-ea"/>
                <a:cs typeface="+mn-cs"/>
              </a:rPr>
              <a:t>C4M7_13</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B9D14E4-0833-4E55-8D42-C6C2B5B6F479}" type="slidenum">
              <a:rPr lang="en-GB" altLang="en-US" smtClean="0"/>
              <a:pPr>
                <a:defRPr/>
              </a:pPr>
              <a:t>14</a:t>
            </a:fld>
            <a:endParaRPr lang="en-GB" altLang="en-US"/>
          </a:p>
        </p:txBody>
      </p:sp>
    </p:spTree>
    <p:extLst>
      <p:ext uri="{BB962C8B-B14F-4D97-AF65-F5344CB8AC3E}">
        <p14:creationId xmlns:p14="http://schemas.microsoft.com/office/powerpoint/2010/main" val="3841897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Calibri" pitchFamily="34" charset="0"/>
                <a:ea typeface="+mn-ea"/>
                <a:cs typeface="+mn-cs"/>
              </a:rPr>
              <a:t>C4M7_14</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B9D14E4-0833-4E55-8D42-C6C2B5B6F479}" type="slidenum">
              <a:rPr lang="en-GB" altLang="en-US" smtClean="0"/>
              <a:pPr>
                <a:defRPr/>
              </a:pPr>
              <a:t>15</a:t>
            </a:fld>
            <a:endParaRPr lang="en-GB" altLang="en-US"/>
          </a:p>
        </p:txBody>
      </p:sp>
    </p:spTree>
    <p:extLst>
      <p:ext uri="{BB962C8B-B14F-4D97-AF65-F5344CB8AC3E}">
        <p14:creationId xmlns:p14="http://schemas.microsoft.com/office/powerpoint/2010/main" val="2321680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Calibri" pitchFamily="34" charset="0"/>
                <a:ea typeface="+mn-ea"/>
                <a:cs typeface="+mn-cs"/>
              </a:rPr>
              <a:t>C4M7_15</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B9D14E4-0833-4E55-8D42-C6C2B5B6F479}" type="slidenum">
              <a:rPr lang="en-GB" altLang="en-US" smtClean="0"/>
              <a:pPr>
                <a:defRPr/>
              </a:pPr>
              <a:t>16</a:t>
            </a:fld>
            <a:endParaRPr lang="en-GB" altLang="en-US"/>
          </a:p>
        </p:txBody>
      </p:sp>
    </p:spTree>
    <p:extLst>
      <p:ext uri="{BB962C8B-B14F-4D97-AF65-F5344CB8AC3E}">
        <p14:creationId xmlns:p14="http://schemas.microsoft.com/office/powerpoint/2010/main" val="1871366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Calibri" pitchFamily="34" charset="0"/>
                <a:ea typeface="+mn-ea"/>
                <a:cs typeface="+mn-cs"/>
              </a:rPr>
              <a:t>C4M7_16</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B9D14E4-0833-4E55-8D42-C6C2B5B6F479}" type="slidenum">
              <a:rPr lang="en-GB" altLang="en-US" smtClean="0"/>
              <a:pPr>
                <a:defRPr/>
              </a:pPr>
              <a:t>17</a:t>
            </a:fld>
            <a:endParaRPr lang="en-GB" altLang="en-US"/>
          </a:p>
        </p:txBody>
      </p:sp>
    </p:spTree>
    <p:extLst>
      <p:ext uri="{BB962C8B-B14F-4D97-AF65-F5344CB8AC3E}">
        <p14:creationId xmlns:p14="http://schemas.microsoft.com/office/powerpoint/2010/main" val="600561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Calibri" pitchFamily="34" charset="0"/>
                <a:ea typeface="+mn-ea"/>
                <a:cs typeface="+mn-cs"/>
              </a:rPr>
              <a:t>C4M7_17</a:t>
            </a:r>
            <a:endParaRPr lang="en-GB" dirty="0" smtClean="0"/>
          </a:p>
          <a:p>
            <a:endParaRPr lang="en-GB" altLang="en-US" dirty="0"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05B7BCBB-827A-4666-BD82-E73C4CFC2B95}" type="slidenum">
              <a:rPr lang="en-GB" altLang="en-US" smtClean="0">
                <a:solidFill>
                  <a:srgbClr val="000000"/>
                </a:solidFill>
                <a:latin typeface="Calibri" panose="020F0502020204030204" pitchFamily="34" charset="0"/>
              </a:rPr>
              <a:pPr/>
              <a:t>18</a:t>
            </a:fld>
            <a:endParaRPr lang="en-GB"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06421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Calibri" pitchFamily="34" charset="0"/>
                <a:ea typeface="+mn-ea"/>
                <a:cs typeface="+mn-cs"/>
              </a:rPr>
              <a:t>C4M7_02</a:t>
            </a:r>
            <a:endParaRPr lang="en-GB" dirty="0"/>
          </a:p>
        </p:txBody>
      </p:sp>
      <p:sp>
        <p:nvSpPr>
          <p:cNvPr id="4" name="Slide Number Placeholder 3"/>
          <p:cNvSpPr>
            <a:spLocks noGrp="1"/>
          </p:cNvSpPr>
          <p:nvPr>
            <p:ph type="sldNum" sz="quarter" idx="10"/>
          </p:nvPr>
        </p:nvSpPr>
        <p:spPr/>
        <p:txBody>
          <a:bodyPr/>
          <a:lstStyle/>
          <a:p>
            <a:pPr>
              <a:defRPr/>
            </a:pPr>
            <a:fld id="{8B9D14E4-0833-4E55-8D42-C6C2B5B6F479}" type="slidenum">
              <a:rPr lang="en-GB" altLang="en-US" smtClean="0"/>
              <a:pPr>
                <a:defRPr/>
              </a:pPr>
              <a:t>2</a:t>
            </a:fld>
            <a:endParaRPr lang="en-GB" altLang="en-US"/>
          </a:p>
        </p:txBody>
      </p:sp>
    </p:spTree>
    <p:extLst>
      <p:ext uri="{BB962C8B-B14F-4D97-AF65-F5344CB8AC3E}">
        <p14:creationId xmlns:p14="http://schemas.microsoft.com/office/powerpoint/2010/main" val="280590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Calibri" pitchFamily="34" charset="0"/>
                <a:ea typeface="+mn-ea"/>
                <a:cs typeface="+mn-cs"/>
              </a:rPr>
              <a:t>C4M7_03</a:t>
            </a:r>
            <a:endParaRPr lang="en-GB" dirty="0"/>
          </a:p>
        </p:txBody>
      </p:sp>
      <p:sp>
        <p:nvSpPr>
          <p:cNvPr id="4" name="Slide Number Placeholder 3"/>
          <p:cNvSpPr>
            <a:spLocks noGrp="1"/>
          </p:cNvSpPr>
          <p:nvPr>
            <p:ph type="sldNum" sz="quarter" idx="10"/>
          </p:nvPr>
        </p:nvSpPr>
        <p:spPr/>
        <p:txBody>
          <a:bodyPr/>
          <a:lstStyle/>
          <a:p>
            <a:pPr>
              <a:defRPr/>
            </a:pPr>
            <a:fld id="{8B9D14E4-0833-4E55-8D42-C6C2B5B6F479}" type="slidenum">
              <a:rPr lang="en-GB" altLang="en-US" smtClean="0"/>
              <a:pPr>
                <a:defRPr/>
              </a:pPr>
              <a:t>3</a:t>
            </a:fld>
            <a:endParaRPr lang="en-GB" altLang="en-US"/>
          </a:p>
        </p:txBody>
      </p:sp>
    </p:spTree>
    <p:extLst>
      <p:ext uri="{BB962C8B-B14F-4D97-AF65-F5344CB8AC3E}">
        <p14:creationId xmlns:p14="http://schemas.microsoft.com/office/powerpoint/2010/main" val="1331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Calibri" pitchFamily="34" charset="0"/>
                <a:ea typeface="+mn-ea"/>
                <a:cs typeface="+mn-cs"/>
              </a:rPr>
              <a:t>C4M7_04</a:t>
            </a:r>
            <a:endParaRPr lang="en-GB" dirty="0"/>
          </a:p>
        </p:txBody>
      </p:sp>
      <p:sp>
        <p:nvSpPr>
          <p:cNvPr id="4" name="Slide Number Placeholder 3"/>
          <p:cNvSpPr>
            <a:spLocks noGrp="1"/>
          </p:cNvSpPr>
          <p:nvPr>
            <p:ph type="sldNum" sz="quarter" idx="10"/>
          </p:nvPr>
        </p:nvSpPr>
        <p:spPr/>
        <p:txBody>
          <a:bodyPr/>
          <a:lstStyle/>
          <a:p>
            <a:pPr>
              <a:defRPr/>
            </a:pPr>
            <a:fld id="{8B9D14E4-0833-4E55-8D42-C6C2B5B6F479}" type="slidenum">
              <a:rPr lang="en-GB" altLang="en-US" smtClean="0"/>
              <a:pPr>
                <a:defRPr/>
              </a:pPr>
              <a:t>4</a:t>
            </a:fld>
            <a:endParaRPr lang="en-GB" altLang="en-US"/>
          </a:p>
        </p:txBody>
      </p:sp>
    </p:spTree>
    <p:extLst>
      <p:ext uri="{BB962C8B-B14F-4D97-AF65-F5344CB8AC3E}">
        <p14:creationId xmlns:p14="http://schemas.microsoft.com/office/powerpoint/2010/main" val="365404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Calibri" pitchFamily="34" charset="0"/>
                <a:ea typeface="+mn-ea"/>
                <a:cs typeface="+mn-cs"/>
              </a:rPr>
              <a:t>C4M7_05</a:t>
            </a:r>
            <a:endParaRPr lang="en-GB" dirty="0"/>
          </a:p>
        </p:txBody>
      </p:sp>
      <p:sp>
        <p:nvSpPr>
          <p:cNvPr id="4" name="Slide Number Placeholder 3"/>
          <p:cNvSpPr>
            <a:spLocks noGrp="1"/>
          </p:cNvSpPr>
          <p:nvPr>
            <p:ph type="sldNum" sz="quarter" idx="10"/>
          </p:nvPr>
        </p:nvSpPr>
        <p:spPr/>
        <p:txBody>
          <a:bodyPr/>
          <a:lstStyle/>
          <a:p>
            <a:pPr>
              <a:defRPr/>
            </a:pPr>
            <a:fld id="{8B9D14E4-0833-4E55-8D42-C6C2B5B6F479}" type="slidenum">
              <a:rPr lang="en-GB" altLang="en-US" smtClean="0"/>
              <a:pPr>
                <a:defRPr/>
              </a:pPr>
              <a:t>5</a:t>
            </a:fld>
            <a:endParaRPr lang="en-GB" altLang="en-US"/>
          </a:p>
        </p:txBody>
      </p:sp>
    </p:spTree>
    <p:extLst>
      <p:ext uri="{BB962C8B-B14F-4D97-AF65-F5344CB8AC3E}">
        <p14:creationId xmlns:p14="http://schemas.microsoft.com/office/powerpoint/2010/main" val="263791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Calibri" pitchFamily="34" charset="0"/>
                <a:ea typeface="+mn-ea"/>
                <a:cs typeface="+mn-cs"/>
              </a:rPr>
              <a:t>C4M7_06</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B9D14E4-0833-4E55-8D42-C6C2B5B6F479}" type="slidenum">
              <a:rPr lang="en-GB" altLang="en-US" smtClean="0"/>
              <a:pPr>
                <a:defRPr/>
              </a:pPr>
              <a:t>6</a:t>
            </a:fld>
            <a:endParaRPr lang="en-GB" altLang="en-US"/>
          </a:p>
        </p:txBody>
      </p:sp>
    </p:spTree>
    <p:extLst>
      <p:ext uri="{BB962C8B-B14F-4D97-AF65-F5344CB8AC3E}">
        <p14:creationId xmlns:p14="http://schemas.microsoft.com/office/powerpoint/2010/main" val="1592002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Calibri" pitchFamily="34" charset="0"/>
                <a:ea typeface="+mn-ea"/>
                <a:cs typeface="+mn-cs"/>
              </a:rPr>
              <a:t>C4M7_07</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B9D14E4-0833-4E55-8D42-C6C2B5B6F479}" type="slidenum">
              <a:rPr lang="en-GB" altLang="en-US" smtClean="0"/>
              <a:pPr>
                <a:defRPr/>
              </a:pPr>
              <a:t>7</a:t>
            </a:fld>
            <a:endParaRPr lang="en-GB" altLang="en-US"/>
          </a:p>
        </p:txBody>
      </p:sp>
    </p:spTree>
    <p:extLst>
      <p:ext uri="{BB962C8B-B14F-4D97-AF65-F5344CB8AC3E}">
        <p14:creationId xmlns:p14="http://schemas.microsoft.com/office/powerpoint/2010/main" val="546990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Calibri" pitchFamily="34" charset="0"/>
                <a:ea typeface="+mn-ea"/>
                <a:cs typeface="+mn-cs"/>
              </a:rPr>
              <a:t>C4M7_08</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B9D14E4-0833-4E55-8D42-C6C2B5B6F479}" type="slidenum">
              <a:rPr lang="en-GB" altLang="en-US" smtClean="0"/>
              <a:pPr>
                <a:defRPr/>
              </a:pPr>
              <a:t>8</a:t>
            </a:fld>
            <a:endParaRPr lang="en-GB" altLang="en-US"/>
          </a:p>
        </p:txBody>
      </p:sp>
    </p:spTree>
    <p:extLst>
      <p:ext uri="{BB962C8B-B14F-4D97-AF65-F5344CB8AC3E}">
        <p14:creationId xmlns:p14="http://schemas.microsoft.com/office/powerpoint/2010/main" val="2017875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Calibri" pitchFamily="34" charset="0"/>
                <a:ea typeface="+mn-ea"/>
                <a:cs typeface="+mn-cs"/>
              </a:rPr>
              <a:t>C4M7_08</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B9D14E4-0833-4E55-8D42-C6C2B5B6F479}" type="slidenum">
              <a:rPr lang="en-GB" altLang="en-US" smtClean="0"/>
              <a:pPr>
                <a:defRPr/>
              </a:pPr>
              <a:t>9</a:t>
            </a:fld>
            <a:endParaRPr lang="en-GB" altLang="en-US"/>
          </a:p>
        </p:txBody>
      </p:sp>
    </p:spTree>
    <p:extLst>
      <p:ext uri="{BB962C8B-B14F-4D97-AF65-F5344CB8AC3E}">
        <p14:creationId xmlns:p14="http://schemas.microsoft.com/office/powerpoint/2010/main" val="989103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464E65D-3721-4C79-A907-CE693556D066}" type="datetime1">
              <a:rPr lang="en-GB"/>
              <a:pPr>
                <a:defRPr/>
              </a:pPr>
              <a:t>23/04/2020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4BA3AC1-5EB9-4E1A-A8AC-AD24BE1A05DF}" type="slidenum">
              <a:rPr lang="en-GB" altLang="en-US"/>
              <a:pPr>
                <a:defRPr/>
              </a:pPr>
              <a:t>‹#›</a:t>
            </a:fld>
            <a:endParaRPr lang="en-GB" altLang="en-US"/>
          </a:p>
        </p:txBody>
      </p:sp>
    </p:spTree>
    <p:extLst>
      <p:ext uri="{BB962C8B-B14F-4D97-AF65-F5344CB8AC3E}">
        <p14:creationId xmlns:p14="http://schemas.microsoft.com/office/powerpoint/2010/main" val="977129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DBB1B0-A4C7-48CE-9B27-D308C374E09D}" type="datetime1">
              <a:rPr lang="en-GB"/>
              <a:pPr>
                <a:defRPr/>
              </a:pPr>
              <a:t>23/04/2020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185EE3A-9E55-40FF-9852-1116E11FDBB0}" type="slidenum">
              <a:rPr lang="en-GB" altLang="en-US"/>
              <a:pPr>
                <a:defRPr/>
              </a:pPr>
              <a:t>‹#›</a:t>
            </a:fld>
            <a:endParaRPr lang="en-GB" altLang="en-US"/>
          </a:p>
        </p:txBody>
      </p:sp>
    </p:spTree>
    <p:extLst>
      <p:ext uri="{BB962C8B-B14F-4D97-AF65-F5344CB8AC3E}">
        <p14:creationId xmlns:p14="http://schemas.microsoft.com/office/powerpoint/2010/main" val="2198632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1" y="274640"/>
            <a:ext cx="65341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D7895E-91BD-4649-B1B6-F2C599E83329}" type="datetime1">
              <a:rPr lang="en-GB"/>
              <a:pPr>
                <a:defRPr/>
              </a:pPr>
              <a:t>23/04/2020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100B25-FA9B-4E35-9F5E-FC7F68DAE959}" type="slidenum">
              <a:rPr lang="en-GB" altLang="en-US"/>
              <a:pPr>
                <a:defRPr/>
              </a:pPr>
              <a:t>‹#›</a:t>
            </a:fld>
            <a:endParaRPr lang="en-GB" altLang="en-US"/>
          </a:p>
        </p:txBody>
      </p:sp>
    </p:spTree>
    <p:extLst>
      <p:ext uri="{BB962C8B-B14F-4D97-AF65-F5344CB8AC3E}">
        <p14:creationId xmlns:p14="http://schemas.microsoft.com/office/powerpoint/2010/main" val="2274796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85775"/>
            <a:ext cx="6130925"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205038"/>
            <a:ext cx="8229600" cy="3921125"/>
          </a:xfrm>
        </p:spPr>
        <p:txBody>
          <a:bodyPr/>
          <a:lstStyle/>
          <a:p>
            <a:pPr lvl="0"/>
            <a:endParaRPr lang="en-GB" noProof="0" dirty="0"/>
          </a:p>
        </p:txBody>
      </p:sp>
      <p:sp>
        <p:nvSpPr>
          <p:cNvPr id="4" name="Date Placeholder 3"/>
          <p:cNvSpPr>
            <a:spLocks noGrp="1"/>
          </p:cNvSpPr>
          <p:nvPr>
            <p:ph type="dt" sz="half" idx="10"/>
          </p:nvPr>
        </p:nvSpPr>
        <p:spPr/>
        <p:txBody>
          <a:bodyPr/>
          <a:lstStyle>
            <a:lvl1pPr>
              <a:defRPr/>
            </a:lvl1pPr>
          </a:lstStyle>
          <a:p>
            <a:pPr>
              <a:defRPr/>
            </a:pPr>
            <a:fld id="{6A310C20-115C-4E11-937E-F231B5141F12}" type="datetime1">
              <a:rPr lang="en-GB"/>
              <a:pPr>
                <a:defRPr/>
              </a:pPr>
              <a:t>23/04/2020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36F6630-D9F5-4EA3-8E4B-87D954ED0492}" type="slidenum">
              <a:rPr lang="en-GB" altLang="en-US"/>
              <a:pPr>
                <a:defRPr/>
              </a:pPr>
              <a:t>‹#›</a:t>
            </a:fld>
            <a:endParaRPr lang="en-GB" altLang="en-US"/>
          </a:p>
        </p:txBody>
      </p:sp>
    </p:spTree>
    <p:extLst>
      <p:ext uri="{BB962C8B-B14F-4D97-AF65-F5344CB8AC3E}">
        <p14:creationId xmlns:p14="http://schemas.microsoft.com/office/powerpoint/2010/main" val="250151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592558-BA99-471A-BB3C-7892A05E7778}" type="datetime1">
              <a:rPr lang="en-GB"/>
              <a:pPr>
                <a:defRPr/>
              </a:pPr>
              <a:t>23/04/2020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10C7EA0-D6C3-4D33-9B74-6C31D8AAB25C}" type="slidenum">
              <a:rPr lang="en-GB" altLang="en-US"/>
              <a:pPr>
                <a:defRPr/>
              </a:pPr>
              <a:t>‹#›</a:t>
            </a:fld>
            <a:endParaRPr lang="en-GB" altLang="en-US"/>
          </a:p>
        </p:txBody>
      </p:sp>
    </p:spTree>
    <p:extLst>
      <p:ext uri="{BB962C8B-B14F-4D97-AF65-F5344CB8AC3E}">
        <p14:creationId xmlns:p14="http://schemas.microsoft.com/office/powerpoint/2010/main" val="392409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728D8D-1B75-4204-86D8-4A2C7D3BB91F}" type="datetime1">
              <a:rPr lang="en-GB"/>
              <a:pPr>
                <a:defRPr/>
              </a:pPr>
              <a:t>23/04/2020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9E9EC48-5794-4826-B916-5030A133CF8D}" type="slidenum">
              <a:rPr lang="en-GB" altLang="en-US"/>
              <a:pPr>
                <a:defRPr/>
              </a:pPr>
              <a:t>‹#›</a:t>
            </a:fld>
            <a:endParaRPr lang="en-GB" altLang="en-US"/>
          </a:p>
        </p:txBody>
      </p:sp>
    </p:spTree>
    <p:extLst>
      <p:ext uri="{BB962C8B-B14F-4D97-AF65-F5344CB8AC3E}">
        <p14:creationId xmlns:p14="http://schemas.microsoft.com/office/powerpoint/2010/main" val="410292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292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4CA9A01-9038-4CA0-928A-202AA23E7DB6}" type="datetime1">
              <a:rPr lang="en-GB"/>
              <a:pPr>
                <a:defRPr/>
              </a:pPr>
              <a:t>23/04/2020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D0CFDDD-77AF-4F0F-942F-B547AACF92D0}" type="slidenum">
              <a:rPr lang="en-GB" altLang="en-US"/>
              <a:pPr>
                <a:defRPr/>
              </a:pPr>
              <a:t>‹#›</a:t>
            </a:fld>
            <a:endParaRPr lang="en-GB" altLang="en-US"/>
          </a:p>
        </p:txBody>
      </p:sp>
    </p:spTree>
    <p:extLst>
      <p:ext uri="{BB962C8B-B14F-4D97-AF65-F5344CB8AC3E}">
        <p14:creationId xmlns:p14="http://schemas.microsoft.com/office/powerpoint/2010/main" val="4020440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1557980-9490-432C-945E-F7CF30D9AC7B}" type="datetime1">
              <a:rPr lang="en-GB"/>
              <a:pPr>
                <a:defRPr/>
              </a:pPr>
              <a:t>23/04/2020</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5D01296-D895-4A2A-834B-9A9D4F1B13F9}" type="slidenum">
              <a:rPr lang="en-GB" altLang="en-US"/>
              <a:pPr>
                <a:defRPr/>
              </a:pPr>
              <a:t>‹#›</a:t>
            </a:fld>
            <a:endParaRPr lang="en-GB" altLang="en-US"/>
          </a:p>
        </p:txBody>
      </p:sp>
    </p:spTree>
    <p:extLst>
      <p:ext uri="{BB962C8B-B14F-4D97-AF65-F5344CB8AC3E}">
        <p14:creationId xmlns:p14="http://schemas.microsoft.com/office/powerpoint/2010/main" val="94912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CA09C0A-9C1B-4052-8961-E7EDC2E863C5}" type="datetime1">
              <a:rPr lang="en-GB"/>
              <a:pPr>
                <a:defRPr/>
              </a:pPr>
              <a:t>23/04/2020</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142F77B-402F-4FCD-8A8F-2F88B41ED449}" type="slidenum">
              <a:rPr lang="en-GB" altLang="en-US"/>
              <a:pPr>
                <a:defRPr/>
              </a:pPr>
              <a:t>‹#›</a:t>
            </a:fld>
            <a:endParaRPr lang="en-GB" altLang="en-US"/>
          </a:p>
        </p:txBody>
      </p:sp>
    </p:spTree>
    <p:extLst>
      <p:ext uri="{BB962C8B-B14F-4D97-AF65-F5344CB8AC3E}">
        <p14:creationId xmlns:p14="http://schemas.microsoft.com/office/powerpoint/2010/main" val="333871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065BDD-8E59-47A3-AF21-026E3CECC9F5}" type="datetime1">
              <a:rPr lang="en-GB"/>
              <a:pPr>
                <a:defRPr/>
              </a:pPr>
              <a:t>23/04/2020</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C03DDD3-77B5-4153-93CF-52A7768937AB}" type="slidenum">
              <a:rPr lang="en-GB" altLang="en-US"/>
              <a:pPr>
                <a:defRPr/>
              </a:pPr>
              <a:t>‹#›</a:t>
            </a:fld>
            <a:endParaRPr lang="en-GB" altLang="en-US"/>
          </a:p>
        </p:txBody>
      </p:sp>
    </p:spTree>
    <p:extLst>
      <p:ext uri="{BB962C8B-B14F-4D97-AF65-F5344CB8AC3E}">
        <p14:creationId xmlns:p14="http://schemas.microsoft.com/office/powerpoint/2010/main" val="239805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2AEA95-C0DD-4C5B-9E6E-2FCCD2AB3A1D}" type="datetime1">
              <a:rPr lang="en-GB"/>
              <a:pPr>
                <a:defRPr/>
              </a:pPr>
              <a:t>23/04/2020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839E0C6-715F-43BA-B100-6EC2C7C42370}" type="slidenum">
              <a:rPr lang="en-GB" altLang="en-US"/>
              <a:pPr>
                <a:defRPr/>
              </a:pPr>
              <a:t>‹#›</a:t>
            </a:fld>
            <a:endParaRPr lang="en-GB" altLang="en-US"/>
          </a:p>
        </p:txBody>
      </p:sp>
    </p:spTree>
    <p:extLst>
      <p:ext uri="{BB962C8B-B14F-4D97-AF65-F5344CB8AC3E}">
        <p14:creationId xmlns:p14="http://schemas.microsoft.com/office/powerpoint/2010/main" val="4241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2F1C43-7DEF-4C6C-923C-F8D0994C9C1A}" type="datetime1">
              <a:rPr lang="en-GB"/>
              <a:pPr>
                <a:defRPr/>
              </a:pPr>
              <a:t>23/04/2020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B1FF373-567D-4B65-B608-0B79F16BBB9A}" type="slidenum">
              <a:rPr lang="en-GB" altLang="en-US"/>
              <a:pPr>
                <a:defRPr/>
              </a:pPr>
              <a:t>‹#›</a:t>
            </a:fld>
            <a:endParaRPr lang="en-GB" altLang="en-US"/>
          </a:p>
        </p:txBody>
      </p:sp>
    </p:spTree>
    <p:extLst>
      <p:ext uri="{BB962C8B-B14F-4D97-AF65-F5344CB8AC3E}">
        <p14:creationId xmlns:p14="http://schemas.microsoft.com/office/powerpoint/2010/main" val="2540911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85775"/>
            <a:ext cx="6130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2205038"/>
            <a:ext cx="82296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3203575" y="6448425"/>
            <a:ext cx="1512888"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454545"/>
                </a:solidFill>
                <a:latin typeface="Calibri" pitchFamily="34" charset="0"/>
              </a:defRPr>
            </a:lvl1pPr>
          </a:lstStyle>
          <a:p>
            <a:pPr>
              <a:defRPr/>
            </a:pPr>
            <a:fld id="{988061E0-F1AF-4A44-98C3-BC7A526D1D86}" type="datetime1">
              <a:rPr lang="en-GB"/>
              <a:pPr>
                <a:defRPr/>
              </a:pPr>
              <a:t>23/04/2020</a:t>
            </a:fld>
            <a:endParaRPr lang="en-GB" dirty="0"/>
          </a:p>
        </p:txBody>
      </p:sp>
      <p:sp>
        <p:nvSpPr>
          <p:cNvPr id="5" name="Footer Placeholder 4"/>
          <p:cNvSpPr>
            <a:spLocks noGrp="1"/>
          </p:cNvSpPr>
          <p:nvPr>
            <p:ph type="ftr" sz="quarter" idx="3"/>
          </p:nvPr>
        </p:nvSpPr>
        <p:spPr>
          <a:xfrm>
            <a:off x="5076825" y="6448425"/>
            <a:ext cx="2303463"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454545"/>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7596188" y="6448425"/>
            <a:ext cx="10906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454545"/>
                </a:solidFill>
                <a:latin typeface="Calibri" panose="020F0502020204030204" pitchFamily="34" charset="0"/>
              </a:defRPr>
            </a:lvl1pPr>
          </a:lstStyle>
          <a:p>
            <a:pPr>
              <a:defRPr/>
            </a:pPr>
            <a:fld id="{AE3195F4-1D59-46B0-B230-32ACC4BDD7C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0" fontAlgn="base" hangingPunct="0">
        <a:spcBef>
          <a:spcPct val="0"/>
        </a:spcBef>
        <a:spcAft>
          <a:spcPct val="0"/>
        </a:spcAft>
        <a:defRPr sz="4400" b="1" kern="1200">
          <a:solidFill>
            <a:srgbClr val="4D4D4D"/>
          </a:solidFill>
          <a:latin typeface="Arial" charset="0"/>
          <a:ea typeface="+mj-ea"/>
          <a:cs typeface="+mj-cs"/>
        </a:defRPr>
      </a:lvl1pPr>
      <a:lvl2pPr algn="l" defTabSz="457200" rtl="0" eaLnBrk="0" fontAlgn="base" hangingPunct="0">
        <a:spcBef>
          <a:spcPct val="0"/>
        </a:spcBef>
        <a:spcAft>
          <a:spcPct val="0"/>
        </a:spcAft>
        <a:defRPr sz="4400" b="1">
          <a:solidFill>
            <a:srgbClr val="4D4D4D"/>
          </a:solidFill>
          <a:latin typeface="Arial" charset="0"/>
        </a:defRPr>
      </a:lvl2pPr>
      <a:lvl3pPr algn="l" defTabSz="457200" rtl="0" eaLnBrk="0" fontAlgn="base" hangingPunct="0">
        <a:spcBef>
          <a:spcPct val="0"/>
        </a:spcBef>
        <a:spcAft>
          <a:spcPct val="0"/>
        </a:spcAft>
        <a:defRPr sz="4400" b="1">
          <a:solidFill>
            <a:srgbClr val="4D4D4D"/>
          </a:solidFill>
          <a:latin typeface="Arial" charset="0"/>
        </a:defRPr>
      </a:lvl3pPr>
      <a:lvl4pPr algn="l" defTabSz="457200" rtl="0" eaLnBrk="0" fontAlgn="base" hangingPunct="0">
        <a:spcBef>
          <a:spcPct val="0"/>
        </a:spcBef>
        <a:spcAft>
          <a:spcPct val="0"/>
        </a:spcAft>
        <a:defRPr sz="4400" b="1">
          <a:solidFill>
            <a:srgbClr val="4D4D4D"/>
          </a:solidFill>
          <a:latin typeface="Arial" charset="0"/>
        </a:defRPr>
      </a:lvl4pPr>
      <a:lvl5pPr algn="l" defTabSz="457200" rtl="0" eaLnBrk="0" fontAlgn="base" hangingPunct="0">
        <a:spcBef>
          <a:spcPct val="0"/>
        </a:spcBef>
        <a:spcAft>
          <a:spcPct val="0"/>
        </a:spcAft>
        <a:defRPr sz="4400" b="1">
          <a:solidFill>
            <a:srgbClr val="4D4D4D"/>
          </a:solidFill>
          <a:latin typeface="Arial" charset="0"/>
        </a:defRPr>
      </a:lvl5pPr>
      <a:lvl6pPr marL="457200" algn="l" defTabSz="457200" rtl="0" fontAlgn="base">
        <a:spcBef>
          <a:spcPct val="0"/>
        </a:spcBef>
        <a:spcAft>
          <a:spcPct val="0"/>
        </a:spcAft>
        <a:defRPr sz="4400" b="1">
          <a:solidFill>
            <a:srgbClr val="4D4D4D"/>
          </a:solidFill>
          <a:latin typeface="Arial" charset="0"/>
        </a:defRPr>
      </a:lvl6pPr>
      <a:lvl7pPr marL="914400" algn="l" defTabSz="457200" rtl="0" fontAlgn="base">
        <a:spcBef>
          <a:spcPct val="0"/>
        </a:spcBef>
        <a:spcAft>
          <a:spcPct val="0"/>
        </a:spcAft>
        <a:defRPr sz="4400" b="1">
          <a:solidFill>
            <a:srgbClr val="4D4D4D"/>
          </a:solidFill>
          <a:latin typeface="Arial" charset="0"/>
        </a:defRPr>
      </a:lvl7pPr>
      <a:lvl8pPr marL="1371600" algn="l" defTabSz="457200" rtl="0" fontAlgn="base">
        <a:spcBef>
          <a:spcPct val="0"/>
        </a:spcBef>
        <a:spcAft>
          <a:spcPct val="0"/>
        </a:spcAft>
        <a:defRPr sz="4400" b="1">
          <a:solidFill>
            <a:srgbClr val="4D4D4D"/>
          </a:solidFill>
          <a:latin typeface="Arial" charset="0"/>
        </a:defRPr>
      </a:lvl8pPr>
      <a:lvl9pPr marL="1828800" algn="l" defTabSz="457200" rtl="0" fontAlgn="base">
        <a:spcBef>
          <a:spcPct val="0"/>
        </a:spcBef>
        <a:spcAft>
          <a:spcPct val="0"/>
        </a:spcAft>
        <a:defRPr sz="4400" b="1">
          <a:solidFill>
            <a:srgbClr val="4D4D4D"/>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lccintranet2/corporate/web/?siteid=3492&amp;pageid=9832&amp;e=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schoolsportal.lancsngfl.ac.uk/view_sp.asp?siteid=3492&amp;pageid=9832&amp;e=e" TargetMode="External"/><Relationship Id="rId5" Type="http://schemas.openxmlformats.org/officeDocument/2006/relationships/hyperlink" Target="http://lccintranet2/corporate/web/?siteid=3726&amp;pageid=14834&amp;e=e" TargetMode="External"/><Relationship Id="rId4" Type="http://schemas.openxmlformats.org/officeDocument/2006/relationships/hyperlink" Target="https://schoolsportal.lancsngfl.ac.uk/view_sp.asp?siteid=3726&amp;pageid=14834&amp;e=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11560" y="528633"/>
            <a:ext cx="8269800" cy="3632200"/>
          </a:xfrm>
          <a:prstGeom prst="rect">
            <a:avLst/>
          </a:prstGeom>
          <a:ln>
            <a:noFill/>
          </a:ln>
        </p:spPr>
        <p:txBody>
          <a:bodyPr anchor="ct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800" b="1" dirty="0" smtClean="0">
                <a:latin typeface="Corbel" panose="020B0503020204020204" pitchFamily="34" charset="0"/>
              </a:rPr>
              <a:t>Welcome to</a:t>
            </a:r>
            <a:endParaRPr lang="en-GB" sz="4800" b="1" dirty="0">
              <a:latin typeface="Corbel" panose="020B0503020204020204" pitchFamily="34" charset="0"/>
            </a:endParaRPr>
          </a:p>
          <a:p>
            <a:pPr marL="0" indent="0" algn="ctr">
              <a:buNone/>
            </a:pPr>
            <a:r>
              <a:rPr lang="en-GB" sz="4800" b="1" dirty="0" smtClean="0">
                <a:latin typeface="Corbel" panose="020B0503020204020204" pitchFamily="34" charset="0"/>
              </a:rPr>
              <a:t>Fire Prevention &amp; Procedures</a:t>
            </a:r>
            <a:endParaRPr lang="en-GB" sz="4800" b="1" dirty="0">
              <a:latin typeface="Corbel" panose="020B0503020204020204" pitchFamily="34" charset="0"/>
            </a:endParaRPr>
          </a:p>
        </p:txBody>
      </p:sp>
      <p:sp>
        <p:nvSpPr>
          <p:cNvPr id="3" name="Subtitle 2"/>
          <p:cNvSpPr txBox="1">
            <a:spLocks/>
          </p:cNvSpPr>
          <p:nvPr/>
        </p:nvSpPr>
        <p:spPr bwMode="auto">
          <a:xfrm>
            <a:off x="1012222" y="3789040"/>
            <a:ext cx="7200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buFont typeface="Arial" panose="020B0604020202020204" pitchFamily="34" charset="0"/>
              <a:buNone/>
            </a:pPr>
            <a:r>
              <a:rPr lang="en-GB" altLang="en-US" sz="1400" b="1" dirty="0">
                <a:latin typeface="Corbel" panose="020B0503020204020204" pitchFamily="34" charset="0"/>
              </a:rPr>
              <a:t>Important Note:   </a:t>
            </a:r>
            <a:r>
              <a:rPr lang="en-GB" altLang="en-US" sz="1400" dirty="0">
                <a:latin typeface="Corbel" panose="020B0503020204020204" pitchFamily="34" charset="0"/>
              </a:rPr>
              <a:t>This Powerpoint is designed to be viewed as a slide show.  </a:t>
            </a:r>
          </a:p>
          <a:p>
            <a:pPr algn="ctr">
              <a:buFont typeface="Arial" panose="020B0604020202020204" pitchFamily="34" charset="0"/>
              <a:buNone/>
            </a:pPr>
            <a:r>
              <a:rPr lang="en-GB" altLang="en-US" sz="1400" dirty="0">
                <a:latin typeface="Corbel" panose="020B0503020204020204" pitchFamily="34" charset="0"/>
              </a:rPr>
              <a:t>If you are viewing this learning on a PC, please click on the ‘Slide Show’ tab at the top of </a:t>
            </a:r>
            <a:r>
              <a:rPr lang="en-GB" altLang="en-US" sz="1400" dirty="0" smtClean="0">
                <a:latin typeface="Corbel" panose="020B0503020204020204" pitchFamily="34" charset="0"/>
              </a:rPr>
              <a:t>your screen </a:t>
            </a:r>
            <a:r>
              <a:rPr lang="en-GB" altLang="en-US" sz="1400" dirty="0">
                <a:latin typeface="Corbel" panose="020B0503020204020204" pitchFamily="34" charset="0"/>
              </a:rPr>
              <a:t>and select the </a:t>
            </a:r>
            <a:r>
              <a:rPr lang="en-GB" altLang="en-US" sz="1400" dirty="0" smtClean="0">
                <a:latin typeface="Corbel" panose="020B0503020204020204" pitchFamily="34" charset="0"/>
              </a:rPr>
              <a:t>icon:</a:t>
            </a:r>
            <a:endParaRPr lang="en-GB" altLang="en-US" sz="1400" dirty="0">
              <a:latin typeface="Corbel" panose="020B0503020204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637" y="4869160"/>
            <a:ext cx="633970" cy="797575"/>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68" y="69637"/>
            <a:ext cx="8291264" cy="1143000"/>
          </a:xfrm>
        </p:spPr>
        <p:txBody>
          <a:bodyPr/>
          <a:lstStyle/>
          <a:p>
            <a:pPr algn="ctr"/>
            <a:r>
              <a:rPr lang="en-GB" sz="4200" dirty="0">
                <a:solidFill>
                  <a:schemeClr val="tx1"/>
                </a:solidFill>
                <a:latin typeface="Corbel" panose="020B0503020204020204" pitchFamily="34" charset="0"/>
              </a:rPr>
              <a:t>Fire Evacuation Procedures</a:t>
            </a:r>
          </a:p>
        </p:txBody>
      </p:sp>
      <p:sp>
        <p:nvSpPr>
          <p:cNvPr id="3" name="Content Placeholder 2"/>
          <p:cNvSpPr>
            <a:spLocks noGrp="1"/>
          </p:cNvSpPr>
          <p:nvPr>
            <p:ph idx="1"/>
          </p:nvPr>
        </p:nvSpPr>
        <p:spPr>
          <a:xfrm>
            <a:off x="645859" y="1052736"/>
            <a:ext cx="7787208" cy="3921125"/>
          </a:xfrm>
        </p:spPr>
        <p:txBody>
          <a:bodyPr/>
          <a:lstStyle/>
          <a:p>
            <a:pPr marL="0" indent="0">
              <a:buNone/>
            </a:pPr>
            <a:r>
              <a:rPr lang="en-US" sz="1600" b="1" dirty="0">
                <a:latin typeface="Corbel" panose="020B0503020204020204" pitchFamily="34" charset="0"/>
                <a:cs typeface="Arial" panose="020B0604020202020204" pitchFamily="34" charset="0"/>
              </a:rPr>
              <a:t>If you discover a fire</a:t>
            </a:r>
            <a:endParaRPr lang="en-US" sz="1600" dirty="0">
              <a:latin typeface="Corbel" panose="020B0503020204020204" pitchFamily="34" charset="0"/>
              <a:cs typeface="Arial" panose="020B0604020202020204" pitchFamily="34" charset="0"/>
            </a:endParaRPr>
          </a:p>
          <a:p>
            <a:r>
              <a:rPr lang="en-US" sz="1600" dirty="0">
                <a:latin typeface="Corbel" panose="020B0503020204020204" pitchFamily="34" charset="0"/>
                <a:cs typeface="Arial" panose="020B0604020202020204" pitchFamily="34" charset="0"/>
              </a:rPr>
              <a:t>Keep calm </a:t>
            </a:r>
          </a:p>
          <a:p>
            <a:r>
              <a:rPr lang="en-US" sz="1600" dirty="0">
                <a:latin typeface="Corbel" panose="020B0503020204020204" pitchFamily="34" charset="0"/>
                <a:cs typeface="Arial" panose="020B0604020202020204" pitchFamily="34" charset="0"/>
              </a:rPr>
              <a:t>Raise the alarm immediately </a:t>
            </a:r>
          </a:p>
          <a:p>
            <a:r>
              <a:rPr lang="en-US" sz="1600" dirty="0">
                <a:latin typeface="Corbel" panose="020B0503020204020204" pitchFamily="34" charset="0"/>
                <a:cs typeface="Arial" panose="020B0604020202020204" pitchFamily="34" charset="0"/>
              </a:rPr>
              <a:t>Evacuate the area </a:t>
            </a:r>
          </a:p>
          <a:p>
            <a:r>
              <a:rPr lang="en-US" sz="1600" dirty="0">
                <a:latin typeface="Corbel" panose="020B0503020204020204" pitchFamily="34" charset="0"/>
                <a:cs typeface="Arial" panose="020B0604020202020204" pitchFamily="34" charset="0"/>
              </a:rPr>
              <a:t>Go to the assembly point</a:t>
            </a:r>
          </a:p>
          <a:p>
            <a:pPr marL="0" indent="0">
              <a:buNone/>
            </a:pPr>
            <a:r>
              <a:rPr lang="en-US" sz="1600" b="1" dirty="0">
                <a:latin typeface="Corbel" panose="020B0503020204020204" pitchFamily="34" charset="0"/>
                <a:cs typeface="Arial" panose="020B0604020202020204" pitchFamily="34" charset="0"/>
              </a:rPr>
              <a:t>Do NOT:</a:t>
            </a:r>
            <a:endParaRPr lang="en-US" sz="1600" dirty="0">
              <a:latin typeface="Corbel" panose="020B0503020204020204" pitchFamily="34" charset="0"/>
              <a:cs typeface="Arial" panose="020B0604020202020204" pitchFamily="34" charset="0"/>
            </a:endParaRPr>
          </a:p>
          <a:p>
            <a:r>
              <a:rPr lang="en-US" sz="1600" dirty="0">
                <a:latin typeface="Corbel" panose="020B0503020204020204" pitchFamily="34" charset="0"/>
                <a:cs typeface="Arial" panose="020B0604020202020204" pitchFamily="34" charset="0"/>
              </a:rPr>
              <a:t>Obstruct fire doors </a:t>
            </a:r>
          </a:p>
          <a:p>
            <a:r>
              <a:rPr lang="en-US" sz="1600" dirty="0">
                <a:latin typeface="Corbel" panose="020B0503020204020204" pitchFamily="34" charset="0"/>
                <a:cs typeface="Arial" panose="020B0604020202020204" pitchFamily="34" charset="0"/>
              </a:rPr>
              <a:t>Stop to collect personal belongings </a:t>
            </a:r>
          </a:p>
          <a:p>
            <a:r>
              <a:rPr lang="en-US" sz="1600" dirty="0">
                <a:latin typeface="Corbel" panose="020B0503020204020204" pitchFamily="34" charset="0"/>
                <a:cs typeface="Arial" panose="020B0604020202020204" pitchFamily="34" charset="0"/>
              </a:rPr>
              <a:t>Use the lift </a:t>
            </a:r>
          </a:p>
          <a:p>
            <a:r>
              <a:rPr lang="en-US" sz="1600" dirty="0">
                <a:latin typeface="Corbel" panose="020B0503020204020204" pitchFamily="34" charset="0"/>
                <a:cs typeface="Arial" panose="020B0604020202020204" pitchFamily="34" charset="0"/>
              </a:rPr>
              <a:t>Re-enter the building until instructed to do so</a:t>
            </a:r>
          </a:p>
          <a:p>
            <a:pPr marL="0" indent="0">
              <a:buNone/>
            </a:pPr>
            <a:r>
              <a:rPr lang="en-US" sz="1600" b="1" dirty="0">
                <a:latin typeface="Corbel" panose="020B0503020204020204" pitchFamily="34" charset="0"/>
                <a:cs typeface="Arial" panose="020B0604020202020204" pitchFamily="34" charset="0"/>
              </a:rPr>
              <a:t>Make sure you know:</a:t>
            </a:r>
            <a:endParaRPr lang="en-US" sz="1600" dirty="0">
              <a:latin typeface="Corbel" panose="020B0503020204020204" pitchFamily="34" charset="0"/>
              <a:cs typeface="Arial" panose="020B0604020202020204" pitchFamily="34" charset="0"/>
            </a:endParaRPr>
          </a:p>
          <a:p>
            <a:r>
              <a:rPr lang="en-US" sz="1600" dirty="0">
                <a:latin typeface="Corbel" panose="020B0503020204020204" pitchFamily="34" charset="0"/>
                <a:cs typeface="Arial" panose="020B0604020202020204" pitchFamily="34" charset="0"/>
              </a:rPr>
              <a:t>The nearest fire exit </a:t>
            </a:r>
          </a:p>
          <a:p>
            <a:r>
              <a:rPr lang="en-US" sz="1600" dirty="0">
                <a:latin typeface="Corbel" panose="020B0503020204020204" pitchFamily="34" charset="0"/>
                <a:cs typeface="Arial" panose="020B0604020202020204" pitchFamily="34" charset="0"/>
              </a:rPr>
              <a:t>The nearest fire alarm call point (normally next to the fire exit) </a:t>
            </a:r>
          </a:p>
          <a:p>
            <a:r>
              <a:rPr lang="en-US" sz="1600" dirty="0">
                <a:latin typeface="Corbel" panose="020B0503020204020204" pitchFamily="34" charset="0"/>
                <a:cs typeface="Arial" panose="020B0604020202020204" pitchFamily="34" charset="0"/>
              </a:rPr>
              <a:t>Where the fire extinguishers are located </a:t>
            </a:r>
          </a:p>
          <a:p>
            <a:r>
              <a:rPr lang="en-US" sz="1600" dirty="0">
                <a:latin typeface="Corbel" panose="020B0503020204020204" pitchFamily="34" charset="0"/>
                <a:cs typeface="Arial" panose="020B0604020202020204" pitchFamily="34" charset="0"/>
              </a:rPr>
              <a:t>What you should do if there is a fire </a:t>
            </a:r>
          </a:p>
          <a:p>
            <a:r>
              <a:rPr lang="en-US" sz="1600" dirty="0">
                <a:latin typeface="Corbel" panose="020B0503020204020204" pitchFamily="34" charset="0"/>
                <a:cs typeface="Arial" panose="020B0604020202020204" pitchFamily="34" charset="0"/>
              </a:rPr>
              <a:t>Where your assembly point is</a:t>
            </a:r>
          </a:p>
          <a:p>
            <a:pPr marL="0" indent="0">
              <a:buNone/>
            </a:pPr>
            <a:endParaRPr lang="en-GB" sz="1600" dirty="0">
              <a:latin typeface="Corbel" panose="020B0503020204020204" pitchFamily="34" charset="0"/>
            </a:endParaRPr>
          </a:p>
        </p:txBody>
      </p:sp>
      <p:pic>
        <p:nvPicPr>
          <p:cNvPr id="4" name="Picture 3"/>
          <p:cNvPicPr>
            <a:picLocks noChangeAspect="1"/>
          </p:cNvPicPr>
          <p:nvPr/>
        </p:nvPicPr>
        <p:blipFill>
          <a:blip r:embed="rId3"/>
          <a:stretch>
            <a:fillRect/>
          </a:stretch>
        </p:blipFill>
        <p:spPr>
          <a:xfrm>
            <a:off x="5868144" y="1772816"/>
            <a:ext cx="2405638" cy="20693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5701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436" y="485775"/>
            <a:ext cx="7067128" cy="1143000"/>
          </a:xfrm>
        </p:spPr>
        <p:txBody>
          <a:bodyPr/>
          <a:lstStyle/>
          <a:p>
            <a:pPr algn="ctr"/>
            <a:r>
              <a:rPr lang="en-US" sz="3600" dirty="0">
                <a:latin typeface="Corbel" panose="020B0503020204020204" pitchFamily="34" charset="0"/>
              </a:rPr>
              <a:t>Fire Safety and Fire Evacuation: Local Arrangements</a:t>
            </a:r>
            <a:endParaRPr lang="en-GB" sz="3600" dirty="0">
              <a:latin typeface="Corbel" panose="020B0503020204020204" pitchFamily="34" charset="0"/>
            </a:endParaRPr>
          </a:p>
        </p:txBody>
      </p:sp>
      <p:sp>
        <p:nvSpPr>
          <p:cNvPr id="3" name="Content Placeholder 2"/>
          <p:cNvSpPr>
            <a:spLocks noGrp="1"/>
          </p:cNvSpPr>
          <p:nvPr>
            <p:ph idx="1"/>
          </p:nvPr>
        </p:nvSpPr>
        <p:spPr>
          <a:xfrm>
            <a:off x="473389" y="1716807"/>
            <a:ext cx="4530659" cy="3921125"/>
          </a:xfrm>
        </p:spPr>
        <p:txBody>
          <a:bodyPr/>
          <a:lstStyle/>
          <a:p>
            <a:pPr marL="0" indent="0">
              <a:buNone/>
            </a:pPr>
            <a:r>
              <a:rPr lang="en-US" sz="1600" dirty="0">
                <a:latin typeface="Corbel" panose="020B0503020204020204" pitchFamily="34" charset="0"/>
                <a:cs typeface="Arial" panose="020B0604020202020204" pitchFamily="34" charset="0"/>
              </a:rPr>
              <a:t>Your manager should make you aware of all local arrangements relating to fire safety &amp; evacuation including those listed </a:t>
            </a:r>
            <a:r>
              <a:rPr lang="en-US" sz="1600" dirty="0" smtClean="0">
                <a:latin typeface="Corbel" panose="020B0503020204020204" pitchFamily="34" charset="0"/>
                <a:cs typeface="Arial" panose="020B0604020202020204" pitchFamily="34" charset="0"/>
              </a:rPr>
              <a:t>below</a:t>
            </a:r>
          </a:p>
          <a:p>
            <a:r>
              <a:rPr lang="en-US" sz="1600" dirty="0" smtClean="0">
                <a:latin typeface="Corbel" panose="020B0503020204020204" pitchFamily="34" charset="0"/>
                <a:cs typeface="Arial" panose="020B0604020202020204" pitchFamily="34" charset="0"/>
              </a:rPr>
              <a:t>actions </a:t>
            </a:r>
            <a:r>
              <a:rPr lang="en-US" sz="1600" dirty="0">
                <a:latin typeface="Corbel" panose="020B0503020204020204" pitchFamily="34" charset="0"/>
                <a:cs typeface="Arial" panose="020B0604020202020204" pitchFamily="34" charset="0"/>
              </a:rPr>
              <a:t>to follow if fire is discovered; </a:t>
            </a:r>
          </a:p>
          <a:p>
            <a:r>
              <a:rPr lang="en-US" sz="1600" dirty="0">
                <a:latin typeface="Corbel" panose="020B0503020204020204" pitchFamily="34" charset="0"/>
                <a:cs typeface="Arial" panose="020B0604020202020204" pitchFamily="34" charset="0"/>
              </a:rPr>
              <a:t>method of raising the alarm, including the method of operating fire alarm call points; </a:t>
            </a:r>
          </a:p>
          <a:p>
            <a:r>
              <a:rPr lang="en-US" sz="1600" dirty="0">
                <a:latin typeface="Corbel" panose="020B0503020204020204" pitchFamily="34" charset="0"/>
                <a:cs typeface="Arial" panose="020B0604020202020204" pitchFamily="34" charset="0"/>
              </a:rPr>
              <a:t>location of fire alarm call points; </a:t>
            </a:r>
          </a:p>
          <a:p>
            <a:r>
              <a:rPr lang="en-US" sz="1600" dirty="0">
                <a:latin typeface="Corbel" panose="020B0503020204020204" pitchFamily="34" charset="0"/>
                <a:cs typeface="Arial" panose="020B0604020202020204" pitchFamily="34" charset="0"/>
              </a:rPr>
              <a:t>local arrangements for summoning the fire brigade; </a:t>
            </a:r>
          </a:p>
        </p:txBody>
      </p:sp>
      <p:pic>
        <p:nvPicPr>
          <p:cNvPr id="1026" name="Picture 2" descr="https://images.freeimages.com/images/large-previews/3ae/emergency-1226428.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13" b="21537"/>
          <a:stretch/>
        </p:blipFill>
        <p:spPr bwMode="auto">
          <a:xfrm>
            <a:off x="5580112" y="1743105"/>
            <a:ext cx="3210564" cy="19739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7140" y="4099049"/>
            <a:ext cx="8343535" cy="2339102"/>
          </a:xfrm>
          <a:prstGeom prst="rect">
            <a:avLst/>
          </a:prstGeom>
          <a:noFill/>
        </p:spPr>
        <p:txBody>
          <a:bodyPr wrap="square" rtlCol="0">
            <a:spAutoFit/>
          </a:bodyPr>
          <a:lstStyle/>
          <a:p>
            <a:pPr marL="342900" lvl="0" indent="-342900">
              <a:spcBef>
                <a:spcPct val="20000"/>
              </a:spcBef>
              <a:buFont typeface="Arial" panose="020B0604020202020204" pitchFamily="34" charset="0"/>
              <a:buChar char="•"/>
            </a:pPr>
            <a:r>
              <a:rPr lang="en-US" sz="1600" dirty="0">
                <a:solidFill>
                  <a:prstClr val="black"/>
                </a:solidFill>
                <a:latin typeface="Corbel" panose="020B0503020204020204" pitchFamily="34" charset="0"/>
                <a:cs typeface="Arial" panose="020B0604020202020204" pitchFamily="34" charset="0"/>
              </a:rPr>
              <a:t>means of escape in the building, including those not in normal use, and the location of evacuation assembly points; </a:t>
            </a:r>
          </a:p>
          <a:p>
            <a:pPr marL="342900" lvl="0" indent="-342900">
              <a:spcBef>
                <a:spcPct val="20000"/>
              </a:spcBef>
              <a:buFont typeface="Arial" panose="020B0604020202020204" pitchFamily="34" charset="0"/>
              <a:buChar char="•"/>
            </a:pPr>
            <a:r>
              <a:rPr lang="en-US" sz="1600" dirty="0">
                <a:solidFill>
                  <a:prstClr val="black"/>
                </a:solidFill>
                <a:latin typeface="Corbel" panose="020B0503020204020204" pitchFamily="34" charset="0"/>
                <a:cs typeface="Arial" panose="020B0604020202020204" pitchFamily="34" charset="0"/>
              </a:rPr>
              <a:t>how to use any special exit hardware, such as panic bars; </a:t>
            </a:r>
          </a:p>
          <a:p>
            <a:pPr marL="342900" lvl="0" indent="-342900">
              <a:spcBef>
                <a:spcPct val="20000"/>
              </a:spcBef>
              <a:buFont typeface="Arial" panose="020B0604020202020204" pitchFamily="34" charset="0"/>
              <a:buChar char="•"/>
            </a:pPr>
            <a:r>
              <a:rPr lang="en-US" sz="1600" dirty="0">
                <a:solidFill>
                  <a:prstClr val="black"/>
                </a:solidFill>
                <a:latin typeface="Corbel" panose="020B0503020204020204" pitchFamily="34" charset="0"/>
                <a:cs typeface="Arial" panose="020B0604020202020204" pitchFamily="34" charset="0"/>
              </a:rPr>
              <a:t>action to follow on hearing the fire alarm signal in their building or establishment; </a:t>
            </a:r>
          </a:p>
          <a:p>
            <a:pPr lvl="0">
              <a:spcBef>
                <a:spcPct val="20000"/>
              </a:spcBef>
            </a:pPr>
            <a:endParaRPr lang="en-US" sz="1600" dirty="0">
              <a:solidFill>
                <a:prstClr val="black"/>
              </a:solidFill>
              <a:latin typeface="Corbel" panose="020B0503020204020204" pitchFamily="34" charset="0"/>
              <a:cs typeface="Arial" panose="020B0604020202020204" pitchFamily="34" charset="0"/>
            </a:endParaRPr>
          </a:p>
          <a:p>
            <a:pPr lvl="0">
              <a:spcBef>
                <a:spcPct val="20000"/>
              </a:spcBef>
            </a:pPr>
            <a:r>
              <a:rPr lang="en-US" sz="1600" dirty="0">
                <a:solidFill>
                  <a:prstClr val="black"/>
                </a:solidFill>
                <a:latin typeface="Corbel" panose="020B0503020204020204" pitchFamily="34" charset="0"/>
                <a:cs typeface="Arial" panose="020B0604020202020204" pitchFamily="34" charset="0"/>
              </a:rPr>
              <a:t>continued on next slide &gt;</a:t>
            </a:r>
          </a:p>
          <a:p>
            <a:pPr lvl="0">
              <a:spcBef>
                <a:spcPct val="20000"/>
              </a:spcBef>
            </a:pPr>
            <a:endParaRPr lang="en-GB" sz="1600" dirty="0">
              <a:solidFill>
                <a:prstClr val="black"/>
              </a:solidFill>
              <a:latin typeface="Arial" charset="0"/>
            </a:endParaRPr>
          </a:p>
          <a:p>
            <a:endParaRPr lang="en-GB" dirty="0"/>
          </a:p>
        </p:txBody>
      </p:sp>
    </p:spTree>
    <p:extLst>
      <p:ext uri="{BB962C8B-B14F-4D97-AF65-F5344CB8AC3E}">
        <p14:creationId xmlns:p14="http://schemas.microsoft.com/office/powerpoint/2010/main" val="308532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animEffect transition="in" filter="fade">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456" y="332656"/>
            <a:ext cx="6707088" cy="1143000"/>
          </a:xfrm>
        </p:spPr>
        <p:txBody>
          <a:bodyPr/>
          <a:lstStyle/>
          <a:p>
            <a:pPr algn="ctr"/>
            <a:r>
              <a:rPr lang="en-US" sz="3600" dirty="0">
                <a:latin typeface="Corbel" panose="020B0503020204020204" pitchFamily="34" charset="0"/>
              </a:rPr>
              <a:t>Fire Safety and Fire Evacuation: Local </a:t>
            </a:r>
            <a:r>
              <a:rPr lang="en-US" sz="3600" dirty="0" smtClean="0">
                <a:latin typeface="Corbel" panose="020B0503020204020204" pitchFamily="34" charset="0"/>
              </a:rPr>
              <a:t>Arrangements cont’d</a:t>
            </a:r>
            <a:endParaRPr lang="en-GB" sz="3600" dirty="0">
              <a:latin typeface="Corbel" panose="020B0503020204020204" pitchFamily="34" charset="0"/>
            </a:endParaRPr>
          </a:p>
        </p:txBody>
      </p:sp>
      <p:sp>
        <p:nvSpPr>
          <p:cNvPr id="3" name="Content Placeholder 2"/>
          <p:cNvSpPr>
            <a:spLocks noGrp="1"/>
          </p:cNvSpPr>
          <p:nvPr>
            <p:ph idx="1"/>
          </p:nvPr>
        </p:nvSpPr>
        <p:spPr>
          <a:xfrm>
            <a:off x="467544" y="1545994"/>
            <a:ext cx="5256584" cy="3921125"/>
          </a:xfrm>
        </p:spPr>
        <p:txBody>
          <a:bodyPr/>
          <a:lstStyle/>
          <a:p>
            <a:pPr marL="0" indent="0">
              <a:buNone/>
            </a:pPr>
            <a:endParaRPr lang="en-US" sz="1600" dirty="0" smtClean="0">
              <a:latin typeface="Corbel" panose="020B0503020204020204" pitchFamily="34" charset="0"/>
              <a:cs typeface="Arial" panose="020B0604020202020204" pitchFamily="34" charset="0"/>
            </a:endParaRPr>
          </a:p>
          <a:p>
            <a:r>
              <a:rPr lang="en-US" sz="1600" dirty="0" smtClean="0">
                <a:latin typeface="Corbel" panose="020B0503020204020204" pitchFamily="34" charset="0"/>
                <a:cs typeface="Arial" panose="020B0604020202020204" pitchFamily="34" charset="0"/>
              </a:rPr>
              <a:t>when </a:t>
            </a:r>
            <a:r>
              <a:rPr lang="en-US" sz="1600" dirty="0">
                <a:latin typeface="Corbel" panose="020B0503020204020204" pitchFamily="34" charset="0"/>
                <a:cs typeface="Arial" panose="020B0604020202020204" pitchFamily="34" charset="0"/>
              </a:rPr>
              <a:t>alarm tests take place; </a:t>
            </a:r>
          </a:p>
          <a:p>
            <a:r>
              <a:rPr lang="en-US" sz="1600" dirty="0">
                <a:latin typeface="Corbel" panose="020B0503020204020204" pitchFamily="34" charset="0"/>
                <a:cs typeface="Arial" panose="020B0604020202020204" pitchFamily="34" charset="0"/>
              </a:rPr>
              <a:t>location of fire extinguishing appliances; </a:t>
            </a:r>
          </a:p>
          <a:p>
            <a:r>
              <a:rPr lang="en-US" sz="1600" dirty="0">
                <a:latin typeface="Corbel" panose="020B0503020204020204" pitchFamily="34" charset="0"/>
                <a:cs typeface="Arial" panose="020B0604020202020204" pitchFamily="34" charset="0"/>
              </a:rPr>
              <a:t>any specific arrangements for evacuating people with disabilities; </a:t>
            </a:r>
          </a:p>
          <a:p>
            <a:r>
              <a:rPr lang="en-US" sz="1600" dirty="0">
                <a:latin typeface="Corbel" panose="020B0503020204020204" pitchFamily="34" charset="0"/>
                <a:cs typeface="Arial" panose="020B0604020202020204" pitchFamily="34" charset="0"/>
              </a:rPr>
              <a:t>the purpose of fire precautions, such as fire doors, and the importance of not compromising these. </a:t>
            </a:r>
          </a:p>
          <a:p>
            <a:r>
              <a:rPr lang="en-US" sz="1600" dirty="0">
                <a:latin typeface="Corbel" panose="020B0503020204020204" pitchFamily="34" charset="0"/>
                <a:cs typeface="Arial" panose="020B0604020202020204" pitchFamily="34" charset="0"/>
              </a:rPr>
              <a:t>who the fire wardens are in your workplace and where to look for changes e.g. notice board, intranet</a:t>
            </a:r>
            <a:r>
              <a:rPr lang="en-US" sz="1600" dirty="0" smtClean="0">
                <a:latin typeface="Corbel" panose="020B0503020204020204" pitchFamily="34" charset="0"/>
                <a:cs typeface="Arial" panose="020B0604020202020204" pitchFamily="34" charset="0"/>
              </a:rPr>
              <a:t>.</a:t>
            </a:r>
          </a:p>
          <a:p>
            <a:pPr marL="0" indent="0">
              <a:buNone/>
            </a:pPr>
            <a:endParaRPr lang="en-US" sz="1600" dirty="0">
              <a:latin typeface="Corbel" panose="020B0503020204020204" pitchFamily="34" charset="0"/>
              <a:cs typeface="Arial" panose="020B0604020202020204" pitchFamily="34" charset="0"/>
            </a:endParaRPr>
          </a:p>
          <a:p>
            <a:pPr marL="0" indent="0">
              <a:buNone/>
            </a:pPr>
            <a:r>
              <a:rPr lang="en-US" sz="1600" dirty="0">
                <a:latin typeface="Corbel" panose="020B0503020204020204" pitchFamily="34" charset="0"/>
                <a:cs typeface="Arial" panose="020B0604020202020204" pitchFamily="34" charset="0"/>
              </a:rPr>
              <a:t>If you have a mobility or other impairment (e.g. hearing or visual) which may affect your ability to follow the evacuation procedure you should approach your manager who will prepare a Personal Emergency Evacuation </a:t>
            </a:r>
            <a:r>
              <a:rPr lang="en-US" sz="1600" dirty="0" smtClean="0">
                <a:latin typeface="Corbel" panose="020B0503020204020204" pitchFamily="34" charset="0"/>
                <a:cs typeface="Arial" panose="020B0604020202020204" pitchFamily="34" charset="0"/>
              </a:rPr>
              <a:t>Plan (PEEP) </a:t>
            </a:r>
            <a:r>
              <a:rPr lang="en-US" sz="1600" dirty="0">
                <a:latin typeface="Corbel" panose="020B0503020204020204" pitchFamily="34" charset="0"/>
                <a:cs typeface="Arial" panose="020B0604020202020204" pitchFamily="34" charset="0"/>
              </a:rPr>
              <a:t>with you.</a:t>
            </a:r>
          </a:p>
          <a:p>
            <a:pPr marL="0" indent="0">
              <a:buNone/>
            </a:pPr>
            <a:endParaRPr lang="en-GB" sz="1600" dirty="0"/>
          </a:p>
          <a:p>
            <a:endParaRPr lang="en-GB" sz="1600" dirty="0"/>
          </a:p>
        </p:txBody>
      </p:sp>
      <p:pic>
        <p:nvPicPr>
          <p:cNvPr id="4" name="Picture 3"/>
          <p:cNvPicPr>
            <a:picLocks noChangeAspect="1"/>
          </p:cNvPicPr>
          <p:nvPr/>
        </p:nvPicPr>
        <p:blipFill>
          <a:blip r:embed="rId3"/>
          <a:stretch>
            <a:fillRect/>
          </a:stretch>
        </p:blipFill>
        <p:spPr>
          <a:xfrm>
            <a:off x="6012160" y="1844824"/>
            <a:ext cx="2529770" cy="33730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8251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3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out)">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38" y="836712"/>
            <a:ext cx="6130925" cy="1143000"/>
          </a:xfrm>
        </p:spPr>
        <p:txBody>
          <a:bodyPr/>
          <a:lstStyle/>
          <a:p>
            <a:pPr algn="ctr"/>
            <a:r>
              <a:rPr lang="en-GB" dirty="0">
                <a:latin typeface="Corbel" panose="020B0503020204020204" pitchFamily="34" charset="0"/>
              </a:rPr>
              <a:t>Fire Reporting</a:t>
            </a:r>
          </a:p>
        </p:txBody>
      </p:sp>
      <p:sp>
        <p:nvSpPr>
          <p:cNvPr id="3" name="Content Placeholder 2"/>
          <p:cNvSpPr>
            <a:spLocks noGrp="1"/>
          </p:cNvSpPr>
          <p:nvPr>
            <p:ph idx="1"/>
          </p:nvPr>
        </p:nvSpPr>
        <p:spPr>
          <a:xfrm>
            <a:off x="3890597" y="2205038"/>
            <a:ext cx="4618856" cy="3921125"/>
          </a:xfrm>
        </p:spPr>
        <p:txBody>
          <a:bodyPr/>
          <a:lstStyle/>
          <a:p>
            <a:pPr marL="0" indent="0">
              <a:buNone/>
            </a:pPr>
            <a:r>
              <a:rPr lang="en-US" sz="2000" dirty="0">
                <a:latin typeface="Corbel" panose="020B0503020204020204" pitchFamily="34" charset="0"/>
                <a:cs typeface="Arial" panose="020B0604020202020204" pitchFamily="34" charset="0"/>
              </a:rPr>
              <a:t>It is important that any incidents of fire and near misses are reported using the LCC </a:t>
            </a:r>
            <a:r>
              <a:rPr lang="en-US" sz="2000" dirty="0" smtClean="0">
                <a:latin typeface="Corbel" panose="020B0503020204020204" pitchFamily="34" charset="0"/>
                <a:cs typeface="Arial" panose="020B0604020202020204" pitchFamily="34" charset="0"/>
              </a:rPr>
              <a:t>Accident/Incident </a:t>
            </a:r>
            <a:r>
              <a:rPr lang="en-US" sz="2000" dirty="0">
                <a:latin typeface="Corbel" panose="020B0503020204020204" pitchFamily="34" charset="0"/>
                <a:cs typeface="Arial" panose="020B0604020202020204" pitchFamily="34" charset="0"/>
              </a:rPr>
              <a:t>Report </a:t>
            </a:r>
            <a:r>
              <a:rPr lang="en-US" sz="2000" dirty="0" smtClean="0">
                <a:latin typeface="Corbel" panose="020B0503020204020204" pitchFamily="34" charset="0"/>
                <a:cs typeface="Arial" panose="020B0604020202020204" pitchFamily="34" charset="0"/>
              </a:rPr>
              <a:t>Form, either via the HR Oracle system or by completing the form on the Health &amp; Safety web site, so </a:t>
            </a:r>
            <a:r>
              <a:rPr lang="en-US" sz="2000" dirty="0">
                <a:latin typeface="Corbel" panose="020B0503020204020204" pitchFamily="34" charset="0"/>
                <a:cs typeface="Arial" panose="020B0604020202020204" pitchFamily="34" charset="0"/>
              </a:rPr>
              <a:t>that they can be </a:t>
            </a:r>
            <a:r>
              <a:rPr lang="en-US" sz="2000" dirty="0" smtClean="0">
                <a:latin typeface="Corbel" panose="020B0503020204020204" pitchFamily="34" charset="0"/>
                <a:cs typeface="Arial" panose="020B0604020202020204" pitchFamily="34" charset="0"/>
              </a:rPr>
              <a:t>investigated </a:t>
            </a:r>
            <a:r>
              <a:rPr lang="en-US" sz="2000" dirty="0">
                <a:latin typeface="Corbel" panose="020B0503020204020204" pitchFamily="34" charset="0"/>
                <a:cs typeface="Arial" panose="020B0604020202020204" pitchFamily="34" charset="0"/>
              </a:rPr>
              <a:t>and action taken to prevent them from happening again.</a:t>
            </a:r>
            <a:endParaRPr lang="en-GB" sz="2000" dirty="0">
              <a:latin typeface="Corbel" panose="020B0503020204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62" y="2205038"/>
            <a:ext cx="2818432" cy="28184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4565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38" y="473507"/>
            <a:ext cx="6130925" cy="901338"/>
          </a:xfrm>
        </p:spPr>
        <p:txBody>
          <a:bodyPr/>
          <a:lstStyle/>
          <a:p>
            <a:pPr algn="ctr"/>
            <a:r>
              <a:rPr lang="en-US" sz="3600" dirty="0">
                <a:latin typeface="Corbel" panose="020B0503020204020204" pitchFamily="34" charset="0"/>
              </a:rPr>
              <a:t>The Role of the Fire Warden</a:t>
            </a:r>
            <a:endParaRPr lang="en-GB" sz="3600" dirty="0">
              <a:latin typeface="Corbel" panose="020B0503020204020204" pitchFamily="34" charset="0"/>
            </a:endParaRPr>
          </a:p>
        </p:txBody>
      </p:sp>
      <p:sp>
        <p:nvSpPr>
          <p:cNvPr id="3" name="Content Placeholder 2"/>
          <p:cNvSpPr>
            <a:spLocks noGrp="1"/>
          </p:cNvSpPr>
          <p:nvPr>
            <p:ph idx="1"/>
          </p:nvPr>
        </p:nvSpPr>
        <p:spPr>
          <a:xfrm>
            <a:off x="457200" y="1374845"/>
            <a:ext cx="8229600" cy="936104"/>
          </a:xfrm>
        </p:spPr>
        <p:txBody>
          <a:bodyPr/>
          <a:lstStyle/>
          <a:p>
            <a:pPr marL="0" indent="0">
              <a:buNone/>
            </a:pPr>
            <a:r>
              <a:rPr lang="en-US" sz="1500" dirty="0">
                <a:latin typeface="Corbel" panose="020B0503020204020204" pitchFamily="34" charset="0"/>
                <a:cs typeface="Arial" panose="020B0604020202020204" pitchFamily="34" charset="0"/>
              </a:rPr>
              <a:t>Some employees have additional duties with regards to fire and other types of evacuations. These employees are known as Fire Wardens (or Fire Marshalls) and they are appointed for LCC occupied premises by the Responsible Person for that building. The Responsible Person has overall responsibility for fire safety and in most cases it is the Premises Manager. </a:t>
            </a:r>
            <a:endParaRPr lang="en-GB" sz="1500" dirty="0">
              <a:latin typeface="Corbel" panose="020B0503020204020204" pitchFamily="34" charset="0"/>
              <a:cs typeface="Arial" panose="020B0604020202020204" pitchFamily="34" charset="0"/>
            </a:endParaRPr>
          </a:p>
          <a:p>
            <a:pPr marL="0" indent="0">
              <a:buNone/>
            </a:pPr>
            <a:endParaRPr lang="en-GB" sz="1500" dirty="0"/>
          </a:p>
        </p:txBody>
      </p:sp>
      <p:graphicFrame>
        <p:nvGraphicFramePr>
          <p:cNvPr id="5" name="Table 4"/>
          <p:cNvGraphicFramePr>
            <a:graphicFrameLocks noGrp="1"/>
          </p:cNvGraphicFramePr>
          <p:nvPr>
            <p:extLst>
              <p:ext uri="{D42A27DB-BD31-4B8C-83A1-F6EECF244321}">
                <p14:modId xmlns:p14="http://schemas.microsoft.com/office/powerpoint/2010/main" val="1303830449"/>
              </p:ext>
            </p:extLst>
          </p:nvPr>
        </p:nvGraphicFramePr>
        <p:xfrm>
          <a:off x="457200" y="2392224"/>
          <a:ext cx="7675831" cy="3668711"/>
        </p:xfrm>
        <a:graphic>
          <a:graphicData uri="http://schemas.openxmlformats.org/drawingml/2006/table">
            <a:tbl>
              <a:tblPr firstRow="1" bandRow="1">
                <a:tableStyleId>{5C22544A-7EE6-4342-B048-85BDC9FD1C3A}</a:tableStyleId>
              </a:tblPr>
              <a:tblGrid>
                <a:gridCol w="6235671">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1163401">
                <a:tc>
                  <a:txBody>
                    <a:bodyPr/>
                    <a:lstStyle/>
                    <a:p>
                      <a:pPr marL="285750" indent="-285750">
                        <a:buFont typeface="Arial" panose="020B0604020202020204" pitchFamily="34" charset="0"/>
                        <a:buChar char="•"/>
                      </a:pPr>
                      <a:r>
                        <a:rPr lang="en-US" sz="1600" b="0" i="0" u="none" strike="noStrike" kern="1200" baseline="0" dirty="0" smtClean="0">
                          <a:solidFill>
                            <a:schemeClr val="tx1"/>
                          </a:solidFill>
                          <a:latin typeface="Corbel" panose="020B0503020204020204" pitchFamily="34" charset="0"/>
                          <a:ea typeface="+mn-ea"/>
                          <a:cs typeface="Arial" panose="020B0604020202020204" pitchFamily="34" charset="0"/>
                        </a:rPr>
                        <a:t>Fire Wardens are appointed to provide assistance in the event of an emergency evacuation by ensuring the safe and prompt evacuation of people from their area. This role may also include reassuring members of the public and providing an escort to leave the building. </a:t>
                      </a:r>
                      <a:endParaRPr lang="en-GB" sz="1600" dirty="0">
                        <a:solidFill>
                          <a:schemeClr val="tx1"/>
                        </a:solidFill>
                        <a:latin typeface="Corbel" panose="020B0503020204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23426">
                <a:tc>
                  <a:txBody>
                    <a:bodyPr/>
                    <a:lstStyle/>
                    <a:p>
                      <a:pPr marL="285750" indent="-285750">
                        <a:buFont typeface="Arial" panose="020B0604020202020204" pitchFamily="34" charset="0"/>
                        <a:buChar char="•"/>
                      </a:pPr>
                      <a:r>
                        <a:rPr lang="en-US" sz="1600" b="0" i="0" u="none" strike="noStrike" kern="1200" baseline="0" dirty="0" smtClean="0">
                          <a:solidFill>
                            <a:schemeClr val="tx1"/>
                          </a:solidFill>
                          <a:latin typeface="Corbel" panose="020B0503020204020204" pitchFamily="34" charset="0"/>
                          <a:ea typeface="+mn-ea"/>
                          <a:cs typeface="Arial" panose="020B0604020202020204" pitchFamily="34" charset="0"/>
                        </a:rPr>
                        <a:t>Their role is NOT to fight fires and, like all employees, they should only use fire fighting equipment in an extreme situation, such as to assist in exiting the building. </a:t>
                      </a:r>
                      <a:endParaRPr lang="en-GB" sz="1600" b="0" i="0" u="none" strike="noStrike" kern="1200" baseline="0" dirty="0">
                        <a:solidFill>
                          <a:schemeClr val="tx1"/>
                        </a:solidFill>
                        <a:latin typeface="Corbel" panose="020B0503020204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81884">
                <a:tc>
                  <a:txBody>
                    <a:bodyPr/>
                    <a:lstStyle/>
                    <a:p>
                      <a:pPr marL="285750" indent="-285750">
                        <a:buFont typeface="Arial" panose="020B0604020202020204" pitchFamily="34" charset="0"/>
                        <a:buChar char="•"/>
                      </a:pPr>
                      <a:r>
                        <a:rPr lang="en-US" sz="1600" b="0" i="0" u="none" strike="noStrike" kern="1200" baseline="0" dirty="0" smtClean="0">
                          <a:solidFill>
                            <a:schemeClr val="tx1"/>
                          </a:solidFill>
                          <a:latin typeface="Corbel" panose="020B0503020204020204" pitchFamily="34" charset="0"/>
                          <a:ea typeface="+mn-ea"/>
                          <a:cs typeface="Arial" panose="020B0604020202020204" pitchFamily="34" charset="0"/>
                        </a:rPr>
                        <a:t>Fire Wardens may have responsibility for the whole building, a floor, or just one area. The number of fire wardens required for a premises will depend on its size, the design and its use. </a:t>
                      </a:r>
                      <a:endParaRPr lang="en-GB" sz="1600" b="0" i="0" u="none" strike="noStrike" kern="1200" baseline="0" dirty="0">
                        <a:solidFill>
                          <a:schemeClr val="tx1"/>
                        </a:solidFill>
                        <a:latin typeface="Corbel" panose="020B0503020204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6" name="Content Placeholder 3"/>
          <p:cNvPicPr>
            <a:picLocks noChangeAspect="1"/>
          </p:cNvPicPr>
          <p:nvPr/>
        </p:nvPicPr>
        <p:blipFill rotWithShape="1">
          <a:blip r:embed="rId3"/>
          <a:srcRect l="12524" t="13265" r="65665" b="42022"/>
          <a:stretch/>
        </p:blipFill>
        <p:spPr bwMode="auto">
          <a:xfrm>
            <a:off x="6907313" y="2492896"/>
            <a:ext cx="974002" cy="97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3"/>
          <a:srcRect l="40020" t="13535" r="38367" b="41766"/>
          <a:stretch/>
        </p:blipFill>
        <p:spPr>
          <a:xfrm>
            <a:off x="6922964" y="3673794"/>
            <a:ext cx="942700" cy="951043"/>
          </a:xfrm>
          <a:prstGeom prst="rect">
            <a:avLst/>
          </a:prstGeom>
        </p:spPr>
      </p:pic>
      <p:pic>
        <p:nvPicPr>
          <p:cNvPr id="8" name="Picture 7"/>
          <p:cNvPicPr>
            <a:picLocks noChangeAspect="1"/>
          </p:cNvPicPr>
          <p:nvPr/>
        </p:nvPicPr>
        <p:blipFill rotWithShape="1">
          <a:blip r:embed="rId3"/>
          <a:srcRect l="67405" t="14341" r="11173" b="41766"/>
          <a:stretch/>
        </p:blipFill>
        <p:spPr>
          <a:xfrm>
            <a:off x="6939811" y="4831733"/>
            <a:ext cx="942700" cy="942237"/>
          </a:xfrm>
          <a:prstGeom prst="rect">
            <a:avLst/>
          </a:prstGeom>
        </p:spPr>
      </p:pic>
    </p:spTree>
    <p:extLst>
      <p:ext uri="{BB962C8B-B14F-4D97-AF65-F5344CB8AC3E}">
        <p14:creationId xmlns:p14="http://schemas.microsoft.com/office/powerpoint/2010/main" val="136844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6" presetClass="entr" presetSubtype="3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out)">
                                      <p:cBhvr>
                                        <p:cTn id="25" dur="1500"/>
                                        <p:tgtEl>
                                          <p:spTgt spid="6"/>
                                        </p:tgtEl>
                                      </p:cBhvr>
                                    </p:animEffect>
                                  </p:childTnLst>
                                </p:cTn>
                              </p:par>
                              <p:par>
                                <p:cTn id="26" presetID="6" presetClass="entr" presetSubtype="32"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out)">
                                      <p:cBhvr>
                                        <p:cTn id="28" dur="1500"/>
                                        <p:tgtEl>
                                          <p:spTgt spid="7"/>
                                        </p:tgtEl>
                                      </p:cBhvr>
                                    </p:animEffect>
                                  </p:childTnLst>
                                </p:cTn>
                              </p:par>
                              <p:par>
                                <p:cTn id="29" presetID="6" presetClass="entr" presetSubtype="32"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out)">
                                      <p:cBhvr>
                                        <p:cTn id="31"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pPr algn="ctr"/>
            <a:r>
              <a:rPr lang="en-US" dirty="0">
                <a:latin typeface="Corbel" panose="020B0503020204020204" pitchFamily="34" charset="0"/>
              </a:rPr>
              <a:t>The Duties of the Fire Warden</a:t>
            </a:r>
            <a:endParaRPr lang="en-GB" dirty="0">
              <a:latin typeface="Corbel" panose="020B0503020204020204" pitchFamily="34" charset="0"/>
            </a:endParaRPr>
          </a:p>
        </p:txBody>
      </p:sp>
      <p:sp>
        <p:nvSpPr>
          <p:cNvPr id="3" name="Content Placeholder 2"/>
          <p:cNvSpPr>
            <a:spLocks noGrp="1"/>
          </p:cNvSpPr>
          <p:nvPr>
            <p:ph idx="1"/>
          </p:nvPr>
        </p:nvSpPr>
        <p:spPr>
          <a:xfrm>
            <a:off x="457200" y="1783863"/>
            <a:ext cx="8229600" cy="3921125"/>
          </a:xfrm>
        </p:spPr>
        <p:txBody>
          <a:bodyPr/>
          <a:lstStyle/>
          <a:p>
            <a:pPr marL="0" indent="0">
              <a:buNone/>
            </a:pPr>
            <a:r>
              <a:rPr lang="en-US" sz="1600" dirty="0">
                <a:latin typeface="Corbel" panose="020B0503020204020204" pitchFamily="34" charset="0"/>
                <a:cs typeface="Arial" panose="020B0604020202020204" pitchFamily="34" charset="0"/>
              </a:rPr>
              <a:t>The duties of a Fire Warden will depend on the location and service needs.  For example; if a person works in a school the role may be different from a person who works in the County Hall complex. The main duties of a Fire Warden, without placing themselves at risk, are to:</a:t>
            </a:r>
          </a:p>
          <a:p>
            <a:r>
              <a:rPr lang="en-US" sz="1600" dirty="0">
                <a:latin typeface="Corbel" panose="020B0503020204020204" pitchFamily="34" charset="0"/>
                <a:cs typeface="Arial" panose="020B0604020202020204" pitchFamily="34" charset="0"/>
              </a:rPr>
              <a:t>Assist the safe and prompt evacuation of people from the building via the appropriate escape routes to the designated assembly points; </a:t>
            </a:r>
          </a:p>
          <a:p>
            <a:r>
              <a:rPr lang="en-US" sz="1600" dirty="0">
                <a:latin typeface="Corbel" panose="020B0503020204020204" pitchFamily="34" charset="0"/>
                <a:cs typeface="Arial" panose="020B0604020202020204" pitchFamily="34" charset="0"/>
              </a:rPr>
              <a:t>Provide assistance to those people who </a:t>
            </a:r>
            <a:r>
              <a:rPr lang="en-US" sz="1600" dirty="0" smtClean="0">
                <a:latin typeface="Corbel" panose="020B0503020204020204" pitchFamily="34" charset="0"/>
                <a:cs typeface="Arial" panose="020B0604020202020204" pitchFamily="34" charset="0"/>
              </a:rPr>
              <a:t>are </a:t>
            </a:r>
            <a:r>
              <a:rPr lang="en-US" sz="1600" dirty="0">
                <a:latin typeface="Corbel" panose="020B0503020204020204" pitchFamily="34" charset="0"/>
                <a:cs typeface="Arial" panose="020B0604020202020204" pitchFamily="34" charset="0"/>
              </a:rPr>
              <a:t>experiencing difficulty </a:t>
            </a:r>
            <a:r>
              <a:rPr lang="en-US" sz="1600" dirty="0" smtClean="0">
                <a:latin typeface="Corbel" panose="020B0503020204020204" pitchFamily="34" charset="0"/>
                <a:cs typeface="Arial" panose="020B0604020202020204" pitchFamily="34" charset="0"/>
              </a:rPr>
              <a:t>(this may </a:t>
            </a:r>
            <a:r>
              <a:rPr lang="en-US" sz="1600" dirty="0">
                <a:latin typeface="Corbel" panose="020B0503020204020204" pitchFamily="34" charset="0"/>
                <a:cs typeface="Arial" panose="020B0604020202020204" pitchFamily="34" charset="0"/>
              </a:rPr>
              <a:t>be prearranged e.g. </a:t>
            </a:r>
            <a:r>
              <a:rPr lang="en-US" sz="1600" dirty="0" smtClean="0">
                <a:latin typeface="Corbel" panose="020B0503020204020204" pitchFamily="34" charset="0"/>
                <a:cs typeface="Arial" panose="020B0604020202020204" pitchFamily="34" charset="0"/>
              </a:rPr>
              <a:t>an employee, </a:t>
            </a:r>
            <a:r>
              <a:rPr lang="en-US" sz="1600" dirty="0">
                <a:latin typeface="Corbel" panose="020B0503020204020204" pitchFamily="34" charset="0"/>
                <a:cs typeface="Arial" panose="020B0604020202020204" pitchFamily="34" charset="0"/>
              </a:rPr>
              <a:t>or not </a:t>
            </a:r>
            <a:r>
              <a:rPr lang="en-US" sz="1600" dirty="0" smtClean="0">
                <a:latin typeface="Corbel" panose="020B0503020204020204" pitchFamily="34" charset="0"/>
                <a:cs typeface="Arial" panose="020B0604020202020204" pitchFamily="34" charset="0"/>
              </a:rPr>
              <a:t>pre-arranged e.g</a:t>
            </a:r>
            <a:r>
              <a:rPr lang="en-US" sz="1600" dirty="0">
                <a:latin typeface="Corbel" panose="020B0503020204020204" pitchFamily="34" charset="0"/>
                <a:cs typeface="Arial" panose="020B0604020202020204" pitchFamily="34" charset="0"/>
              </a:rPr>
              <a:t>. </a:t>
            </a:r>
            <a:r>
              <a:rPr lang="en-US" sz="1600" dirty="0" smtClean="0">
                <a:latin typeface="Corbel" panose="020B0503020204020204" pitchFamily="34" charset="0"/>
                <a:cs typeface="Arial" panose="020B0604020202020204" pitchFamily="34" charset="0"/>
              </a:rPr>
              <a:t>a disabled </a:t>
            </a:r>
            <a:r>
              <a:rPr lang="en-US" sz="1600" dirty="0">
                <a:latin typeface="Corbel" panose="020B0503020204020204" pitchFamily="34" charset="0"/>
                <a:cs typeface="Arial" panose="020B0604020202020204" pitchFamily="34" charset="0"/>
              </a:rPr>
              <a:t>visitor); </a:t>
            </a:r>
            <a:endParaRPr lang="en-GB" sz="1600" dirty="0">
              <a:latin typeface="Corbel" panose="020B0503020204020204" pitchFamily="34" charset="0"/>
              <a:cs typeface="Arial" panose="020B0604020202020204" pitchFamily="34" charset="0"/>
            </a:endParaRPr>
          </a:p>
          <a:p>
            <a:r>
              <a:rPr lang="en-US" sz="1600" dirty="0">
                <a:latin typeface="Corbel" panose="020B0503020204020204" pitchFamily="34" charset="0"/>
                <a:cs typeface="Arial" panose="020B0604020202020204" pitchFamily="34" charset="0"/>
              </a:rPr>
              <a:t>Inspect all rooms in their designated area(s) to ensure that no one is still in the building; </a:t>
            </a:r>
          </a:p>
          <a:p>
            <a:r>
              <a:rPr lang="en-US" sz="1600" dirty="0">
                <a:latin typeface="Corbel" panose="020B0503020204020204" pitchFamily="34" charset="0"/>
                <a:cs typeface="Arial" panose="020B0604020202020204" pitchFamily="34" charset="0"/>
              </a:rPr>
              <a:t>Report to the Responsible Person that their designated area(s) has been checked and is clear or is not clear. If it is not clear, </a:t>
            </a:r>
            <a:r>
              <a:rPr lang="en-US" sz="1600" dirty="0" smtClean="0">
                <a:latin typeface="Corbel" panose="020B0503020204020204" pitchFamily="34" charset="0"/>
                <a:cs typeface="Arial" panose="020B0604020202020204" pitchFamily="34" charset="0"/>
              </a:rPr>
              <a:t>the </a:t>
            </a:r>
            <a:r>
              <a:rPr lang="en-US" sz="1600" dirty="0">
                <a:latin typeface="Corbel" panose="020B0503020204020204" pitchFamily="34" charset="0"/>
                <a:cs typeface="Arial" panose="020B0604020202020204" pitchFamily="34" charset="0"/>
              </a:rPr>
              <a:t>Fire Warden must supply the Responsible Person with the details of the location of anyone still in the building so the </a:t>
            </a:r>
            <a:r>
              <a:rPr lang="en-US" sz="1600" dirty="0" smtClean="0">
                <a:latin typeface="Corbel" panose="020B0503020204020204" pitchFamily="34" charset="0"/>
                <a:cs typeface="Arial" panose="020B0604020202020204" pitchFamily="34" charset="0"/>
              </a:rPr>
              <a:t>emergency </a:t>
            </a:r>
            <a:r>
              <a:rPr lang="en-US" sz="1600" dirty="0">
                <a:latin typeface="Corbel" panose="020B0503020204020204" pitchFamily="34" charset="0"/>
                <a:cs typeface="Arial" panose="020B0604020202020204" pitchFamily="34" charset="0"/>
              </a:rPr>
              <a:t>services can be informed; </a:t>
            </a:r>
          </a:p>
          <a:p>
            <a:r>
              <a:rPr lang="en-US" sz="1600" dirty="0">
                <a:latin typeface="Corbel" panose="020B0503020204020204" pitchFamily="34" charset="0"/>
                <a:cs typeface="Arial" panose="020B0604020202020204" pitchFamily="34" charset="0"/>
              </a:rPr>
              <a:t>If the fire alarm is not linked directly to the Fire Brigade, in some instances, the Fire Warden will ring the emergency services. </a:t>
            </a:r>
            <a:endParaRPr lang="en-GB" sz="1600" dirty="0">
              <a:latin typeface="Corbel" panose="020B0503020204020204" pitchFamily="34" charset="0"/>
              <a:cs typeface="Arial" panose="020B0604020202020204" pitchFamily="34" charset="0"/>
            </a:endParaRPr>
          </a:p>
          <a:p>
            <a:endParaRPr lang="en-GB" sz="1500" dirty="0"/>
          </a:p>
        </p:txBody>
      </p:sp>
    </p:spTree>
    <p:extLst>
      <p:ext uri="{BB962C8B-B14F-4D97-AF65-F5344CB8AC3E}">
        <p14:creationId xmlns:p14="http://schemas.microsoft.com/office/powerpoint/2010/main" val="230887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38" y="548680"/>
            <a:ext cx="6130925" cy="1143000"/>
          </a:xfrm>
        </p:spPr>
        <p:txBody>
          <a:bodyPr/>
          <a:lstStyle/>
          <a:p>
            <a:pPr algn="ctr"/>
            <a:r>
              <a:rPr lang="en-GB" dirty="0" smtClean="0">
                <a:latin typeface="Corbel" panose="020B0503020204020204" pitchFamily="34" charset="0"/>
              </a:rPr>
              <a:t>Competency/Training</a:t>
            </a:r>
            <a:endParaRPr lang="en-GB" dirty="0">
              <a:latin typeface="Corbel" panose="020B0503020204020204" pitchFamily="34" charset="0"/>
            </a:endParaRPr>
          </a:p>
        </p:txBody>
      </p:sp>
      <p:sp>
        <p:nvSpPr>
          <p:cNvPr id="3" name="Content Placeholder 2"/>
          <p:cNvSpPr>
            <a:spLocks noGrp="1"/>
          </p:cNvSpPr>
          <p:nvPr>
            <p:ph idx="1"/>
          </p:nvPr>
        </p:nvSpPr>
        <p:spPr>
          <a:xfrm>
            <a:off x="683568" y="1881305"/>
            <a:ext cx="3898776" cy="3921125"/>
          </a:xfrm>
        </p:spPr>
        <p:txBody>
          <a:bodyPr/>
          <a:lstStyle/>
          <a:p>
            <a:pPr marL="0" indent="0">
              <a:buNone/>
            </a:pPr>
            <a:r>
              <a:rPr lang="en-US" sz="1700" dirty="0">
                <a:latin typeface="Corbel" panose="020B0503020204020204" pitchFamily="34" charset="0"/>
                <a:cs typeface="Arial" panose="020B0604020202020204" pitchFamily="34" charset="0"/>
              </a:rPr>
              <a:t>Fire Wardens should be competent to undertake the tasks expected of </a:t>
            </a:r>
            <a:r>
              <a:rPr lang="en-US" sz="1700" dirty="0" smtClean="0">
                <a:latin typeface="Corbel" panose="020B0503020204020204" pitchFamily="34" charset="0"/>
                <a:cs typeface="Arial" panose="020B0604020202020204" pitchFamily="34" charset="0"/>
              </a:rPr>
              <a:t>them.  Instruction </a:t>
            </a:r>
            <a:r>
              <a:rPr lang="en-US" sz="1700" dirty="0">
                <a:latin typeface="Corbel" panose="020B0503020204020204" pitchFamily="34" charset="0"/>
                <a:cs typeface="Arial" panose="020B0604020202020204" pitchFamily="34" charset="0"/>
              </a:rPr>
              <a:t>on </a:t>
            </a:r>
            <a:r>
              <a:rPr lang="en-US" sz="1700" dirty="0" smtClean="0">
                <a:latin typeface="Corbel" panose="020B0503020204020204" pitchFamily="34" charset="0"/>
                <a:cs typeface="Arial" panose="020B0604020202020204" pitchFamily="34" charset="0"/>
              </a:rPr>
              <a:t>how to undertake their tasks</a:t>
            </a:r>
            <a:r>
              <a:rPr lang="en-US" sz="1700" dirty="0">
                <a:latin typeface="Corbel" panose="020B0503020204020204" pitchFamily="34" charset="0"/>
                <a:cs typeface="Arial" panose="020B0604020202020204" pitchFamily="34" charset="0"/>
              </a:rPr>
              <a:t> must be provided by their manager. The fire warden must understand what is expected </a:t>
            </a:r>
            <a:r>
              <a:rPr lang="en-US" sz="1700" dirty="0" smtClean="0">
                <a:latin typeface="Corbel" panose="020B0503020204020204" pitchFamily="34" charset="0"/>
                <a:cs typeface="Arial" panose="020B0604020202020204" pitchFamily="34" charset="0"/>
              </a:rPr>
              <a:t>of them and </a:t>
            </a:r>
            <a:r>
              <a:rPr lang="en-US" sz="1700" dirty="0">
                <a:latin typeface="Corbel" panose="020B0503020204020204" pitchFamily="34" charset="0"/>
                <a:cs typeface="Arial" panose="020B0604020202020204" pitchFamily="34" charset="0"/>
              </a:rPr>
              <a:t>be able to do it</a:t>
            </a:r>
            <a:r>
              <a:rPr lang="en-US" sz="1700" dirty="0" smtClean="0">
                <a:latin typeface="Corbel" panose="020B0503020204020204" pitchFamily="34" charset="0"/>
                <a:cs typeface="Arial" panose="020B0604020202020204" pitchFamily="34" charset="0"/>
              </a:rPr>
              <a:t>.</a:t>
            </a:r>
          </a:p>
          <a:p>
            <a:pPr marL="0" indent="0">
              <a:buNone/>
            </a:pPr>
            <a:endParaRPr lang="en-US" sz="1700" dirty="0">
              <a:latin typeface="Corbel" panose="020B0503020204020204" pitchFamily="34" charset="0"/>
              <a:cs typeface="Arial" panose="020B0604020202020204" pitchFamily="34" charset="0"/>
            </a:endParaRPr>
          </a:p>
          <a:p>
            <a:pPr marL="0" indent="0">
              <a:buNone/>
            </a:pPr>
            <a:r>
              <a:rPr lang="en-US" sz="1700" dirty="0">
                <a:latin typeface="Corbel" panose="020B0503020204020204" pitchFamily="34" charset="0"/>
                <a:cs typeface="Arial" panose="020B0604020202020204" pitchFamily="34" charset="0"/>
              </a:rPr>
              <a:t>This </a:t>
            </a:r>
            <a:r>
              <a:rPr lang="en-US" sz="1700" dirty="0" smtClean="0">
                <a:latin typeface="Corbel" panose="020B0503020204020204" pitchFamily="34" charset="0"/>
                <a:cs typeface="Arial" panose="020B0604020202020204" pitchFamily="34" charset="0"/>
              </a:rPr>
              <a:t>e-learning </a:t>
            </a:r>
            <a:r>
              <a:rPr lang="en-US" sz="1700" dirty="0">
                <a:latin typeface="Corbel" panose="020B0503020204020204" pitchFamily="34" charset="0"/>
                <a:cs typeface="Arial" panose="020B0604020202020204" pitchFamily="34" charset="0"/>
              </a:rPr>
              <a:t>module </a:t>
            </a:r>
            <a:r>
              <a:rPr lang="en-US" sz="1700" dirty="0" smtClean="0">
                <a:latin typeface="Corbel" panose="020B0503020204020204" pitchFamily="34" charset="0"/>
                <a:cs typeface="Arial" panose="020B0604020202020204" pitchFamily="34" charset="0"/>
              </a:rPr>
              <a:t>forms</a:t>
            </a:r>
            <a:r>
              <a:rPr lang="en-US" sz="1700" dirty="0">
                <a:latin typeface="Corbel" panose="020B0503020204020204" pitchFamily="34" charset="0"/>
                <a:cs typeface="Arial" panose="020B0604020202020204" pitchFamily="34" charset="0"/>
              </a:rPr>
              <a:t> part of the </a:t>
            </a:r>
            <a:r>
              <a:rPr lang="en-US" sz="1700" dirty="0" smtClean="0">
                <a:latin typeface="Corbel" panose="020B0503020204020204" pitchFamily="34" charset="0"/>
                <a:cs typeface="Arial" panose="020B0604020202020204" pitchFamily="34" charset="0"/>
              </a:rPr>
              <a:t>competency training </a:t>
            </a:r>
            <a:r>
              <a:rPr lang="en-US" sz="1700" dirty="0">
                <a:latin typeface="Corbel" panose="020B0503020204020204" pitchFamily="34" charset="0"/>
                <a:cs typeface="Arial" panose="020B0604020202020204" pitchFamily="34" charset="0"/>
              </a:rPr>
              <a:t>for Fire </a:t>
            </a:r>
            <a:r>
              <a:rPr lang="en-US" sz="1700" dirty="0" smtClean="0">
                <a:latin typeface="Corbel" panose="020B0503020204020204" pitchFamily="34" charset="0"/>
                <a:cs typeface="Arial" panose="020B0604020202020204" pitchFamily="34" charset="0"/>
              </a:rPr>
              <a:t>Wardens, </a:t>
            </a:r>
            <a:r>
              <a:rPr lang="en-US" sz="1700" dirty="0">
                <a:latin typeface="Corbel" panose="020B0503020204020204" pitchFamily="34" charset="0"/>
                <a:cs typeface="Arial" panose="020B0604020202020204" pitchFamily="34" charset="0"/>
              </a:rPr>
              <a:t>but it must be supplemented by local training </a:t>
            </a:r>
            <a:r>
              <a:rPr lang="en-US" sz="1700" dirty="0" smtClean="0">
                <a:latin typeface="Corbel" panose="020B0503020204020204" pitchFamily="34" charset="0"/>
                <a:cs typeface="Arial" panose="020B0604020202020204" pitchFamily="34" charset="0"/>
              </a:rPr>
              <a:t>on the specific arrangements in place at </a:t>
            </a:r>
            <a:r>
              <a:rPr lang="en-US" sz="1700" dirty="0">
                <a:latin typeface="Corbel" panose="020B0503020204020204" pitchFamily="34" charset="0"/>
                <a:cs typeface="Arial" panose="020B0604020202020204" pitchFamily="34" charset="0"/>
              </a:rPr>
              <a:t>the </a:t>
            </a:r>
            <a:r>
              <a:rPr lang="en-US" sz="1700" dirty="0" smtClean="0">
                <a:latin typeface="Corbel" panose="020B0503020204020204" pitchFamily="34" charset="0"/>
                <a:cs typeface="Arial" panose="020B0604020202020204" pitchFamily="34" charset="0"/>
              </a:rPr>
              <a:t>premises where they are based. </a:t>
            </a:r>
            <a:endParaRPr lang="en-US" sz="1700" dirty="0">
              <a:latin typeface="Corbel" panose="020B0503020204020204" pitchFamily="34" charset="0"/>
              <a:cs typeface="Arial" panose="020B0604020202020204" pitchFamily="34" charset="0"/>
            </a:endParaRPr>
          </a:p>
          <a:p>
            <a:pPr marL="0" indent="0">
              <a:buNone/>
            </a:pPr>
            <a:endParaRPr lang="en-GB" sz="17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033" t="1541" r="2033" b="2658"/>
          <a:stretch/>
        </p:blipFill>
        <p:spPr>
          <a:xfrm>
            <a:off x="5173721" y="2025916"/>
            <a:ext cx="2828808" cy="36319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1785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38" y="485775"/>
            <a:ext cx="6130925" cy="1143000"/>
          </a:xfrm>
        </p:spPr>
        <p:txBody>
          <a:bodyPr/>
          <a:lstStyle/>
          <a:p>
            <a:pPr algn="ctr"/>
            <a:r>
              <a:rPr lang="en-GB" dirty="0">
                <a:latin typeface="Corbel" panose="020B0503020204020204" pitchFamily="34" charset="0"/>
              </a:rPr>
              <a:t>Summary</a:t>
            </a:r>
          </a:p>
        </p:txBody>
      </p:sp>
      <p:sp>
        <p:nvSpPr>
          <p:cNvPr id="3" name="Content Placeholder 2"/>
          <p:cNvSpPr>
            <a:spLocks noGrp="1"/>
          </p:cNvSpPr>
          <p:nvPr>
            <p:ph idx="1"/>
          </p:nvPr>
        </p:nvSpPr>
        <p:spPr>
          <a:xfrm>
            <a:off x="4156490" y="1844981"/>
            <a:ext cx="4474840" cy="3921125"/>
          </a:xfrm>
        </p:spPr>
        <p:txBody>
          <a:bodyPr/>
          <a:lstStyle/>
          <a:p>
            <a:pPr marL="0" indent="0">
              <a:buNone/>
            </a:pPr>
            <a:r>
              <a:rPr lang="en-US" sz="1800" dirty="0">
                <a:latin typeface="Corbel" panose="020B0503020204020204" pitchFamily="34" charset="0"/>
                <a:cs typeface="Arial" panose="020B0604020202020204" pitchFamily="34" charset="0"/>
              </a:rPr>
              <a:t>In this module we have looked at:</a:t>
            </a:r>
          </a:p>
          <a:p>
            <a:r>
              <a:rPr lang="en-US" sz="1800" dirty="0">
                <a:latin typeface="Corbel" panose="020B0503020204020204" pitchFamily="34" charset="0"/>
                <a:cs typeface="Arial" panose="020B0604020202020204" pitchFamily="34" charset="0"/>
              </a:rPr>
              <a:t>How fires can be started, the </a:t>
            </a:r>
            <a:r>
              <a:rPr lang="en-US" sz="1800" dirty="0" smtClean="0">
                <a:latin typeface="Corbel" panose="020B0503020204020204" pitchFamily="34" charset="0"/>
                <a:cs typeface="Arial" panose="020B0604020202020204" pitchFamily="34" charset="0"/>
              </a:rPr>
              <a:t>fire </a:t>
            </a:r>
            <a:r>
              <a:rPr lang="en-US" sz="1800" dirty="0">
                <a:latin typeface="Corbel" panose="020B0503020204020204" pitchFamily="34" charset="0"/>
                <a:cs typeface="Arial" panose="020B0604020202020204" pitchFamily="34" charset="0"/>
              </a:rPr>
              <a:t>t</a:t>
            </a:r>
            <a:r>
              <a:rPr lang="en-US" sz="1800" dirty="0" smtClean="0">
                <a:latin typeface="Corbel" panose="020B0503020204020204" pitchFamily="34" charset="0"/>
                <a:cs typeface="Arial" panose="020B0604020202020204" pitchFamily="34" charset="0"/>
              </a:rPr>
              <a:t>riangle </a:t>
            </a:r>
            <a:r>
              <a:rPr lang="en-US" sz="1800" dirty="0">
                <a:latin typeface="Corbel" panose="020B0503020204020204" pitchFamily="34" charset="0"/>
                <a:cs typeface="Arial" panose="020B0604020202020204" pitchFamily="34" charset="0"/>
              </a:rPr>
              <a:t>and what can be done to prevent fires. </a:t>
            </a:r>
          </a:p>
          <a:p>
            <a:r>
              <a:rPr lang="en-US" sz="1800" dirty="0">
                <a:latin typeface="Corbel" panose="020B0503020204020204" pitchFamily="34" charset="0"/>
                <a:cs typeface="Arial" panose="020B0604020202020204" pitchFamily="34" charset="0"/>
              </a:rPr>
              <a:t>The procedure for dealing with fires and how to tackle them using the different types of fire extinguishers. </a:t>
            </a:r>
          </a:p>
          <a:p>
            <a:r>
              <a:rPr lang="en-US" sz="1800" dirty="0">
                <a:latin typeface="Corbel" panose="020B0503020204020204" pitchFamily="34" charset="0"/>
                <a:cs typeface="Arial" panose="020B0604020202020204" pitchFamily="34" charset="0"/>
              </a:rPr>
              <a:t>How to report fires and the evacuation procedure. </a:t>
            </a:r>
          </a:p>
          <a:p>
            <a:r>
              <a:rPr lang="en-US" sz="1800" dirty="0">
                <a:latin typeface="Corbel" panose="020B0503020204020204" pitchFamily="34" charset="0"/>
                <a:cs typeface="Arial" panose="020B0604020202020204" pitchFamily="34" charset="0"/>
              </a:rPr>
              <a:t>The role and duties of a Fire Warden.</a:t>
            </a:r>
          </a:p>
          <a:p>
            <a:r>
              <a:rPr lang="en-US" sz="1800" dirty="0">
                <a:latin typeface="Corbel" panose="020B0503020204020204" pitchFamily="34" charset="0"/>
                <a:cs typeface="Arial" panose="020B0604020202020204" pitchFamily="34" charset="0"/>
              </a:rPr>
              <a:t>Remember to ask your manager about the local fire safety and evacuation arrangements in your workplace.</a:t>
            </a:r>
          </a:p>
          <a:p>
            <a:pPr marL="0" indent="0">
              <a:buNone/>
            </a:pPr>
            <a:endParaRPr lang="en-GB" sz="1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89" t="1148" r="1038" b="1074"/>
          <a:stretch/>
        </p:blipFill>
        <p:spPr>
          <a:xfrm>
            <a:off x="665375" y="1844981"/>
            <a:ext cx="3250704" cy="324088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5115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331640" y="260675"/>
            <a:ext cx="6130925" cy="1143000"/>
          </a:xfrm>
        </p:spPr>
        <p:txBody>
          <a:bodyPr/>
          <a:lstStyle/>
          <a:p>
            <a:pPr algn="ctr"/>
            <a:r>
              <a:rPr lang="en-GB" altLang="en-US" dirty="0" smtClean="0">
                <a:latin typeface="Corbel" panose="020B0503020204020204" pitchFamily="34" charset="0"/>
              </a:rPr>
              <a:t>Resources</a:t>
            </a:r>
          </a:p>
        </p:txBody>
      </p:sp>
      <p:sp>
        <p:nvSpPr>
          <p:cNvPr id="57347" name="Content Placeholder 2"/>
          <p:cNvSpPr>
            <a:spLocks noGrp="1"/>
          </p:cNvSpPr>
          <p:nvPr>
            <p:ph idx="1"/>
          </p:nvPr>
        </p:nvSpPr>
        <p:spPr>
          <a:xfrm>
            <a:off x="796534" y="1268760"/>
            <a:ext cx="7416824" cy="2940844"/>
          </a:xfrm>
        </p:spPr>
        <p:txBody>
          <a:bodyPr/>
          <a:lstStyle/>
          <a:p>
            <a:pPr marL="0" indent="0">
              <a:buNone/>
            </a:pPr>
            <a:r>
              <a:rPr lang="en-GB" altLang="en-US" sz="1050" dirty="0">
                <a:latin typeface="Arial" panose="020B0604020202020204" pitchFamily="34" charset="0"/>
              </a:rPr>
              <a:t>             </a:t>
            </a:r>
            <a:r>
              <a:rPr lang="en-GB" altLang="en-US" sz="1800" dirty="0">
                <a:latin typeface="Corbel" panose="020B0503020204020204" pitchFamily="34" charset="0"/>
              </a:rPr>
              <a:t> You may find the following resources useful in relation to this topic.</a:t>
            </a:r>
          </a:p>
          <a:p>
            <a:pPr marL="0" indent="0">
              <a:buNone/>
            </a:pPr>
            <a:endParaRPr lang="en-GB" altLang="en-US" sz="1050" dirty="0">
              <a:latin typeface="Arial" panose="020B0604020202020204" pitchFamily="34" charset="0"/>
            </a:endParaRPr>
          </a:p>
          <a:p>
            <a:pPr marL="0" indent="0">
              <a:buNone/>
            </a:pPr>
            <a:endParaRPr lang="en-GB" altLang="en-US" sz="1050" dirty="0">
              <a:latin typeface="Arial" panose="020B0604020202020204" pitchFamily="34" charset="0"/>
            </a:endParaRPr>
          </a:p>
          <a:p>
            <a:pPr marL="0" indent="0">
              <a:buNone/>
            </a:pPr>
            <a:r>
              <a:rPr lang="en-GB" altLang="en-US" sz="1050" dirty="0">
                <a:latin typeface="Arial" panose="020B0604020202020204" pitchFamily="34" charset="0"/>
              </a:rPr>
              <a:t>  </a:t>
            </a:r>
          </a:p>
          <a:p>
            <a:pPr marL="0" indent="0">
              <a:buNone/>
            </a:pPr>
            <a:endParaRPr lang="en-GB" altLang="en-US" sz="1050" dirty="0">
              <a:latin typeface="Arial" panose="020B0604020202020204" pitchFamily="34" charset="0"/>
            </a:endParaRPr>
          </a:p>
          <a:p>
            <a:pPr marL="0" indent="0">
              <a:buNone/>
            </a:pPr>
            <a:endParaRPr lang="en-GB" altLang="en-US" sz="1050" dirty="0">
              <a:latin typeface="Arial" panose="020B0604020202020204" pitchFamily="34" charset="0"/>
            </a:endParaRPr>
          </a:p>
        </p:txBody>
      </p:sp>
      <p:pic>
        <p:nvPicPr>
          <p:cNvPr id="573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688" y="1021390"/>
            <a:ext cx="41195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893641520"/>
              </p:ext>
            </p:extLst>
          </p:nvPr>
        </p:nvGraphicFramePr>
        <p:xfrm>
          <a:off x="467544" y="1845023"/>
          <a:ext cx="8208912" cy="3413760"/>
        </p:xfrm>
        <a:graphic>
          <a:graphicData uri="http://schemas.openxmlformats.org/drawingml/2006/table">
            <a:tbl>
              <a:tblPr firstRow="1" firstCol="1" bandRow="1">
                <a:tableStyleId>{5C22544A-7EE6-4342-B048-85BDC9FD1C3A}</a:tableStyleId>
              </a:tblPr>
              <a:tblGrid>
                <a:gridCol w="4469641">
                  <a:extLst>
                    <a:ext uri="{9D8B030D-6E8A-4147-A177-3AD203B41FA5}">
                      <a16:colId xmlns:a16="http://schemas.microsoft.com/office/drawing/2014/main" val="20000"/>
                    </a:ext>
                  </a:extLst>
                </a:gridCol>
                <a:gridCol w="3739271">
                  <a:extLst>
                    <a:ext uri="{9D8B030D-6E8A-4147-A177-3AD203B41FA5}">
                      <a16:colId xmlns:a16="http://schemas.microsoft.com/office/drawing/2014/main" val="20001"/>
                    </a:ext>
                  </a:extLst>
                </a:gridCol>
              </a:tblGrid>
              <a:tr h="176121">
                <a:tc>
                  <a:txBody>
                    <a:bodyPr/>
                    <a:lstStyle/>
                    <a:p>
                      <a:pPr algn="ctr">
                        <a:spcAft>
                          <a:spcPts val="0"/>
                        </a:spcAft>
                      </a:pPr>
                      <a:r>
                        <a:rPr lang="en-GB" sz="1600" dirty="0">
                          <a:solidFill>
                            <a:schemeClr val="tx1"/>
                          </a:solidFill>
                          <a:effectLst/>
                          <a:latin typeface="Corbel" panose="020B0503020204020204" pitchFamily="34" charset="0"/>
                          <a:cs typeface="Arial" panose="020B0604020202020204" pitchFamily="34" charset="0"/>
                        </a:rPr>
                        <a:t>Title &amp; Web Site Links </a:t>
                      </a:r>
                      <a:endParaRPr lang="en-GB" sz="1600" dirty="0">
                        <a:solidFill>
                          <a:schemeClr val="tx1"/>
                        </a:solidFill>
                        <a:effectLst/>
                        <a:latin typeface="Corbel" panose="020B0503020204020204" pitchFamily="34" charset="0"/>
                        <a:ea typeface="Times New Roman" panose="02020603050405020304" pitchFamily="18" charset="0"/>
                        <a:cs typeface="Arial" panose="020B0604020202020204" pitchFamily="34" charset="0"/>
                      </a:endParaRPr>
                    </a:p>
                  </a:txBody>
                  <a:tcPr marL="51440" marR="51440" marT="0" marB="0">
                    <a:solidFill>
                      <a:schemeClr val="bg1">
                        <a:lumMod val="85000"/>
                      </a:schemeClr>
                    </a:solidFill>
                  </a:tcPr>
                </a:tc>
                <a:tc>
                  <a:txBody>
                    <a:bodyPr/>
                    <a:lstStyle/>
                    <a:p>
                      <a:pPr algn="ctr">
                        <a:spcAft>
                          <a:spcPts val="0"/>
                        </a:spcAft>
                      </a:pPr>
                      <a:r>
                        <a:rPr lang="en-GB" sz="1600" dirty="0" smtClean="0">
                          <a:solidFill>
                            <a:schemeClr val="tx1"/>
                          </a:solidFill>
                          <a:effectLst/>
                          <a:latin typeface="Corbel" panose="020B0503020204020204" pitchFamily="34" charset="0"/>
                          <a:cs typeface="Arial" panose="020B0604020202020204" pitchFamily="34" charset="0"/>
                        </a:rPr>
                        <a:t>Description</a:t>
                      </a:r>
                    </a:p>
                    <a:p>
                      <a:pPr algn="ctr">
                        <a:spcAft>
                          <a:spcPts val="0"/>
                        </a:spcAft>
                      </a:pPr>
                      <a:endParaRPr lang="en-GB" sz="1600" dirty="0">
                        <a:solidFill>
                          <a:schemeClr val="tx1"/>
                        </a:solidFill>
                        <a:effectLst/>
                        <a:latin typeface="Corbel" panose="020B0503020204020204" pitchFamily="34" charset="0"/>
                        <a:ea typeface="Times New Roman" panose="02020603050405020304" pitchFamily="18" charset="0"/>
                        <a:cs typeface="Arial" panose="020B0604020202020204" pitchFamily="34" charset="0"/>
                      </a:endParaRPr>
                    </a:p>
                  </a:txBody>
                  <a:tcPr marL="51440" marR="51440" marT="0" marB="0">
                    <a:solidFill>
                      <a:schemeClr val="bg1">
                        <a:lumMod val="85000"/>
                      </a:schemeClr>
                    </a:solidFill>
                  </a:tcPr>
                </a:tc>
                <a:extLst>
                  <a:ext uri="{0D108BD9-81ED-4DB2-BD59-A6C34878D82A}">
                    <a16:rowId xmlns:a16="http://schemas.microsoft.com/office/drawing/2014/main" val="10000"/>
                  </a:ext>
                </a:extLst>
              </a:tr>
              <a:tr h="704483">
                <a:tc>
                  <a:txBody>
                    <a:bodyPr/>
                    <a:lstStyle/>
                    <a:p>
                      <a:pPr>
                        <a:spcAft>
                          <a:spcPts val="0"/>
                        </a:spcAft>
                      </a:pPr>
                      <a:r>
                        <a:rPr lang="en-GB" sz="1600" dirty="0" smtClean="0">
                          <a:solidFill>
                            <a:schemeClr val="tx1"/>
                          </a:solidFill>
                          <a:effectLst/>
                          <a:latin typeface="Corbel" panose="020B0503020204020204" pitchFamily="34" charset="0"/>
                          <a:cs typeface="Arial" panose="020B0604020202020204" pitchFamily="34" charset="0"/>
                        </a:rPr>
                        <a:t>LCC Guidance on Management</a:t>
                      </a:r>
                      <a:r>
                        <a:rPr lang="en-GB" sz="1600" baseline="0" dirty="0" smtClean="0">
                          <a:solidFill>
                            <a:schemeClr val="tx1"/>
                          </a:solidFill>
                          <a:effectLst/>
                          <a:latin typeface="Corbel" panose="020B0503020204020204" pitchFamily="34" charset="0"/>
                          <a:cs typeface="Arial" panose="020B0604020202020204" pitchFamily="34" charset="0"/>
                        </a:rPr>
                        <a:t> of Fire Safety</a:t>
                      </a:r>
                      <a:r>
                        <a:rPr lang="en-GB" sz="1600" dirty="0" smtClean="0">
                          <a:solidFill>
                            <a:schemeClr val="tx1"/>
                          </a:solidFill>
                          <a:effectLst/>
                          <a:latin typeface="Corbel" panose="020B0503020204020204" pitchFamily="34" charset="0"/>
                          <a:cs typeface="Arial" panose="020B0604020202020204" pitchFamily="34" charset="0"/>
                        </a:rPr>
                        <a:t>:</a:t>
                      </a:r>
                      <a:endParaRPr lang="en-GB" sz="1600" dirty="0">
                        <a:solidFill>
                          <a:schemeClr val="tx1"/>
                        </a:solidFill>
                        <a:effectLst/>
                        <a:latin typeface="Corbel" panose="020B0503020204020204" pitchFamily="34" charset="0"/>
                        <a:cs typeface="Arial" panose="020B0604020202020204" pitchFamily="34" charset="0"/>
                      </a:endParaRPr>
                    </a:p>
                    <a:p>
                      <a:pPr>
                        <a:spcAft>
                          <a:spcPts val="0"/>
                        </a:spcAft>
                      </a:pPr>
                      <a:endParaRPr lang="en-GB" sz="1600" dirty="0" smtClean="0">
                        <a:solidFill>
                          <a:schemeClr val="tx1"/>
                        </a:solidFill>
                        <a:effectLst/>
                        <a:latin typeface="Corbel" panose="020B050302020402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sz="1600" u="sng" dirty="0" smtClean="0">
                          <a:solidFill>
                            <a:schemeClr val="tx1"/>
                          </a:solidFill>
                          <a:effectLst/>
                          <a:latin typeface="Corbel" panose="020B0503020204020204" pitchFamily="34" charset="0"/>
                          <a:cs typeface="Arial" panose="020B0604020202020204" pitchFamily="34" charset="0"/>
                          <a:hlinkClick r:id="rId4"/>
                        </a:rPr>
                        <a:t>Schools Portal link</a:t>
                      </a:r>
                      <a:endParaRPr lang="en-GB" sz="1600" dirty="0" smtClean="0">
                        <a:solidFill>
                          <a:schemeClr val="tx1"/>
                        </a:solidFill>
                        <a:effectLst/>
                        <a:latin typeface="Corbel" panose="020B050302020402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sz="1600" u="sng" dirty="0" smtClean="0">
                          <a:solidFill>
                            <a:schemeClr val="tx1"/>
                          </a:solidFill>
                          <a:effectLst/>
                          <a:latin typeface="Corbel" panose="020B0503020204020204" pitchFamily="34" charset="0"/>
                          <a:cs typeface="Arial" panose="020B0604020202020204" pitchFamily="34" charset="0"/>
                          <a:hlinkClick r:id="rId5"/>
                        </a:rPr>
                        <a:t>Intranet link</a:t>
                      </a:r>
                      <a:endParaRPr lang="en-GB" sz="1600" u="sng" dirty="0" smtClean="0">
                        <a:solidFill>
                          <a:schemeClr val="tx1"/>
                        </a:solidFill>
                        <a:effectLst/>
                        <a:latin typeface="Corbel" panose="020B0503020204020204" pitchFamily="34" charset="0"/>
                        <a:cs typeface="Arial" panose="020B0604020202020204" pitchFamily="34" charset="0"/>
                      </a:endParaRPr>
                    </a:p>
                  </a:txBody>
                  <a:tcPr marL="51440" marR="51440" marT="0" marB="0">
                    <a:solidFill>
                      <a:schemeClr val="bg1">
                        <a:lumMod val="85000"/>
                      </a:schemeClr>
                    </a:solidFill>
                  </a:tcPr>
                </a:tc>
                <a:tc>
                  <a:txBody>
                    <a:bodyPr/>
                    <a:lstStyle/>
                    <a:p>
                      <a:pPr>
                        <a:spcAft>
                          <a:spcPts val="0"/>
                        </a:spcAft>
                      </a:pPr>
                      <a:r>
                        <a:rPr lang="en-GB" sz="1600" dirty="0" smtClean="0">
                          <a:solidFill>
                            <a:schemeClr val="tx1"/>
                          </a:solidFill>
                          <a:effectLst/>
                          <a:latin typeface="Corbel" panose="020B0503020204020204" pitchFamily="34" charset="0"/>
                          <a:cs typeface="Arial" panose="020B0604020202020204" pitchFamily="34" charset="0"/>
                        </a:rPr>
                        <a:t>LCC guidance</a:t>
                      </a:r>
                      <a:r>
                        <a:rPr lang="en-GB" sz="1600" baseline="0" dirty="0" smtClean="0">
                          <a:solidFill>
                            <a:schemeClr val="tx1"/>
                          </a:solidFill>
                          <a:effectLst/>
                          <a:latin typeface="Corbel" panose="020B0503020204020204" pitchFamily="34" charset="0"/>
                          <a:cs typeface="Arial" panose="020B0604020202020204" pitchFamily="34" charset="0"/>
                        </a:rPr>
                        <a:t> on the management of fire safety in the workplace with links to related information, useful forms and templates.</a:t>
                      </a:r>
                    </a:p>
                    <a:p>
                      <a:pPr>
                        <a:spcAft>
                          <a:spcPts val="0"/>
                        </a:spcAft>
                      </a:pPr>
                      <a:endParaRPr lang="en-GB" sz="1600" baseline="0" dirty="0" smtClean="0">
                        <a:solidFill>
                          <a:schemeClr val="tx1"/>
                        </a:solidFill>
                        <a:effectLst/>
                        <a:latin typeface="Corbel" panose="020B0503020204020204" pitchFamily="34" charset="0"/>
                        <a:cs typeface="Arial" panose="020B0604020202020204" pitchFamily="34" charset="0"/>
                      </a:endParaRPr>
                    </a:p>
                    <a:p>
                      <a:pPr>
                        <a:spcAft>
                          <a:spcPts val="0"/>
                        </a:spcAft>
                      </a:pPr>
                      <a:endParaRPr lang="en-GB" sz="1600" dirty="0" smtClean="0">
                        <a:solidFill>
                          <a:schemeClr val="tx1"/>
                        </a:solidFill>
                        <a:effectLst/>
                        <a:latin typeface="Corbel" panose="020B0503020204020204" pitchFamily="34" charset="0"/>
                        <a:cs typeface="Arial" panose="020B0604020202020204" pitchFamily="34" charset="0"/>
                      </a:endParaRPr>
                    </a:p>
                  </a:txBody>
                  <a:tcPr marL="51440" marR="51440" marT="0" marB="0">
                    <a:solidFill>
                      <a:schemeClr val="bg1">
                        <a:lumMod val="85000"/>
                      </a:schemeClr>
                    </a:solidFill>
                  </a:tcPr>
                </a:tc>
                <a:extLst>
                  <a:ext uri="{0D108BD9-81ED-4DB2-BD59-A6C34878D82A}">
                    <a16:rowId xmlns:a16="http://schemas.microsoft.com/office/drawing/2014/main" val="10001"/>
                  </a:ext>
                </a:extLst>
              </a:tr>
              <a:tr h="704483">
                <a:tc>
                  <a:txBody>
                    <a:bodyPr/>
                    <a:lstStyle/>
                    <a:p>
                      <a:pPr>
                        <a:spcAft>
                          <a:spcPts val="0"/>
                        </a:spcAft>
                      </a:pPr>
                      <a:r>
                        <a:rPr lang="en-GB" sz="1600" dirty="0" smtClean="0">
                          <a:solidFill>
                            <a:schemeClr val="tx1"/>
                          </a:solidFill>
                          <a:effectLst/>
                          <a:latin typeface="Corbel" panose="020B0503020204020204" pitchFamily="34" charset="0"/>
                          <a:cs typeface="Arial" panose="020B0604020202020204" pitchFamily="34" charset="0"/>
                        </a:rPr>
                        <a:t>LCC Fire Safety Log Book Guidance:</a:t>
                      </a:r>
                      <a:endParaRPr lang="en-GB" sz="1600" dirty="0">
                        <a:solidFill>
                          <a:schemeClr val="tx1"/>
                        </a:solidFill>
                        <a:effectLst/>
                        <a:latin typeface="Corbel" panose="020B0503020204020204" pitchFamily="34" charset="0"/>
                        <a:cs typeface="Arial" panose="020B0604020202020204" pitchFamily="34" charset="0"/>
                      </a:endParaRPr>
                    </a:p>
                    <a:p>
                      <a:pPr>
                        <a:spcAft>
                          <a:spcPts val="0"/>
                        </a:spcAft>
                      </a:pPr>
                      <a:endParaRPr lang="en-GB" sz="1600" dirty="0" smtClean="0">
                        <a:effectLst/>
                        <a:latin typeface="Corbel" panose="020B050302020402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sz="1600" b="1" kern="1200" dirty="0" smtClean="0">
                          <a:solidFill>
                            <a:schemeClr val="tx1"/>
                          </a:solidFill>
                          <a:effectLst/>
                          <a:latin typeface="Corbel" panose="020B0503020204020204" pitchFamily="34" charset="0"/>
                          <a:ea typeface="+mn-ea"/>
                          <a:cs typeface="Arial" panose="020B0604020202020204" pitchFamily="34" charset="0"/>
                          <a:hlinkClick r:id="rId6"/>
                        </a:rPr>
                        <a:t>Schools Portal link</a:t>
                      </a:r>
                      <a:endParaRPr lang="en-GB" sz="1600" b="1" kern="1200" dirty="0" smtClean="0">
                        <a:solidFill>
                          <a:schemeClr val="tx1"/>
                        </a:solidFill>
                        <a:effectLst/>
                        <a:latin typeface="Corbel" panose="020B0503020204020204" pitchFamily="34" charset="0"/>
                        <a:ea typeface="+mn-ea"/>
                        <a:cs typeface="Arial" panose="020B0604020202020204" pitchFamily="34" charset="0"/>
                      </a:endParaRPr>
                    </a:p>
                    <a:p>
                      <a:pPr marL="342900" lvl="0" indent="-342900">
                        <a:spcAft>
                          <a:spcPts val="0"/>
                        </a:spcAft>
                        <a:buFont typeface="Symbol" panose="05050102010706020507" pitchFamily="18" charset="2"/>
                        <a:buChar char=""/>
                      </a:pPr>
                      <a:r>
                        <a:rPr lang="en-GB" sz="1600" b="1" kern="1200" dirty="0" smtClean="0">
                          <a:solidFill>
                            <a:schemeClr val="tx1"/>
                          </a:solidFill>
                          <a:effectLst/>
                          <a:latin typeface="Corbel" panose="020B0503020204020204" pitchFamily="34" charset="0"/>
                          <a:ea typeface="+mn-ea"/>
                          <a:cs typeface="Arial" panose="020B0604020202020204" pitchFamily="34" charset="0"/>
                          <a:hlinkClick r:id="rId7"/>
                        </a:rPr>
                        <a:t>Intranet link</a:t>
                      </a:r>
                      <a:endParaRPr lang="en-GB" sz="1600" b="1" kern="1200" dirty="0" smtClean="0">
                        <a:solidFill>
                          <a:schemeClr val="tx1"/>
                        </a:solidFill>
                        <a:effectLst/>
                        <a:latin typeface="Corbel" panose="020B0503020204020204" pitchFamily="34" charset="0"/>
                        <a:ea typeface="+mn-ea"/>
                        <a:cs typeface="Arial" panose="020B0604020202020204" pitchFamily="34" charset="0"/>
                      </a:endParaRPr>
                    </a:p>
                  </a:txBody>
                  <a:tcPr marL="51440" marR="51440" marT="0" marB="0">
                    <a:solidFill>
                      <a:schemeClr val="bg1">
                        <a:lumMod val="85000"/>
                      </a:schemeClr>
                    </a:solidFill>
                  </a:tcPr>
                </a:tc>
                <a:tc>
                  <a:txBody>
                    <a:bodyPr/>
                    <a:lstStyle/>
                    <a:p>
                      <a:pPr>
                        <a:spcAft>
                          <a:spcPts val="0"/>
                        </a:spcAft>
                      </a:pPr>
                      <a:r>
                        <a:rPr lang="en-GB" sz="1600" dirty="0" smtClean="0">
                          <a:effectLst/>
                          <a:latin typeface="Corbel" panose="020B0503020204020204" pitchFamily="34" charset="0"/>
                          <a:cs typeface="Arial" panose="020B0604020202020204" pitchFamily="34" charset="0"/>
                        </a:rPr>
                        <a:t>LCC guidance</a:t>
                      </a:r>
                      <a:r>
                        <a:rPr lang="en-GB" sz="1600" baseline="0" dirty="0" smtClean="0">
                          <a:effectLst/>
                          <a:latin typeface="Corbel" panose="020B0503020204020204" pitchFamily="34" charset="0"/>
                          <a:cs typeface="Arial" panose="020B0604020202020204" pitchFamily="34" charset="0"/>
                        </a:rPr>
                        <a:t> on fire related premises management aspects such as fire drill tests, the arrangements for the inspection, maintenance and testing of plant and equipment, with links to related information, useful forms and templates.</a:t>
                      </a:r>
                    </a:p>
                    <a:p>
                      <a:pPr>
                        <a:spcAft>
                          <a:spcPts val="0"/>
                        </a:spcAft>
                      </a:pPr>
                      <a:endParaRPr lang="en-GB" sz="1600" dirty="0" smtClean="0">
                        <a:effectLst/>
                        <a:latin typeface="Corbel" panose="020B0503020204020204" pitchFamily="34" charset="0"/>
                        <a:cs typeface="Arial" panose="020B0604020202020204" pitchFamily="34" charset="0"/>
                      </a:endParaRPr>
                    </a:p>
                  </a:txBody>
                  <a:tcPr marL="51440" marR="51440" marT="0" marB="0">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3088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1000" fill="hold"/>
                                        <p:tgtEl>
                                          <p:spTgt spid="573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7347">
                                            <p:txEl>
                                              <p:pRg st="0" end="0"/>
                                            </p:txEl>
                                          </p:spTgt>
                                        </p:tgtEl>
                                        <p:attrNameLst>
                                          <p:attrName>style.visibility</p:attrName>
                                        </p:attrNameLst>
                                      </p:cBhvr>
                                      <p:to>
                                        <p:strVal val="visible"/>
                                      </p:to>
                                    </p:set>
                                    <p:animEffect transition="in" filter="fade">
                                      <p:cBhvr>
                                        <p:cTn id="13" dur="1000"/>
                                        <p:tgtEl>
                                          <p:spTgt spid="57347">
                                            <p:txEl>
                                              <p:pRg st="0" end="0"/>
                                            </p:txEl>
                                          </p:spTgt>
                                        </p:tgtEl>
                                      </p:cBhvr>
                                    </p:animEffect>
                                    <p:anim calcmode="lin" valueType="num">
                                      <p:cBhvr>
                                        <p:cTn id="14"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7347">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7347">
                                            <p:txEl>
                                              <p:pRg st="3" end="3"/>
                                            </p:txEl>
                                          </p:spTgt>
                                        </p:tgtEl>
                                        <p:attrNameLst>
                                          <p:attrName>style.visibility</p:attrName>
                                        </p:attrNameLst>
                                      </p:cBhvr>
                                      <p:to>
                                        <p:strVal val="visible"/>
                                      </p:to>
                                    </p:set>
                                    <p:animEffect transition="in" filter="fade">
                                      <p:cBhvr>
                                        <p:cTn id="18" dur="1000"/>
                                        <p:tgtEl>
                                          <p:spTgt spid="57347">
                                            <p:txEl>
                                              <p:pRg st="3" end="3"/>
                                            </p:txEl>
                                          </p:spTgt>
                                        </p:tgtEl>
                                      </p:cBhvr>
                                    </p:animEffect>
                                    <p:anim calcmode="lin" valueType="num">
                                      <p:cBhvr>
                                        <p:cTn id="19" dur="10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57347">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7348"/>
                                        </p:tgtEl>
                                        <p:attrNameLst>
                                          <p:attrName>style.visibility</p:attrName>
                                        </p:attrNameLst>
                                      </p:cBhvr>
                                      <p:to>
                                        <p:strVal val="visible"/>
                                      </p:to>
                                    </p:set>
                                    <p:animEffect transition="in" filter="fade">
                                      <p:cBhvr>
                                        <p:cTn id="23" dur="1000"/>
                                        <p:tgtEl>
                                          <p:spTgt spid="57348"/>
                                        </p:tgtEl>
                                      </p:cBhvr>
                                    </p:animEffect>
                                    <p:anim calcmode="lin" valueType="num">
                                      <p:cBhvr>
                                        <p:cTn id="24" dur="1000" fill="hold"/>
                                        <p:tgtEl>
                                          <p:spTgt spid="57348"/>
                                        </p:tgtEl>
                                        <p:attrNameLst>
                                          <p:attrName>ppt_x</p:attrName>
                                        </p:attrNameLst>
                                      </p:cBhvr>
                                      <p:tavLst>
                                        <p:tav tm="0">
                                          <p:val>
                                            <p:strVal val="#ppt_x"/>
                                          </p:val>
                                        </p:tav>
                                        <p:tav tm="100000">
                                          <p:val>
                                            <p:strVal val="#ppt_x"/>
                                          </p:val>
                                        </p:tav>
                                      </p:tavLst>
                                    </p:anim>
                                    <p:anim calcmode="lin" valueType="num">
                                      <p:cBhvr>
                                        <p:cTn id="25" dur="1000" fill="hold"/>
                                        <p:tgtEl>
                                          <p:spTgt spid="5734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38" y="341784"/>
            <a:ext cx="6130925" cy="1143000"/>
          </a:xfrm>
        </p:spPr>
        <p:txBody>
          <a:bodyPr/>
          <a:lstStyle/>
          <a:p>
            <a:pPr algn="ctr"/>
            <a:r>
              <a:rPr lang="en-GB" dirty="0">
                <a:solidFill>
                  <a:schemeClr val="tx1"/>
                </a:solidFill>
                <a:latin typeface="Corbel" panose="020B0503020204020204" pitchFamily="34" charset="0"/>
              </a:rPr>
              <a:t>Objectives</a:t>
            </a:r>
          </a:p>
        </p:txBody>
      </p:sp>
      <p:sp>
        <p:nvSpPr>
          <p:cNvPr id="3" name="Content Placeholder 2"/>
          <p:cNvSpPr>
            <a:spLocks noGrp="1"/>
          </p:cNvSpPr>
          <p:nvPr>
            <p:ph idx="1"/>
          </p:nvPr>
        </p:nvSpPr>
        <p:spPr>
          <a:xfrm>
            <a:off x="457200" y="1484784"/>
            <a:ext cx="8229600" cy="3921125"/>
          </a:xfrm>
        </p:spPr>
        <p:txBody>
          <a:bodyPr/>
          <a:lstStyle/>
          <a:p>
            <a:pPr marL="0" indent="0">
              <a:buNone/>
            </a:pPr>
            <a:r>
              <a:rPr lang="en-US" sz="1700" dirty="0">
                <a:latin typeface="Corbel" panose="020B0503020204020204" pitchFamily="34" charset="0"/>
                <a:cs typeface="Arial" panose="020B0604020202020204" pitchFamily="34" charset="0"/>
              </a:rPr>
              <a:t>This module will teach you the basic processes and procedures to follow. Your line manager will talk you through what you need to know about the procedures for your local area, such as assembly points, extinguisher locations and evacuation procedures etc.</a:t>
            </a:r>
          </a:p>
          <a:p>
            <a:pPr marL="0" indent="0">
              <a:buNone/>
            </a:pPr>
            <a:endParaRPr lang="en-US" sz="1700" dirty="0">
              <a:latin typeface="Corbel" panose="020B0503020204020204" pitchFamily="34" charset="0"/>
              <a:cs typeface="Arial" panose="020B0604020202020204" pitchFamily="34" charset="0"/>
            </a:endParaRPr>
          </a:p>
          <a:p>
            <a:pPr marL="0" indent="0">
              <a:buNone/>
            </a:pPr>
            <a:r>
              <a:rPr lang="en-US" sz="1700" dirty="0">
                <a:latin typeface="Corbel" panose="020B0503020204020204" pitchFamily="34" charset="0"/>
                <a:cs typeface="Arial" panose="020B0604020202020204" pitchFamily="34" charset="0"/>
              </a:rPr>
              <a:t>In this module you will learn about</a:t>
            </a:r>
            <a:r>
              <a:rPr lang="en-US" sz="1700" dirty="0" smtClean="0">
                <a:latin typeface="Corbel" panose="020B0503020204020204" pitchFamily="34" charset="0"/>
                <a:cs typeface="Arial" panose="020B0604020202020204" pitchFamily="34" charset="0"/>
              </a:rPr>
              <a:t>:</a:t>
            </a:r>
          </a:p>
          <a:p>
            <a:pPr marL="0" indent="0">
              <a:buNone/>
            </a:pPr>
            <a:endParaRPr lang="en-US" sz="1700" dirty="0">
              <a:latin typeface="Corbel" panose="020B0503020204020204" pitchFamily="34" charset="0"/>
              <a:cs typeface="Arial" panose="020B0604020202020204" pitchFamily="34" charset="0"/>
            </a:endParaRPr>
          </a:p>
          <a:p>
            <a:r>
              <a:rPr lang="en-US" sz="1700" dirty="0">
                <a:latin typeface="Corbel" panose="020B0503020204020204" pitchFamily="34" charset="0"/>
                <a:cs typeface="Arial" panose="020B0604020202020204" pitchFamily="34" charset="0"/>
              </a:rPr>
              <a:t>The causes of fire. </a:t>
            </a:r>
          </a:p>
          <a:p>
            <a:r>
              <a:rPr lang="en-US" sz="1700" dirty="0">
                <a:latin typeface="Corbel" panose="020B0503020204020204" pitchFamily="34" charset="0"/>
                <a:cs typeface="Arial" panose="020B0604020202020204" pitchFamily="34" charset="0"/>
              </a:rPr>
              <a:t>The Fire Triangle. </a:t>
            </a:r>
          </a:p>
          <a:p>
            <a:r>
              <a:rPr lang="en-US" sz="1700" dirty="0">
                <a:latin typeface="Corbel" panose="020B0503020204020204" pitchFamily="34" charset="0"/>
                <a:cs typeface="Arial" panose="020B0604020202020204" pitchFamily="34" charset="0"/>
              </a:rPr>
              <a:t>Fire prevention. </a:t>
            </a:r>
          </a:p>
          <a:p>
            <a:r>
              <a:rPr lang="en-US" sz="1700" dirty="0">
                <a:latin typeface="Corbel" panose="020B0503020204020204" pitchFamily="34" charset="0"/>
                <a:cs typeface="Arial" panose="020B0604020202020204" pitchFamily="34" charset="0"/>
              </a:rPr>
              <a:t>Fire procedures and equipment. </a:t>
            </a:r>
          </a:p>
          <a:p>
            <a:r>
              <a:rPr lang="en-US" sz="1700" dirty="0">
                <a:latin typeface="Corbel" panose="020B0503020204020204" pitchFamily="34" charset="0"/>
                <a:cs typeface="Arial" panose="020B0604020202020204" pitchFamily="34" charset="0"/>
              </a:rPr>
              <a:t>Fire reporting and evacuation procedures. </a:t>
            </a:r>
          </a:p>
          <a:p>
            <a:r>
              <a:rPr lang="en-US" sz="1700" dirty="0">
                <a:latin typeface="Corbel" panose="020B0503020204020204" pitchFamily="34" charset="0"/>
                <a:cs typeface="Arial" panose="020B0604020202020204" pitchFamily="34" charset="0"/>
              </a:rPr>
              <a:t>The role and duties of a Fire Warden.</a:t>
            </a:r>
          </a:p>
          <a:p>
            <a:pPr marL="0" indent="0">
              <a:buNone/>
            </a:pPr>
            <a:endParaRPr lang="en-US" sz="1700" dirty="0" smtClean="0">
              <a:latin typeface="Corbel" panose="020B0503020204020204" pitchFamily="34" charset="0"/>
              <a:cs typeface="Arial" panose="020B0604020202020204" pitchFamily="34" charset="0"/>
            </a:endParaRPr>
          </a:p>
          <a:p>
            <a:pPr marL="0" indent="0">
              <a:buNone/>
            </a:pPr>
            <a:r>
              <a:rPr lang="en-US" sz="1700" dirty="0" smtClean="0">
                <a:latin typeface="Corbel" panose="020B0503020204020204" pitchFamily="34" charset="0"/>
                <a:cs typeface="Arial" panose="020B0604020202020204" pitchFamily="34" charset="0"/>
              </a:rPr>
              <a:t>This </a:t>
            </a:r>
            <a:r>
              <a:rPr lang="en-US" sz="1700" dirty="0">
                <a:latin typeface="Corbel" panose="020B0503020204020204" pitchFamily="34" charset="0"/>
                <a:cs typeface="Arial" panose="020B0604020202020204" pitchFamily="34" charset="0"/>
              </a:rPr>
              <a:t>module should take you about 15 to 20 minutes to complete.</a:t>
            </a:r>
          </a:p>
          <a:p>
            <a:pPr marL="0" indent="0">
              <a:buNone/>
            </a:pPr>
            <a:endParaRPr lang="en-GB" sz="1700" dirty="0">
              <a:latin typeface="Corbel" panose="020B0503020204020204" pitchFamily="34" charset="0"/>
            </a:endParaRPr>
          </a:p>
        </p:txBody>
      </p:sp>
    </p:spTree>
    <p:extLst>
      <p:ext uri="{BB962C8B-B14F-4D97-AF65-F5344CB8AC3E}">
        <p14:creationId xmlns:p14="http://schemas.microsoft.com/office/powerpoint/2010/main" val="288308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750"/>
                                        <p:tgtEl>
                                          <p:spTgt spid="3">
                                            <p:txEl>
                                              <p:pRg st="0" end="0"/>
                                            </p:txEl>
                                          </p:spTgt>
                                        </p:tgtEl>
                                      </p:cBhvr>
                                    </p:animEffect>
                                    <p:anim calcmode="lin" valueType="num">
                                      <p:cBhvr>
                                        <p:cTn id="14"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750"/>
                                        <p:tgtEl>
                                          <p:spTgt spid="3">
                                            <p:txEl>
                                              <p:pRg st="2" end="2"/>
                                            </p:txEl>
                                          </p:spTgt>
                                        </p:tgtEl>
                                      </p:cBhvr>
                                    </p:animEffect>
                                    <p:anim calcmode="lin" valueType="num">
                                      <p:cBhvr>
                                        <p:cTn id="20"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750"/>
                                        <p:tgtEl>
                                          <p:spTgt spid="3">
                                            <p:txEl>
                                              <p:pRg st="4" end="4"/>
                                            </p:txEl>
                                          </p:spTgt>
                                        </p:tgtEl>
                                      </p:cBhvr>
                                    </p:animEffect>
                                    <p:anim calcmode="lin" valueType="num">
                                      <p:cBhvr>
                                        <p:cTn id="26"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750"/>
                                        <p:tgtEl>
                                          <p:spTgt spid="3">
                                            <p:txEl>
                                              <p:pRg st="5" end="5"/>
                                            </p:txEl>
                                          </p:spTgt>
                                        </p:tgtEl>
                                      </p:cBhvr>
                                    </p:animEffect>
                                    <p:anim calcmode="lin" valueType="num">
                                      <p:cBhvr>
                                        <p:cTn id="32"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750"/>
                                        <p:tgtEl>
                                          <p:spTgt spid="3">
                                            <p:txEl>
                                              <p:pRg st="6" end="6"/>
                                            </p:txEl>
                                          </p:spTgt>
                                        </p:tgtEl>
                                      </p:cBhvr>
                                    </p:animEffect>
                                    <p:anim calcmode="lin" valueType="num">
                                      <p:cBhvr>
                                        <p:cTn id="38"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750"/>
                                        <p:tgtEl>
                                          <p:spTgt spid="3">
                                            <p:txEl>
                                              <p:pRg st="7" end="7"/>
                                            </p:txEl>
                                          </p:spTgt>
                                        </p:tgtEl>
                                      </p:cBhvr>
                                    </p:animEffect>
                                    <p:anim calcmode="lin" valueType="num">
                                      <p:cBhvr>
                                        <p:cTn id="44"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7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750"/>
                                        <p:tgtEl>
                                          <p:spTgt spid="3">
                                            <p:txEl>
                                              <p:pRg st="8" end="8"/>
                                            </p:txEl>
                                          </p:spTgt>
                                        </p:tgtEl>
                                      </p:cBhvr>
                                    </p:animEffect>
                                    <p:anim calcmode="lin" valueType="num">
                                      <p:cBhvr>
                                        <p:cTn id="50" dur="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7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750"/>
                                        <p:tgtEl>
                                          <p:spTgt spid="3">
                                            <p:txEl>
                                              <p:pRg st="9" end="9"/>
                                            </p:txEl>
                                          </p:spTgt>
                                        </p:tgtEl>
                                      </p:cBhvr>
                                    </p:animEffect>
                                    <p:anim calcmode="lin" valueType="num">
                                      <p:cBhvr>
                                        <p:cTn id="56" dur="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7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grpId="0"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750"/>
                                        <p:tgtEl>
                                          <p:spTgt spid="3">
                                            <p:txEl>
                                              <p:pRg st="11" end="11"/>
                                            </p:txEl>
                                          </p:spTgt>
                                        </p:tgtEl>
                                      </p:cBhvr>
                                    </p:animEffect>
                                    <p:anim calcmode="lin" valueType="num">
                                      <p:cBhvr>
                                        <p:cTn id="62" dur="7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3" dur="75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38" y="692696"/>
            <a:ext cx="6130925" cy="1143000"/>
          </a:xfrm>
        </p:spPr>
        <p:txBody>
          <a:bodyPr/>
          <a:lstStyle/>
          <a:p>
            <a:pPr algn="ctr"/>
            <a:r>
              <a:rPr lang="en-GB" sz="4000" dirty="0" smtClean="0">
                <a:latin typeface="Corbel" panose="020B0503020204020204" pitchFamily="34" charset="0"/>
              </a:rPr>
              <a:t>Introduction to Fire Prevention and Procedures</a:t>
            </a:r>
            <a:endParaRPr lang="en-GB" sz="4000" dirty="0">
              <a:latin typeface="Corbel" panose="020B0503020204020204" pitchFamily="34" charset="0"/>
            </a:endParaRPr>
          </a:p>
        </p:txBody>
      </p:sp>
      <p:sp>
        <p:nvSpPr>
          <p:cNvPr id="3" name="Content Placeholder 2"/>
          <p:cNvSpPr>
            <a:spLocks noGrp="1"/>
          </p:cNvSpPr>
          <p:nvPr>
            <p:ph idx="1"/>
          </p:nvPr>
        </p:nvSpPr>
        <p:spPr/>
        <p:txBody>
          <a:bodyPr/>
          <a:lstStyle/>
          <a:p>
            <a:pPr marL="0" indent="0">
              <a:buNone/>
            </a:pPr>
            <a:r>
              <a:rPr lang="en-GB" sz="2000" dirty="0" smtClean="0">
                <a:latin typeface="Corbel" panose="020B0503020204020204" pitchFamily="34" charset="0"/>
              </a:rPr>
              <a:t>The outbreak of fire presents a potential emergency that could place you, your colleagues and other people at risk.</a:t>
            </a:r>
          </a:p>
          <a:p>
            <a:pPr marL="0" indent="0">
              <a:buNone/>
            </a:pPr>
            <a:endParaRPr lang="en-GB" sz="2000" dirty="0">
              <a:latin typeface="Corbel" panose="020B0503020204020204" pitchFamily="34" charset="0"/>
            </a:endParaRPr>
          </a:p>
          <a:p>
            <a:pPr marL="0" indent="0">
              <a:buNone/>
            </a:pPr>
            <a:r>
              <a:rPr lang="en-GB" sz="2000" dirty="0" smtClean="0">
                <a:latin typeface="Corbel" panose="020B0503020204020204" pitchFamily="34" charset="0"/>
              </a:rPr>
              <a:t>As an employee</a:t>
            </a:r>
          </a:p>
          <a:p>
            <a:pPr marL="0" indent="0">
              <a:buNone/>
            </a:pPr>
            <a:endParaRPr lang="en-GB" sz="2000" dirty="0">
              <a:latin typeface="Corbel" panose="020B0503020204020204" pitchFamily="34" charset="0"/>
            </a:endParaRPr>
          </a:p>
          <a:p>
            <a:r>
              <a:rPr lang="en-GB" sz="2000" dirty="0" smtClean="0">
                <a:latin typeface="Corbel" panose="020B0503020204020204" pitchFamily="34" charset="0"/>
              </a:rPr>
              <a:t>You must be able to take the appropriate emergency action if fire breaks out.</a:t>
            </a:r>
          </a:p>
          <a:p>
            <a:r>
              <a:rPr lang="en-GB" sz="2000" dirty="0" smtClean="0">
                <a:latin typeface="Corbel" panose="020B0503020204020204" pitchFamily="34" charset="0"/>
              </a:rPr>
              <a:t>You must know how to prevent a fire from starting.</a:t>
            </a:r>
          </a:p>
          <a:p>
            <a:endParaRPr lang="en-GB" sz="1600" dirty="0"/>
          </a:p>
        </p:txBody>
      </p:sp>
    </p:spTree>
    <p:extLst>
      <p:ext uri="{BB962C8B-B14F-4D97-AF65-F5344CB8AC3E}">
        <p14:creationId xmlns:p14="http://schemas.microsoft.com/office/powerpoint/2010/main" val="77276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38" y="701824"/>
            <a:ext cx="6130925" cy="1143000"/>
          </a:xfrm>
        </p:spPr>
        <p:txBody>
          <a:bodyPr/>
          <a:lstStyle/>
          <a:p>
            <a:pPr algn="ctr"/>
            <a:r>
              <a:rPr lang="en-GB" sz="4800" dirty="0">
                <a:solidFill>
                  <a:schemeClr val="tx1"/>
                </a:solidFill>
                <a:latin typeface="Corbel" panose="020B0503020204020204" pitchFamily="34" charset="0"/>
              </a:rPr>
              <a:t>The Fire Triangle</a:t>
            </a:r>
          </a:p>
        </p:txBody>
      </p:sp>
      <p:sp>
        <p:nvSpPr>
          <p:cNvPr id="3" name="Content Placeholder 2"/>
          <p:cNvSpPr>
            <a:spLocks noGrp="1"/>
          </p:cNvSpPr>
          <p:nvPr>
            <p:ph idx="1"/>
          </p:nvPr>
        </p:nvSpPr>
        <p:spPr>
          <a:xfrm>
            <a:off x="3931386" y="1844824"/>
            <a:ext cx="4762872" cy="3921125"/>
          </a:xfrm>
        </p:spPr>
        <p:txBody>
          <a:bodyPr/>
          <a:lstStyle/>
          <a:p>
            <a:pPr marL="0" indent="0">
              <a:buNone/>
            </a:pPr>
            <a:r>
              <a:rPr lang="en-US" sz="1800" dirty="0">
                <a:latin typeface="Corbel" panose="020B0503020204020204" pitchFamily="34" charset="0"/>
                <a:cs typeface="Arial" panose="020B0604020202020204" pitchFamily="34" charset="0"/>
              </a:rPr>
              <a:t>There are three main components necessary for a fire to start:</a:t>
            </a:r>
          </a:p>
          <a:p>
            <a:r>
              <a:rPr lang="en-US" sz="1800" dirty="0">
                <a:latin typeface="Corbel" panose="020B0503020204020204" pitchFamily="34" charset="0"/>
                <a:cs typeface="Arial" panose="020B0604020202020204" pitchFamily="34" charset="0"/>
              </a:rPr>
              <a:t>Fuel </a:t>
            </a:r>
          </a:p>
          <a:p>
            <a:r>
              <a:rPr lang="en-US" sz="1800" dirty="0">
                <a:latin typeface="Corbel" panose="020B0503020204020204" pitchFamily="34" charset="0"/>
                <a:cs typeface="Arial" panose="020B0604020202020204" pitchFamily="34" charset="0"/>
              </a:rPr>
              <a:t>Heat </a:t>
            </a:r>
          </a:p>
          <a:p>
            <a:r>
              <a:rPr lang="en-US" sz="1800" dirty="0">
                <a:latin typeface="Corbel" panose="020B0503020204020204" pitchFamily="34" charset="0"/>
                <a:cs typeface="Arial" panose="020B0604020202020204" pitchFamily="34" charset="0"/>
              </a:rPr>
              <a:t>Oxygen</a:t>
            </a:r>
          </a:p>
          <a:p>
            <a:pPr marL="0" indent="0">
              <a:buNone/>
            </a:pPr>
            <a:r>
              <a:rPr lang="en-US" sz="1800" b="1" dirty="0">
                <a:latin typeface="Corbel" panose="020B0503020204020204" pitchFamily="34" charset="0"/>
                <a:cs typeface="Arial" panose="020B0604020202020204" pitchFamily="34" charset="0"/>
              </a:rPr>
              <a:t>Always</a:t>
            </a:r>
            <a:r>
              <a:rPr lang="en-US" sz="1800" dirty="0">
                <a:latin typeface="Corbel" panose="020B0503020204020204" pitchFamily="34" charset="0"/>
                <a:cs typeface="Arial" panose="020B0604020202020204" pitchFamily="34" charset="0"/>
              </a:rPr>
              <a:t> remain alert to the possible causes of fire during your daily routine: protect yourself, your colleagues and other people by contributing to a </a:t>
            </a:r>
            <a:r>
              <a:rPr lang="en-US" sz="1800" b="1" dirty="0">
                <a:latin typeface="Corbel" panose="020B0503020204020204" pitchFamily="34" charset="0"/>
                <a:cs typeface="Arial" panose="020B0604020202020204" pitchFamily="34" charset="0"/>
              </a:rPr>
              <a:t>safe working environment</a:t>
            </a:r>
            <a:r>
              <a:rPr lang="en-US" sz="1800" dirty="0">
                <a:latin typeface="Corbel" panose="020B0503020204020204" pitchFamily="34" charset="0"/>
                <a:cs typeface="Arial" panose="020B0604020202020204" pitchFamily="34" charset="0"/>
              </a:rPr>
              <a:t>.</a:t>
            </a:r>
          </a:p>
          <a:p>
            <a:pPr marL="0" indent="0">
              <a:buNone/>
            </a:pPr>
            <a:endParaRPr lang="en-GB" sz="1800" dirty="0" smtClean="0">
              <a:latin typeface="Corbel" panose="020B0503020204020204" pitchFamily="34" charset="0"/>
            </a:endParaRPr>
          </a:p>
          <a:p>
            <a:pPr marL="0" indent="0">
              <a:buNone/>
            </a:pPr>
            <a:r>
              <a:rPr lang="en-GB" sz="1800" dirty="0" smtClean="0">
                <a:latin typeface="Corbel" panose="020B0503020204020204" pitchFamily="34" charset="0"/>
              </a:rPr>
              <a:t>Did you know….by removing one of the elements in the fire triangle the fire cannot exist.</a:t>
            </a:r>
            <a:endParaRPr lang="en-GB" sz="1800" dirty="0">
              <a:latin typeface="Corbel" panose="020B0503020204020204" pitchFamily="34" charset="0"/>
            </a:endParaRPr>
          </a:p>
        </p:txBody>
      </p:sp>
      <p:pic>
        <p:nvPicPr>
          <p:cNvPr id="4" name="Content Placeholder 3"/>
          <p:cNvPicPr>
            <a:picLocks noChangeAspect="1"/>
          </p:cNvPicPr>
          <p:nvPr/>
        </p:nvPicPr>
        <p:blipFill>
          <a:blip r:embed="rId3"/>
          <a:stretch>
            <a:fillRect/>
          </a:stretch>
        </p:blipFill>
        <p:spPr bwMode="auto">
          <a:xfrm>
            <a:off x="611560" y="1988840"/>
            <a:ext cx="3115916" cy="3096344"/>
          </a:xfrm>
          <a:prstGeom prst="roundRect">
            <a:avLst>
              <a:gd name="adj" fmla="val 16667"/>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54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31" presetClass="entr" presetSubtype="0" fill="hold" nodeType="withEffect">
                                  <p:stCondLst>
                                    <p:cond delay="25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38" y="485775"/>
            <a:ext cx="6130925" cy="1143000"/>
          </a:xfrm>
        </p:spPr>
        <p:txBody>
          <a:bodyPr/>
          <a:lstStyle/>
          <a:p>
            <a:pPr algn="ctr"/>
            <a:r>
              <a:rPr lang="en-GB" sz="4000" dirty="0">
                <a:solidFill>
                  <a:schemeClr val="tx1"/>
                </a:solidFill>
                <a:latin typeface="Corbel" panose="020B0503020204020204" pitchFamily="34" charset="0"/>
              </a:rPr>
              <a:t>Common Causes of Fire </a:t>
            </a:r>
          </a:p>
        </p:txBody>
      </p:sp>
      <p:sp>
        <p:nvSpPr>
          <p:cNvPr id="3" name="Content Placeholder 2"/>
          <p:cNvSpPr>
            <a:spLocks noGrp="1"/>
          </p:cNvSpPr>
          <p:nvPr>
            <p:ph idx="1"/>
          </p:nvPr>
        </p:nvSpPr>
        <p:spPr>
          <a:xfrm>
            <a:off x="457200" y="1777390"/>
            <a:ext cx="8229600" cy="3921125"/>
          </a:xfrm>
        </p:spPr>
        <p:txBody>
          <a:bodyPr/>
          <a:lstStyle/>
          <a:p>
            <a:pPr marL="0" indent="0">
              <a:buNone/>
            </a:pPr>
            <a:r>
              <a:rPr lang="en-US" sz="2000" dirty="0">
                <a:latin typeface="Corbel" panose="020B0503020204020204" pitchFamily="34" charset="0"/>
                <a:cs typeface="Arial" panose="020B0604020202020204" pitchFamily="34" charset="0"/>
              </a:rPr>
              <a:t>Here are the most common causes of fire in the workplace: </a:t>
            </a:r>
            <a:endParaRPr lang="en-GB" sz="2000" dirty="0">
              <a:latin typeface="Corbel" panose="020B0503020204020204" pitchFamily="34" charset="0"/>
              <a:cs typeface="Arial" panose="020B0604020202020204" pitchFamily="34" charset="0"/>
            </a:endParaRPr>
          </a:p>
          <a:p>
            <a:pPr marL="0" indent="0">
              <a:buNone/>
            </a:pPr>
            <a:endParaRPr lang="en-GB" dirty="0"/>
          </a:p>
        </p:txBody>
      </p:sp>
      <p:sp>
        <p:nvSpPr>
          <p:cNvPr id="4" name="Content Placeholder 2"/>
          <p:cNvSpPr txBox="1">
            <a:spLocks/>
          </p:cNvSpPr>
          <p:nvPr/>
        </p:nvSpPr>
        <p:spPr>
          <a:xfrm>
            <a:off x="3030264" y="2352343"/>
            <a:ext cx="5156200" cy="4317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latin typeface="Corbel" panose="020B0503020204020204" pitchFamily="34" charset="0"/>
                <a:cs typeface="Arial" panose="020B0604020202020204" pitchFamily="34" charset="0"/>
              </a:rPr>
              <a:t>Faulty </a:t>
            </a:r>
            <a:r>
              <a:rPr lang="en-US" sz="2000" dirty="0">
                <a:latin typeface="Corbel" panose="020B0503020204020204" pitchFamily="34" charset="0"/>
                <a:cs typeface="Arial" panose="020B0604020202020204" pitchFamily="34" charset="0"/>
              </a:rPr>
              <a:t>electrical appliances or wiring </a:t>
            </a:r>
          </a:p>
          <a:p>
            <a:r>
              <a:rPr lang="en-GB" sz="2000" dirty="0">
                <a:latin typeface="Corbel" panose="020B0503020204020204" pitchFamily="34" charset="0"/>
                <a:cs typeface="Arial" panose="020B0604020202020204" pitchFamily="34" charset="0"/>
              </a:rPr>
              <a:t>Portable heaters </a:t>
            </a:r>
          </a:p>
          <a:p>
            <a:r>
              <a:rPr lang="en-US" sz="2000" dirty="0" smtClean="0">
                <a:latin typeface="Corbel" panose="020B0503020204020204" pitchFamily="34" charset="0"/>
                <a:cs typeface="Arial" panose="020B0604020202020204" pitchFamily="34" charset="0"/>
              </a:rPr>
              <a:t>Cooking: </a:t>
            </a:r>
            <a:r>
              <a:rPr lang="en-US" sz="2000" dirty="0">
                <a:latin typeface="Corbel" panose="020B0503020204020204" pitchFamily="34" charset="0"/>
                <a:cs typeface="Arial" panose="020B0604020202020204" pitchFamily="34" charset="0"/>
              </a:rPr>
              <a:t>fat fryers, microwaves and toasters </a:t>
            </a:r>
          </a:p>
          <a:p>
            <a:r>
              <a:rPr lang="en-GB" sz="2000" dirty="0">
                <a:latin typeface="Corbel" panose="020B0503020204020204" pitchFamily="34" charset="0"/>
                <a:cs typeface="Arial" panose="020B0604020202020204" pitchFamily="34" charset="0"/>
              </a:rPr>
              <a:t>Arson </a:t>
            </a:r>
          </a:p>
          <a:p>
            <a:r>
              <a:rPr lang="en-US" sz="2000" dirty="0">
                <a:latin typeface="Corbel" panose="020B0503020204020204" pitchFamily="34" charset="0"/>
                <a:cs typeface="Arial" panose="020B0604020202020204" pitchFamily="34" charset="0"/>
              </a:rPr>
              <a:t>Accumulation of combustible </a:t>
            </a:r>
            <a:r>
              <a:rPr lang="en-US" sz="2000" dirty="0" smtClean="0">
                <a:latin typeface="Corbel" panose="020B0503020204020204" pitchFamily="34" charset="0"/>
                <a:cs typeface="Arial" panose="020B0604020202020204" pitchFamily="34" charset="0"/>
              </a:rPr>
              <a:t>materials </a:t>
            </a:r>
            <a:r>
              <a:rPr lang="en-US" sz="2000" dirty="0">
                <a:latin typeface="Corbel" panose="020B0503020204020204" pitchFamily="34" charset="0"/>
                <a:cs typeface="Arial" panose="020B0604020202020204" pitchFamily="34" charset="0"/>
              </a:rPr>
              <a:t>e.g. paper, waste </a:t>
            </a:r>
          </a:p>
          <a:p>
            <a:r>
              <a:rPr lang="en-GB" sz="2000" dirty="0">
                <a:latin typeface="Corbel" panose="020B0503020204020204" pitchFamily="34" charset="0"/>
                <a:cs typeface="Arial" panose="020B0604020202020204" pitchFamily="34" charset="0"/>
              </a:rPr>
              <a:t>Flammable materials </a:t>
            </a:r>
          </a:p>
        </p:txBody>
      </p:sp>
      <p:pic>
        <p:nvPicPr>
          <p:cNvPr id="5" name="Picture 4"/>
          <p:cNvPicPr>
            <a:picLocks noChangeAspect="1"/>
          </p:cNvPicPr>
          <p:nvPr/>
        </p:nvPicPr>
        <p:blipFill>
          <a:blip r:embed="rId3"/>
          <a:stretch>
            <a:fillRect/>
          </a:stretch>
        </p:blipFill>
        <p:spPr>
          <a:xfrm>
            <a:off x="738327" y="2564904"/>
            <a:ext cx="1791601" cy="2929880"/>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3030264" y="5235603"/>
            <a:ext cx="5283200" cy="105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5">
                    <a:lumMod val="75000"/>
                  </a:schemeClr>
                </a:solidFill>
                <a:latin typeface="Corbel" panose="020B0503020204020204" pitchFamily="34" charset="0"/>
                <a:cs typeface="Arial" panose="020B0604020202020204" pitchFamily="34" charset="0"/>
              </a:rPr>
              <a:t>Safety tip </a:t>
            </a:r>
            <a:r>
              <a:rPr lang="en-US" sz="2000" dirty="0">
                <a:solidFill>
                  <a:schemeClr val="accent5">
                    <a:lumMod val="75000"/>
                  </a:schemeClr>
                </a:solidFill>
                <a:latin typeface="Corbel" panose="020B0503020204020204" pitchFamily="34" charset="0"/>
                <a:cs typeface="Arial" panose="020B0604020202020204" pitchFamily="34" charset="0"/>
              </a:rPr>
              <a:t>Smoke detectors should be checked regularly to ensure the batteries are not flat. </a:t>
            </a:r>
            <a:r>
              <a:rPr lang="en-US" sz="2000" dirty="0" smtClean="0">
                <a:solidFill>
                  <a:schemeClr val="accent5">
                    <a:lumMod val="75000"/>
                  </a:schemeClr>
                </a:solidFill>
                <a:latin typeface="Corbel" panose="020B0503020204020204" pitchFamily="34" charset="0"/>
                <a:cs typeface="Arial" panose="020B0604020202020204" pitchFamily="34" charset="0"/>
              </a:rPr>
              <a:t> </a:t>
            </a:r>
            <a:endParaRPr lang="en-GB" sz="2000" dirty="0">
              <a:solidFill>
                <a:schemeClr val="accent5">
                  <a:lumMod val="75000"/>
                </a:schemeClr>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203378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allAtOnce"/>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38" y="485775"/>
            <a:ext cx="6130925" cy="1143000"/>
          </a:xfrm>
        </p:spPr>
        <p:txBody>
          <a:bodyPr/>
          <a:lstStyle/>
          <a:p>
            <a:pPr algn="ctr"/>
            <a:r>
              <a:rPr lang="en-GB" sz="4800" dirty="0">
                <a:solidFill>
                  <a:schemeClr val="tx1"/>
                </a:solidFill>
                <a:latin typeface="Corbel" panose="020B0503020204020204" pitchFamily="34" charset="0"/>
              </a:rPr>
              <a:t>Fire Prevention </a:t>
            </a:r>
          </a:p>
        </p:txBody>
      </p:sp>
      <p:sp>
        <p:nvSpPr>
          <p:cNvPr id="3" name="Content Placeholder 2"/>
          <p:cNvSpPr>
            <a:spLocks noGrp="1"/>
          </p:cNvSpPr>
          <p:nvPr>
            <p:ph idx="1"/>
          </p:nvPr>
        </p:nvSpPr>
        <p:spPr>
          <a:xfrm>
            <a:off x="611560" y="1628775"/>
            <a:ext cx="8229600" cy="739215"/>
          </a:xfrm>
        </p:spPr>
        <p:txBody>
          <a:bodyPr/>
          <a:lstStyle/>
          <a:p>
            <a:pPr marL="0" indent="0">
              <a:buNone/>
            </a:pPr>
            <a:r>
              <a:rPr lang="en-US" sz="1800" dirty="0">
                <a:latin typeface="Corbel" panose="020B0503020204020204" pitchFamily="34" charset="0"/>
                <a:cs typeface="Arial" panose="020B0604020202020204" pitchFamily="34" charset="0"/>
              </a:rPr>
              <a:t>There are many things you can do to ensure that you are working in a safe environment with no risk of fire. </a:t>
            </a:r>
            <a:endParaRPr lang="en-GB" sz="1800" dirty="0">
              <a:latin typeface="Corbel" panose="020B0503020204020204" pitchFamily="34" charset="0"/>
              <a:cs typeface="Arial" panose="020B0604020202020204" pitchFamily="34" charset="0"/>
            </a:endParaRPr>
          </a:p>
          <a:p>
            <a:pPr marL="0" indent="0">
              <a:buNone/>
            </a:pPr>
            <a:endParaRPr lang="en-GB" sz="1800" dirty="0">
              <a:latin typeface="Corbel" panose="020B0503020204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91098436"/>
              </p:ext>
            </p:extLst>
          </p:nvPr>
        </p:nvGraphicFramePr>
        <p:xfrm>
          <a:off x="481217" y="2002186"/>
          <a:ext cx="8040316" cy="3939485"/>
        </p:xfrm>
        <a:graphic>
          <a:graphicData uri="http://schemas.openxmlformats.org/drawingml/2006/table">
            <a:tbl>
              <a:tblPr firstRow="1" bandRow="1">
                <a:tableStyleId>{5C22544A-7EE6-4342-B048-85BDC9FD1C3A}</a:tableStyleId>
              </a:tblPr>
              <a:tblGrid>
                <a:gridCol w="2010079">
                  <a:extLst>
                    <a:ext uri="{9D8B030D-6E8A-4147-A177-3AD203B41FA5}">
                      <a16:colId xmlns:a16="http://schemas.microsoft.com/office/drawing/2014/main" val="20000"/>
                    </a:ext>
                  </a:extLst>
                </a:gridCol>
                <a:gridCol w="2010079">
                  <a:extLst>
                    <a:ext uri="{9D8B030D-6E8A-4147-A177-3AD203B41FA5}">
                      <a16:colId xmlns:a16="http://schemas.microsoft.com/office/drawing/2014/main" val="20001"/>
                    </a:ext>
                  </a:extLst>
                </a:gridCol>
                <a:gridCol w="2010079">
                  <a:extLst>
                    <a:ext uri="{9D8B030D-6E8A-4147-A177-3AD203B41FA5}">
                      <a16:colId xmlns:a16="http://schemas.microsoft.com/office/drawing/2014/main" val="20002"/>
                    </a:ext>
                  </a:extLst>
                </a:gridCol>
                <a:gridCol w="2010079">
                  <a:extLst>
                    <a:ext uri="{9D8B030D-6E8A-4147-A177-3AD203B41FA5}">
                      <a16:colId xmlns:a16="http://schemas.microsoft.com/office/drawing/2014/main" val="20003"/>
                    </a:ext>
                  </a:extLst>
                </a:gridCol>
              </a:tblGrid>
              <a:tr h="1790645">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90645">
                <a:tc>
                  <a:txBody>
                    <a:bodyPr/>
                    <a:lstStyle/>
                    <a:p>
                      <a:pPr algn="ctr"/>
                      <a:r>
                        <a:rPr lang="en-US" sz="1350" dirty="0" smtClean="0">
                          <a:latin typeface="Corbel" panose="020B0503020204020204" pitchFamily="34" charset="0"/>
                          <a:cs typeface="Arial" panose="020B0604020202020204" pitchFamily="34" charset="0"/>
                        </a:rPr>
                        <a:t>Do not allow rubbish, waste packaging, plastic trays or wooden pallets to build up, either in inside or outside of the building. Ensure all rubbish is placed in designated bins. </a:t>
                      </a:r>
                      <a:endParaRPr lang="en-GB" sz="1350" dirty="0">
                        <a:latin typeface="Corbel" panose="020B05030202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50" kern="1200" dirty="0" smtClean="0">
                          <a:solidFill>
                            <a:schemeClr val="dk1"/>
                          </a:solidFill>
                          <a:latin typeface="Corbel" panose="020B0503020204020204" pitchFamily="34" charset="0"/>
                          <a:ea typeface="+mn-ea"/>
                          <a:cs typeface="Arial" panose="020B0604020202020204" pitchFamily="34" charset="0"/>
                        </a:rPr>
                        <a:t>When electrical appliances are not in use, always make sure they are switched off at the mains, for example, kettles, toasters and microwaves in the kitchen area. </a:t>
                      </a:r>
                      <a:endParaRPr lang="en-GB" sz="1350" kern="1200" dirty="0" smtClean="0">
                        <a:solidFill>
                          <a:schemeClr val="dk1"/>
                        </a:solidFill>
                        <a:latin typeface="Corbel" panose="020B0503020204020204" pitchFamily="34" charset="0"/>
                        <a:ea typeface="+mn-ea"/>
                        <a:cs typeface="Arial" panose="020B0604020202020204" pitchFamily="34" charset="0"/>
                      </a:endParaRPr>
                    </a:p>
                    <a:p>
                      <a:pPr algn="ctr"/>
                      <a:endParaRPr lang="en-GB" sz="1350" dirty="0">
                        <a:latin typeface="Corbel" panose="020B05030202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50" kern="1200" dirty="0" smtClean="0">
                          <a:solidFill>
                            <a:schemeClr val="dk1"/>
                          </a:solidFill>
                          <a:latin typeface="Corbel" panose="020B0503020204020204" pitchFamily="34" charset="0"/>
                          <a:ea typeface="+mn-ea"/>
                          <a:cs typeface="Arial" panose="020B0604020202020204" pitchFamily="34" charset="0"/>
                        </a:rPr>
                        <a:t>Always carry out visual inspections of equipment prior to use. Check the flex, plug and socket to ensure it is in good condition. Always report any faulty wiring or electrical fault to your manager. </a:t>
                      </a:r>
                      <a:r>
                        <a:rPr lang="en-US" sz="1350" dirty="0" smtClean="0">
                          <a:latin typeface="Corbel" panose="020B0503020204020204" pitchFamily="34" charset="0"/>
                          <a:cs typeface="Arial" panose="020B0604020202020204" pitchFamily="34" charset="0"/>
                        </a:rPr>
                        <a:t>	</a:t>
                      </a:r>
                    </a:p>
                    <a:p>
                      <a:pPr algn="ctr"/>
                      <a:endParaRPr lang="en-GB" sz="1350" dirty="0">
                        <a:latin typeface="Corbel" panose="020B05030202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50" kern="1200" dirty="0" smtClean="0">
                          <a:solidFill>
                            <a:schemeClr val="dk1"/>
                          </a:solidFill>
                          <a:latin typeface="Corbel" panose="020B0503020204020204" pitchFamily="34" charset="0"/>
                          <a:ea typeface="+mn-ea"/>
                          <a:cs typeface="Arial" panose="020B0604020202020204" pitchFamily="34" charset="0"/>
                        </a:rPr>
                        <a:t>Always ensure fire doors are kept closed (not propped open) – they can prevent a fire spreading. Ensure fire exits are kept clear from obstructions and are unlocked whilst the building is occupied. </a:t>
                      </a:r>
                      <a:endParaRPr lang="en-GB" sz="1350" kern="1200" dirty="0">
                        <a:solidFill>
                          <a:schemeClr val="dk1"/>
                        </a:solidFill>
                        <a:latin typeface="Corbel" panose="020B0503020204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3"/>
          <a:stretch>
            <a:fillRect/>
          </a:stretch>
        </p:blipFill>
        <p:spPr>
          <a:xfrm>
            <a:off x="776350" y="2350898"/>
            <a:ext cx="1460376" cy="1449854"/>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2832637" y="2353615"/>
            <a:ext cx="1463783" cy="1445118"/>
          </a:xfrm>
          <a:prstGeom prst="rect">
            <a:avLst/>
          </a:prstGeom>
          <a:ln>
            <a:noFill/>
          </a:ln>
          <a:effectLst>
            <a:softEdge rad="112500"/>
          </a:effectLst>
        </p:spPr>
      </p:pic>
      <p:pic>
        <p:nvPicPr>
          <p:cNvPr id="7" name="Picture 6"/>
          <p:cNvPicPr>
            <a:picLocks noChangeAspect="1"/>
          </p:cNvPicPr>
          <p:nvPr/>
        </p:nvPicPr>
        <p:blipFill>
          <a:blip r:embed="rId5"/>
          <a:stretch>
            <a:fillRect/>
          </a:stretch>
        </p:blipFill>
        <p:spPr>
          <a:xfrm>
            <a:off x="4806264" y="2348178"/>
            <a:ext cx="1468580" cy="1449853"/>
          </a:xfrm>
          <a:prstGeom prst="rect">
            <a:avLst/>
          </a:prstGeom>
          <a:ln>
            <a:noFill/>
          </a:ln>
          <a:effectLst>
            <a:softEdge rad="112500"/>
          </a:effectLst>
        </p:spPr>
      </p:pic>
      <p:pic>
        <p:nvPicPr>
          <p:cNvPr id="8" name="Picture 7"/>
          <p:cNvPicPr>
            <a:picLocks noChangeAspect="1"/>
          </p:cNvPicPr>
          <p:nvPr/>
        </p:nvPicPr>
        <p:blipFill>
          <a:blip r:embed="rId6"/>
          <a:stretch>
            <a:fillRect/>
          </a:stretch>
        </p:blipFill>
        <p:spPr>
          <a:xfrm>
            <a:off x="6809335" y="2345560"/>
            <a:ext cx="1470891" cy="1452135"/>
          </a:xfrm>
          <a:prstGeom prst="rect">
            <a:avLst/>
          </a:prstGeom>
          <a:ln>
            <a:noFill/>
          </a:ln>
          <a:effectLst>
            <a:softEdge rad="112500"/>
          </a:effectLst>
        </p:spPr>
      </p:pic>
    </p:spTree>
    <p:extLst>
      <p:ext uri="{BB962C8B-B14F-4D97-AF65-F5344CB8AC3E}">
        <p14:creationId xmlns:p14="http://schemas.microsoft.com/office/powerpoint/2010/main" val="421999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4000"/>
                            </p:stCondLst>
                            <p:childTnLst>
                              <p:par>
                                <p:cTn id="41" presetID="1"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54" y="188640"/>
            <a:ext cx="8348918" cy="1143000"/>
          </a:xfrm>
        </p:spPr>
        <p:txBody>
          <a:bodyPr/>
          <a:lstStyle/>
          <a:p>
            <a:pPr algn="ctr"/>
            <a:r>
              <a:rPr lang="en-GB" dirty="0" smtClean="0">
                <a:solidFill>
                  <a:schemeClr val="tx1"/>
                </a:solidFill>
                <a:latin typeface="Corbel" panose="020B0503020204020204" pitchFamily="34" charset="0"/>
              </a:rPr>
              <a:t>Using Different Types </a:t>
            </a:r>
            <a:r>
              <a:rPr lang="en-GB" dirty="0">
                <a:solidFill>
                  <a:schemeClr val="tx1"/>
                </a:solidFill>
                <a:latin typeface="Corbel" panose="020B0503020204020204" pitchFamily="34" charset="0"/>
              </a:rPr>
              <a:t>of </a:t>
            </a:r>
            <a:r>
              <a:rPr lang="en-GB" dirty="0" smtClean="0">
                <a:solidFill>
                  <a:schemeClr val="tx1"/>
                </a:solidFill>
                <a:latin typeface="Corbel" panose="020B0503020204020204" pitchFamily="34" charset="0"/>
              </a:rPr>
              <a:t>Equipment</a:t>
            </a:r>
            <a:endParaRPr lang="en-GB" dirty="0">
              <a:solidFill>
                <a:schemeClr val="tx1"/>
              </a:solidFill>
              <a:latin typeface="Corbel" panose="020B0503020204020204" pitchFamily="34" charset="0"/>
            </a:endParaRPr>
          </a:p>
        </p:txBody>
      </p:sp>
      <p:sp>
        <p:nvSpPr>
          <p:cNvPr id="3" name="Content Placeholder 2"/>
          <p:cNvSpPr>
            <a:spLocks noGrp="1"/>
          </p:cNvSpPr>
          <p:nvPr>
            <p:ph idx="1"/>
          </p:nvPr>
        </p:nvSpPr>
        <p:spPr>
          <a:xfrm>
            <a:off x="471554" y="1556792"/>
            <a:ext cx="8229600" cy="4209157"/>
          </a:xfrm>
        </p:spPr>
        <p:txBody>
          <a:bodyPr/>
          <a:lstStyle/>
          <a:p>
            <a:r>
              <a:rPr lang="en-US" sz="1550" dirty="0" smtClean="0">
                <a:latin typeface="Corbel" panose="020B0503020204020204" pitchFamily="34" charset="0"/>
                <a:cs typeface="Arial" panose="020B0604020202020204" pitchFamily="34" charset="0"/>
              </a:rPr>
              <a:t>If </a:t>
            </a:r>
            <a:r>
              <a:rPr lang="en-US" sz="1550" dirty="0">
                <a:latin typeface="Corbel" panose="020B0503020204020204" pitchFamily="34" charset="0"/>
                <a:cs typeface="Arial" panose="020B0604020202020204" pitchFamily="34" charset="0"/>
              </a:rPr>
              <a:t>you do attempt to put a fire out you must use the correct fire fighting equipment e.g. fire blankets, fire extinguishers. </a:t>
            </a:r>
          </a:p>
          <a:p>
            <a:r>
              <a:rPr lang="en-US" sz="1550" dirty="0">
                <a:latin typeface="Corbel" panose="020B0503020204020204" pitchFamily="34" charset="0"/>
                <a:cs typeface="Arial" panose="020B0604020202020204" pitchFamily="34" charset="0"/>
              </a:rPr>
              <a:t>You will find that all the new fire extinguishers are coloured red with a small coloured label showing their </a:t>
            </a:r>
            <a:r>
              <a:rPr lang="en-US" sz="1550" dirty="0" smtClean="0">
                <a:latin typeface="Corbel" panose="020B0503020204020204" pitchFamily="34" charset="0"/>
                <a:cs typeface="Arial" panose="020B0604020202020204" pitchFamily="34" charset="0"/>
              </a:rPr>
              <a:t>content. </a:t>
            </a:r>
            <a:endParaRPr lang="en-US" sz="1550" dirty="0">
              <a:latin typeface="Corbel" panose="020B0503020204020204" pitchFamily="34" charset="0"/>
              <a:cs typeface="Arial" panose="020B0604020202020204" pitchFamily="34" charset="0"/>
            </a:endParaRPr>
          </a:p>
          <a:p>
            <a:r>
              <a:rPr lang="en-US" sz="1550" dirty="0" smtClean="0">
                <a:latin typeface="Corbel" panose="020B0503020204020204" pitchFamily="34" charset="0"/>
                <a:cs typeface="Arial" panose="020B0604020202020204" pitchFamily="34" charset="0"/>
              </a:rPr>
              <a:t>Remember</a:t>
            </a:r>
            <a:r>
              <a:rPr lang="en-US" sz="1550" dirty="0">
                <a:latin typeface="Corbel" panose="020B0503020204020204" pitchFamily="34" charset="0"/>
                <a:cs typeface="Arial" panose="020B0604020202020204" pitchFamily="34" charset="0"/>
              </a:rPr>
              <a:t>, it can be very dangerous to use the wrong extinguisher, so always be certain you choose the correct one for the type of fire and familiarise yourself with the operating instructions. </a:t>
            </a:r>
            <a:endParaRPr lang="en-US" sz="1550" dirty="0" smtClean="0">
              <a:latin typeface="Corbel" panose="020B0503020204020204" pitchFamily="34" charset="0"/>
              <a:cs typeface="Arial" panose="020B0604020202020204" pitchFamily="34" charset="0"/>
            </a:endParaRPr>
          </a:p>
          <a:p>
            <a:endParaRPr lang="en-US" sz="1550" dirty="0" smtClean="0">
              <a:latin typeface="Corbel" panose="020B0503020204020204" pitchFamily="34" charset="0"/>
              <a:cs typeface="Arial" panose="020B0604020202020204" pitchFamily="34" charset="0"/>
            </a:endParaRPr>
          </a:p>
          <a:p>
            <a:pPr marL="0" indent="0">
              <a:buNone/>
            </a:pPr>
            <a:r>
              <a:rPr lang="en-US" sz="1550" b="1" dirty="0" smtClean="0">
                <a:latin typeface="Corbel" panose="020B0503020204020204" pitchFamily="34" charset="0"/>
                <a:cs typeface="Arial" panose="020B0604020202020204" pitchFamily="34" charset="0"/>
              </a:rPr>
              <a:t>Did </a:t>
            </a:r>
            <a:r>
              <a:rPr lang="en-US" sz="1550" b="1" dirty="0">
                <a:latin typeface="Corbel" panose="020B0503020204020204" pitchFamily="34" charset="0"/>
                <a:cs typeface="Arial" panose="020B0604020202020204" pitchFamily="34" charset="0"/>
              </a:rPr>
              <a:t>you know? </a:t>
            </a:r>
            <a:r>
              <a:rPr lang="en-US" sz="1550" dirty="0">
                <a:latin typeface="Corbel" panose="020B0503020204020204" pitchFamily="34" charset="0"/>
                <a:cs typeface="Arial" panose="020B0604020202020204" pitchFamily="34" charset="0"/>
              </a:rPr>
              <a:t>If a person’s clothing is on fire </a:t>
            </a:r>
            <a:r>
              <a:rPr lang="en-US" sz="1550" dirty="0" smtClean="0">
                <a:latin typeface="Corbel" panose="020B0503020204020204" pitchFamily="34" charset="0"/>
                <a:cs typeface="Arial" panose="020B0604020202020204" pitchFamily="34" charset="0"/>
              </a:rPr>
              <a:t>then a fire blanket is the best piece of equipment to use.  If you use a CO2 </a:t>
            </a:r>
            <a:r>
              <a:rPr lang="en-US" sz="1550" dirty="0">
                <a:latin typeface="Corbel" panose="020B0503020204020204" pitchFamily="34" charset="0"/>
                <a:cs typeface="Arial" panose="020B0604020202020204" pitchFamily="34" charset="0"/>
              </a:rPr>
              <a:t>fire extinguisher, you could suffocate them and give them freeze burns internally and externally</a:t>
            </a:r>
            <a:r>
              <a:rPr lang="en-US" sz="1550" dirty="0" smtClean="0">
                <a:latin typeface="Corbel" panose="020B0503020204020204" pitchFamily="34" charset="0"/>
                <a:cs typeface="Arial" panose="020B0604020202020204" pitchFamily="34" charset="0"/>
              </a:rPr>
              <a:t>. </a:t>
            </a:r>
          </a:p>
          <a:p>
            <a:pPr marL="0" indent="0">
              <a:buNone/>
            </a:pPr>
            <a:endParaRPr lang="en-US" sz="1550" dirty="0">
              <a:latin typeface="Corbel" panose="020B0503020204020204" pitchFamily="34" charset="0"/>
              <a:cs typeface="Arial" panose="020B0604020202020204" pitchFamily="34" charset="0"/>
            </a:endParaRPr>
          </a:p>
          <a:p>
            <a:pPr marL="0" indent="0">
              <a:buNone/>
            </a:pPr>
            <a:r>
              <a:rPr lang="en-US" sz="1550" b="1" dirty="0">
                <a:solidFill>
                  <a:schemeClr val="tx2"/>
                </a:solidFill>
                <a:latin typeface="Corbel" panose="020B0503020204020204" pitchFamily="34" charset="0"/>
                <a:cs typeface="Arial" panose="020B0604020202020204" pitchFamily="34" charset="0"/>
              </a:rPr>
              <a:t>Safety </a:t>
            </a:r>
            <a:r>
              <a:rPr lang="en-US" sz="1550" b="1" dirty="0" smtClean="0">
                <a:solidFill>
                  <a:schemeClr val="tx2"/>
                </a:solidFill>
                <a:latin typeface="Corbel" panose="020B0503020204020204" pitchFamily="34" charset="0"/>
                <a:cs typeface="Arial" panose="020B0604020202020204" pitchFamily="34" charset="0"/>
              </a:rPr>
              <a:t>tip! </a:t>
            </a:r>
          </a:p>
          <a:p>
            <a:pPr marL="0" indent="0">
              <a:buNone/>
            </a:pPr>
            <a:r>
              <a:rPr lang="en-US" sz="1550" dirty="0" smtClean="0">
                <a:solidFill>
                  <a:schemeClr val="tx2"/>
                </a:solidFill>
                <a:latin typeface="Corbel" panose="020B0503020204020204" pitchFamily="34" charset="0"/>
                <a:cs typeface="Arial" panose="020B0604020202020204" pitchFamily="34" charset="0"/>
              </a:rPr>
              <a:t>You should only attempt to tackle a fire if:  You have already raised the alarm; The fire is small and it is safe to do so; The fire is blocking your only means of escape.  </a:t>
            </a:r>
            <a:r>
              <a:rPr lang="en-US" sz="1550" b="1" dirty="0" smtClean="0">
                <a:solidFill>
                  <a:schemeClr val="tx2"/>
                </a:solidFill>
                <a:latin typeface="Corbel" panose="020B0503020204020204" pitchFamily="34" charset="0"/>
                <a:cs typeface="Arial" panose="020B0604020202020204" pitchFamily="34" charset="0"/>
              </a:rPr>
              <a:t>The county council’s policy is to raise the alarm and exit the building as quickly as possible. </a:t>
            </a:r>
            <a:endParaRPr lang="en-GB" sz="1550" b="1" dirty="0">
              <a:solidFill>
                <a:schemeClr val="tx2"/>
              </a:solidFill>
            </a:endParaRPr>
          </a:p>
        </p:txBody>
      </p:sp>
    </p:spTree>
    <p:extLst>
      <p:ext uri="{BB962C8B-B14F-4D97-AF65-F5344CB8AC3E}">
        <p14:creationId xmlns:p14="http://schemas.microsoft.com/office/powerpoint/2010/main" val="156187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38" y="300480"/>
            <a:ext cx="6130925" cy="854993"/>
          </a:xfrm>
        </p:spPr>
        <p:txBody>
          <a:bodyPr/>
          <a:lstStyle/>
          <a:p>
            <a:pPr algn="ctr"/>
            <a:r>
              <a:rPr lang="en-GB" dirty="0">
                <a:solidFill>
                  <a:schemeClr val="tx1"/>
                </a:solidFill>
                <a:latin typeface="Corbel" panose="020B0503020204020204" pitchFamily="34" charset="0"/>
              </a:rPr>
              <a:t>Types of Equipment</a:t>
            </a:r>
          </a:p>
        </p:txBody>
      </p:sp>
      <p:graphicFrame>
        <p:nvGraphicFramePr>
          <p:cNvPr id="6" name="Table 5"/>
          <p:cNvGraphicFramePr>
            <a:graphicFrameLocks noGrp="1"/>
          </p:cNvGraphicFramePr>
          <p:nvPr>
            <p:extLst>
              <p:ext uri="{D42A27DB-BD31-4B8C-83A1-F6EECF244321}">
                <p14:modId xmlns:p14="http://schemas.microsoft.com/office/powerpoint/2010/main" val="1143411797"/>
              </p:ext>
            </p:extLst>
          </p:nvPr>
        </p:nvGraphicFramePr>
        <p:xfrm>
          <a:off x="457200" y="949335"/>
          <a:ext cx="8147250" cy="5009760"/>
        </p:xfrm>
        <a:graphic>
          <a:graphicData uri="http://schemas.openxmlformats.org/drawingml/2006/table">
            <a:tbl>
              <a:tblPr firstRow="1" bandRow="1">
                <a:tableStyleId>{5C22544A-7EE6-4342-B048-85BDC9FD1C3A}</a:tableStyleId>
              </a:tblPr>
              <a:tblGrid>
                <a:gridCol w="1629450">
                  <a:extLst>
                    <a:ext uri="{9D8B030D-6E8A-4147-A177-3AD203B41FA5}">
                      <a16:colId xmlns:a16="http://schemas.microsoft.com/office/drawing/2014/main" val="20000"/>
                    </a:ext>
                  </a:extLst>
                </a:gridCol>
                <a:gridCol w="1629450">
                  <a:extLst>
                    <a:ext uri="{9D8B030D-6E8A-4147-A177-3AD203B41FA5}">
                      <a16:colId xmlns:a16="http://schemas.microsoft.com/office/drawing/2014/main" val="20001"/>
                    </a:ext>
                  </a:extLst>
                </a:gridCol>
                <a:gridCol w="1629450">
                  <a:extLst>
                    <a:ext uri="{9D8B030D-6E8A-4147-A177-3AD203B41FA5}">
                      <a16:colId xmlns:a16="http://schemas.microsoft.com/office/drawing/2014/main" val="20002"/>
                    </a:ext>
                  </a:extLst>
                </a:gridCol>
                <a:gridCol w="1629450">
                  <a:extLst>
                    <a:ext uri="{9D8B030D-6E8A-4147-A177-3AD203B41FA5}">
                      <a16:colId xmlns:a16="http://schemas.microsoft.com/office/drawing/2014/main" val="20003"/>
                    </a:ext>
                  </a:extLst>
                </a:gridCol>
                <a:gridCol w="1629450">
                  <a:extLst>
                    <a:ext uri="{9D8B030D-6E8A-4147-A177-3AD203B41FA5}">
                      <a16:colId xmlns:a16="http://schemas.microsoft.com/office/drawing/2014/main" val="20004"/>
                    </a:ext>
                  </a:extLst>
                </a:gridCol>
              </a:tblGrid>
              <a:tr h="155028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77114">
                <a:tc>
                  <a:txBody>
                    <a:bodyPr/>
                    <a:lstStyle/>
                    <a:p>
                      <a:pPr algn="ctr"/>
                      <a:r>
                        <a:rPr lang="en-GB" sz="1700" b="1" i="0" u="none" strike="noStrike" kern="1200" baseline="0" dirty="0" smtClean="0">
                          <a:solidFill>
                            <a:schemeClr val="dk1"/>
                          </a:solidFill>
                          <a:latin typeface="Corbel" panose="020B0503020204020204" pitchFamily="34" charset="0"/>
                          <a:ea typeface="+mn-ea"/>
                          <a:cs typeface="Arial" panose="020B0604020202020204" pitchFamily="34" charset="0"/>
                        </a:rPr>
                        <a:t>Carbon Dioxide (Black Label) </a:t>
                      </a:r>
                      <a:endParaRPr lang="en-GB" sz="1700" b="0" i="0" u="none" strike="noStrike" kern="1200" baseline="0" dirty="0" smtClean="0">
                        <a:solidFill>
                          <a:schemeClr val="dk1"/>
                        </a:solidFill>
                        <a:latin typeface="Corbel" panose="020B0503020204020204" pitchFamily="34" charset="0"/>
                        <a:ea typeface="+mn-ea"/>
                        <a:cs typeface="Arial" panose="020B0604020202020204" pitchFamily="34" charset="0"/>
                      </a:endParaRPr>
                    </a:p>
                    <a:p>
                      <a:pPr algn="ctr"/>
                      <a:r>
                        <a:rPr lang="en-US" sz="1700" b="0" i="0" u="none" strike="noStrike" kern="1200" baseline="0" dirty="0" smtClean="0">
                          <a:solidFill>
                            <a:schemeClr val="dk1"/>
                          </a:solidFill>
                          <a:latin typeface="Corbel" panose="020B0503020204020204" pitchFamily="34" charset="0"/>
                          <a:ea typeface="+mn-ea"/>
                          <a:cs typeface="Arial" panose="020B0604020202020204" pitchFamily="34" charset="0"/>
                        </a:rPr>
                        <a:t>Fires which involve live electrical equipment (of any voltage) or flammable liquids 	</a:t>
                      </a:r>
                    </a:p>
                    <a:p>
                      <a:pPr algn="ctr"/>
                      <a:endParaRPr lang="en-GB" sz="1700" dirty="0">
                        <a:latin typeface="Corbel" panose="020B0503020204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i="0" u="none" strike="noStrike" kern="1200" baseline="0" dirty="0" smtClean="0">
                          <a:solidFill>
                            <a:schemeClr val="dk1"/>
                          </a:solidFill>
                          <a:latin typeface="Corbel" panose="020B0503020204020204" pitchFamily="34" charset="0"/>
                          <a:ea typeface="+mn-ea"/>
                          <a:cs typeface="Arial" panose="020B0604020202020204" pitchFamily="34" charset="0"/>
                        </a:rPr>
                        <a:t>Powder (Blue Label) </a:t>
                      </a:r>
                      <a:endParaRPr lang="en-GB" sz="1700" b="0" i="0" u="none" strike="noStrike" kern="1200" baseline="0" dirty="0" smtClean="0">
                        <a:solidFill>
                          <a:schemeClr val="dk1"/>
                        </a:solidFill>
                        <a:latin typeface="Corbel" panose="020B0503020204020204" pitchFamily="34" charset="0"/>
                        <a:ea typeface="+mn-ea"/>
                        <a:cs typeface="Arial" panose="020B0604020202020204" pitchFamily="34" charset="0"/>
                      </a:endParaRPr>
                    </a:p>
                    <a:p>
                      <a:pPr algn="ctr"/>
                      <a:r>
                        <a:rPr lang="en-US" sz="1700" b="0" i="0" u="none" strike="noStrike" kern="1200" baseline="0" dirty="0" smtClean="0">
                          <a:solidFill>
                            <a:schemeClr val="dk1"/>
                          </a:solidFill>
                          <a:latin typeface="Corbel" panose="020B0503020204020204" pitchFamily="34" charset="0"/>
                          <a:ea typeface="+mn-ea"/>
                          <a:cs typeface="Arial" panose="020B0604020202020204" pitchFamily="34" charset="0"/>
                        </a:rPr>
                        <a:t>Fires which involve low voltage live electrical equipment or flammable liquids. 	</a:t>
                      </a:r>
                    </a:p>
                    <a:p>
                      <a:pPr algn="ctr"/>
                      <a:endParaRPr lang="en-GB" sz="1700" dirty="0">
                        <a:latin typeface="Corbel" panose="020B0503020204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i="0" u="none" strike="noStrike" kern="1200" baseline="0" dirty="0" smtClean="0">
                          <a:solidFill>
                            <a:schemeClr val="dk1"/>
                          </a:solidFill>
                          <a:latin typeface="Corbel" panose="020B0503020204020204" pitchFamily="34" charset="0"/>
                          <a:ea typeface="+mn-ea"/>
                          <a:cs typeface="Arial" panose="020B0604020202020204" pitchFamily="34" charset="0"/>
                        </a:rPr>
                        <a:t>Foam (Cream Label) </a:t>
                      </a:r>
                      <a:endParaRPr lang="en-GB" sz="1700" b="0" i="0" u="none" strike="noStrike" kern="1200" baseline="0" dirty="0" smtClean="0">
                        <a:solidFill>
                          <a:schemeClr val="dk1"/>
                        </a:solidFill>
                        <a:latin typeface="Corbel" panose="020B0503020204020204" pitchFamily="34" charset="0"/>
                        <a:ea typeface="+mn-ea"/>
                        <a:cs typeface="Arial" panose="020B0604020202020204" pitchFamily="34" charset="0"/>
                      </a:endParaRPr>
                    </a:p>
                    <a:p>
                      <a:pPr algn="ctr"/>
                      <a:r>
                        <a:rPr lang="en-US" sz="1700" b="0" i="0" u="none" strike="noStrike" kern="1200" baseline="0" dirty="0" smtClean="0">
                          <a:solidFill>
                            <a:schemeClr val="dk1"/>
                          </a:solidFill>
                          <a:latin typeface="Corbel" panose="020B0503020204020204" pitchFamily="34" charset="0"/>
                          <a:ea typeface="+mn-ea"/>
                          <a:cs typeface="Arial" panose="020B0604020202020204" pitchFamily="34" charset="0"/>
                        </a:rPr>
                        <a:t>Fires involving liquids such as petrol, oils, greases and fats. 	</a:t>
                      </a:r>
                    </a:p>
                    <a:p>
                      <a:pPr algn="ctr"/>
                      <a:endParaRPr lang="en-GB" sz="1700" dirty="0">
                        <a:latin typeface="Corbel" panose="020B0503020204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i="0" u="none" strike="noStrike" kern="1200" baseline="0" dirty="0" smtClean="0">
                          <a:solidFill>
                            <a:schemeClr val="dk1"/>
                          </a:solidFill>
                          <a:latin typeface="Corbel" panose="020B0503020204020204" pitchFamily="34" charset="0"/>
                          <a:ea typeface="+mn-ea"/>
                          <a:cs typeface="Arial" panose="020B0604020202020204" pitchFamily="34" charset="0"/>
                        </a:rPr>
                        <a:t>Water (Red Label) </a:t>
                      </a:r>
                      <a:endParaRPr lang="en-GB" sz="1700" b="0" i="0" u="none" strike="noStrike" kern="1200" baseline="0" dirty="0" smtClean="0">
                        <a:solidFill>
                          <a:schemeClr val="dk1"/>
                        </a:solidFill>
                        <a:latin typeface="Corbel" panose="020B0503020204020204" pitchFamily="34" charset="0"/>
                        <a:ea typeface="+mn-ea"/>
                        <a:cs typeface="Arial" panose="020B0604020202020204" pitchFamily="34" charset="0"/>
                      </a:endParaRPr>
                    </a:p>
                    <a:p>
                      <a:pPr algn="ctr"/>
                      <a:r>
                        <a:rPr lang="en-US" sz="1700" b="0" i="0" u="none" strike="noStrike" kern="1200" baseline="0" dirty="0" smtClean="0">
                          <a:solidFill>
                            <a:schemeClr val="dk1"/>
                          </a:solidFill>
                          <a:latin typeface="Corbel" panose="020B0503020204020204" pitchFamily="34" charset="0"/>
                          <a:ea typeface="+mn-ea"/>
                          <a:cs typeface="Arial" panose="020B0604020202020204" pitchFamily="34" charset="0"/>
                        </a:rPr>
                        <a:t>Fires involving materials like wood, fabrics, paper etc. Water must not be used on flammable liquids (white sprit, petrol, oil </a:t>
                      </a:r>
                      <a:r>
                        <a:rPr lang="en-US" sz="1700" b="0" i="0" u="none" strike="noStrike" kern="1200" baseline="0" dirty="0" err="1" smtClean="0">
                          <a:solidFill>
                            <a:schemeClr val="dk1"/>
                          </a:solidFill>
                          <a:latin typeface="Corbel" panose="020B0503020204020204" pitchFamily="34" charset="0"/>
                          <a:ea typeface="+mn-ea"/>
                          <a:cs typeface="Arial" panose="020B0604020202020204" pitchFamily="34" charset="0"/>
                        </a:rPr>
                        <a:t>etc</a:t>
                      </a:r>
                      <a:r>
                        <a:rPr lang="en-US" sz="1700" b="0" i="0" u="none" strike="noStrike" kern="1200" baseline="0" dirty="0" smtClean="0">
                          <a:solidFill>
                            <a:schemeClr val="dk1"/>
                          </a:solidFill>
                          <a:latin typeface="Corbel" panose="020B0503020204020204" pitchFamily="34" charset="0"/>
                          <a:ea typeface="+mn-ea"/>
                          <a:cs typeface="Arial" panose="020B0604020202020204" pitchFamily="34" charset="0"/>
                        </a:rPr>
                        <a:t>), or electrical fires.</a:t>
                      </a:r>
                      <a:endParaRPr lang="en-GB" sz="1700" dirty="0">
                        <a:latin typeface="Corbel" panose="020B0503020204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i="0" u="none" strike="noStrike" kern="1200" baseline="0" dirty="0" smtClean="0">
                          <a:solidFill>
                            <a:schemeClr val="dk1"/>
                          </a:solidFill>
                          <a:latin typeface="Corbel" panose="020B0503020204020204" pitchFamily="34" charset="0"/>
                          <a:ea typeface="+mn-ea"/>
                          <a:cs typeface="Arial" panose="020B0604020202020204" pitchFamily="34" charset="0"/>
                        </a:rPr>
                        <a:t>Fire Blanket </a:t>
                      </a:r>
                      <a:endParaRPr lang="en-GB" sz="1700" b="0" i="0" u="none" strike="noStrike" kern="1200" baseline="0" dirty="0" smtClean="0">
                        <a:solidFill>
                          <a:schemeClr val="dk1"/>
                        </a:solidFill>
                        <a:latin typeface="Corbel" panose="020B0503020204020204" pitchFamily="34" charset="0"/>
                        <a:ea typeface="+mn-ea"/>
                        <a:cs typeface="Arial" panose="020B0604020202020204" pitchFamily="34" charset="0"/>
                      </a:endParaRPr>
                    </a:p>
                    <a:p>
                      <a:pPr algn="ctr"/>
                      <a:r>
                        <a:rPr lang="en-US" sz="1700" b="0" i="0" u="none" strike="noStrike" kern="1200" baseline="0" dirty="0" smtClean="0">
                          <a:solidFill>
                            <a:schemeClr val="dk1"/>
                          </a:solidFill>
                          <a:latin typeface="Corbel" panose="020B0503020204020204" pitchFamily="34" charset="0"/>
                          <a:ea typeface="+mn-ea"/>
                          <a:cs typeface="Arial" panose="020B0604020202020204" pitchFamily="34" charset="0"/>
                        </a:rPr>
                        <a:t>Fires which need to be smothered. E.g. used on pan fires and when a person’s clothes are on fire, to smother out the flames. 	</a:t>
                      </a:r>
                    </a:p>
                    <a:p>
                      <a:pPr algn="ctr"/>
                      <a:endParaRPr lang="en-GB" sz="1700" dirty="0">
                        <a:latin typeface="Corbel" panose="020B0503020204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3"/>
          <a:stretch>
            <a:fillRect/>
          </a:stretch>
        </p:blipFill>
        <p:spPr>
          <a:xfrm>
            <a:off x="757132" y="1365790"/>
            <a:ext cx="1088394" cy="975634"/>
          </a:xfrm>
          <a:prstGeom prst="rect">
            <a:avLst/>
          </a:prstGeom>
        </p:spPr>
      </p:pic>
      <p:pic>
        <p:nvPicPr>
          <p:cNvPr id="8" name="Picture 7"/>
          <p:cNvPicPr>
            <a:picLocks noChangeAspect="1"/>
          </p:cNvPicPr>
          <p:nvPr/>
        </p:nvPicPr>
        <p:blipFill>
          <a:blip r:embed="rId4"/>
          <a:stretch>
            <a:fillRect/>
          </a:stretch>
        </p:blipFill>
        <p:spPr>
          <a:xfrm>
            <a:off x="2201002" y="1369968"/>
            <a:ext cx="1246213" cy="971456"/>
          </a:xfrm>
          <a:prstGeom prst="rect">
            <a:avLst/>
          </a:prstGeom>
        </p:spPr>
      </p:pic>
      <p:pic>
        <p:nvPicPr>
          <p:cNvPr id="9" name="Picture 8"/>
          <p:cNvPicPr>
            <a:picLocks noChangeAspect="1"/>
          </p:cNvPicPr>
          <p:nvPr/>
        </p:nvPicPr>
        <p:blipFill>
          <a:blip r:embed="rId5"/>
          <a:stretch>
            <a:fillRect/>
          </a:stretch>
        </p:blipFill>
        <p:spPr>
          <a:xfrm>
            <a:off x="3904869" y="1340768"/>
            <a:ext cx="1158394" cy="974740"/>
          </a:xfrm>
          <a:prstGeom prst="rect">
            <a:avLst/>
          </a:prstGeom>
        </p:spPr>
      </p:pic>
      <p:pic>
        <p:nvPicPr>
          <p:cNvPr id="10" name="Picture 9"/>
          <p:cNvPicPr>
            <a:picLocks noChangeAspect="1"/>
          </p:cNvPicPr>
          <p:nvPr/>
        </p:nvPicPr>
        <p:blipFill>
          <a:blip r:embed="rId6"/>
          <a:stretch>
            <a:fillRect/>
          </a:stretch>
        </p:blipFill>
        <p:spPr>
          <a:xfrm>
            <a:off x="5461393" y="1263225"/>
            <a:ext cx="1259442" cy="1140062"/>
          </a:xfrm>
          <a:prstGeom prst="rect">
            <a:avLst/>
          </a:prstGeom>
        </p:spPr>
      </p:pic>
      <p:pic>
        <p:nvPicPr>
          <p:cNvPr id="11" name="Picture 10"/>
          <p:cNvPicPr>
            <a:picLocks noChangeAspect="1"/>
          </p:cNvPicPr>
          <p:nvPr/>
        </p:nvPicPr>
        <p:blipFill>
          <a:blip r:embed="rId7"/>
          <a:stretch>
            <a:fillRect/>
          </a:stretch>
        </p:blipFill>
        <p:spPr>
          <a:xfrm>
            <a:off x="7080179" y="1263225"/>
            <a:ext cx="1168732" cy="1051470"/>
          </a:xfrm>
          <a:prstGeom prst="rect">
            <a:avLst/>
          </a:prstGeom>
        </p:spPr>
      </p:pic>
    </p:spTree>
    <p:extLst>
      <p:ext uri="{BB962C8B-B14F-4D97-AF65-F5344CB8AC3E}">
        <p14:creationId xmlns:p14="http://schemas.microsoft.com/office/powerpoint/2010/main" val="247762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par>
                          <p:cTn id="18" fill="hold">
                            <p:stCondLst>
                              <p:cond delay="2000"/>
                            </p:stCondLst>
                            <p:childTnLst>
                              <p:par>
                                <p:cTn id="19" presetID="16" presetClass="entr" presetSubtype="37"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500"/>
                                        <p:tgtEl>
                                          <p:spTgt spid="9"/>
                                        </p:tgtEl>
                                      </p:cBhvr>
                                    </p:animEffect>
                                  </p:childTnLst>
                                </p:cTn>
                              </p:par>
                            </p:childTnLst>
                          </p:cTn>
                        </p:par>
                        <p:par>
                          <p:cTn id="22" fill="hold">
                            <p:stCondLst>
                              <p:cond delay="2500"/>
                            </p:stCondLst>
                            <p:childTnLst>
                              <p:par>
                                <p:cTn id="23" presetID="16" presetClass="entr" presetSubtype="37"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par>
                          <p:cTn id="26" fill="hold">
                            <p:stCondLst>
                              <p:cond delay="3000"/>
                            </p:stCondLst>
                            <p:childTnLst>
                              <p:par>
                                <p:cTn id="27" presetID="16" presetClass="entr" presetSubtype="37"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outVertical)">
                                      <p:cBhvr>
                                        <p:cTn id="29" dur="500"/>
                                        <p:tgtEl>
                                          <p:spTgt spid="11"/>
                                        </p:tgtEl>
                                      </p:cBhvr>
                                    </p:animEffect>
                                  </p:childTnLst>
                                </p:cTn>
                              </p:par>
                            </p:childTnLst>
                          </p:cTn>
                        </p:par>
                        <p:par>
                          <p:cTn id="30" fill="hold">
                            <p:stCondLst>
                              <p:cond delay="3500"/>
                            </p:stCondLst>
                            <p:childTnLst>
                              <p:par>
                                <p:cTn id="31" presetID="1" presetClass="entr" presetSubtype="0" fill="hold" nodeType="afterEffect">
                                  <p:stCondLst>
                                    <p:cond delay="50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38" y="485775"/>
            <a:ext cx="6130925" cy="854993"/>
          </a:xfrm>
        </p:spPr>
        <p:txBody>
          <a:bodyPr/>
          <a:lstStyle/>
          <a:p>
            <a:pPr algn="r"/>
            <a:r>
              <a:rPr lang="en-GB" dirty="0" smtClean="0">
                <a:solidFill>
                  <a:schemeClr val="tx1"/>
                </a:solidFill>
                <a:latin typeface="Corbel" panose="020B0503020204020204" pitchFamily="34" charset="0"/>
              </a:rPr>
              <a:t>Fire-fighting </a:t>
            </a:r>
            <a:r>
              <a:rPr lang="en-GB" dirty="0">
                <a:solidFill>
                  <a:schemeClr val="tx1"/>
                </a:solidFill>
                <a:latin typeface="Corbel" panose="020B0503020204020204" pitchFamily="34" charset="0"/>
              </a:rPr>
              <a:t>Equipment</a:t>
            </a:r>
          </a:p>
        </p:txBody>
      </p:sp>
      <p:pic>
        <p:nvPicPr>
          <p:cNvPr id="7" name="Picture 6"/>
          <p:cNvPicPr>
            <a:picLocks noChangeAspect="1"/>
          </p:cNvPicPr>
          <p:nvPr/>
        </p:nvPicPr>
        <p:blipFill>
          <a:blip r:embed="rId3"/>
          <a:stretch>
            <a:fillRect/>
          </a:stretch>
        </p:blipFill>
        <p:spPr>
          <a:xfrm>
            <a:off x="763986" y="1786020"/>
            <a:ext cx="1088394" cy="975634"/>
          </a:xfrm>
          <a:prstGeom prst="rect">
            <a:avLst/>
          </a:prstGeom>
        </p:spPr>
      </p:pic>
      <p:pic>
        <p:nvPicPr>
          <p:cNvPr id="8" name="Picture 7"/>
          <p:cNvPicPr>
            <a:picLocks noChangeAspect="1"/>
          </p:cNvPicPr>
          <p:nvPr/>
        </p:nvPicPr>
        <p:blipFill>
          <a:blip r:embed="rId4"/>
          <a:stretch>
            <a:fillRect/>
          </a:stretch>
        </p:blipFill>
        <p:spPr>
          <a:xfrm>
            <a:off x="2292454" y="1815242"/>
            <a:ext cx="1246213" cy="971456"/>
          </a:xfrm>
          <a:prstGeom prst="rect">
            <a:avLst/>
          </a:prstGeom>
        </p:spPr>
      </p:pic>
      <p:pic>
        <p:nvPicPr>
          <p:cNvPr id="9" name="Picture 8"/>
          <p:cNvPicPr>
            <a:picLocks noChangeAspect="1"/>
          </p:cNvPicPr>
          <p:nvPr/>
        </p:nvPicPr>
        <p:blipFill>
          <a:blip r:embed="rId5"/>
          <a:stretch>
            <a:fillRect/>
          </a:stretch>
        </p:blipFill>
        <p:spPr>
          <a:xfrm>
            <a:off x="3941782" y="1853607"/>
            <a:ext cx="1158394" cy="974740"/>
          </a:xfrm>
          <a:prstGeom prst="rect">
            <a:avLst/>
          </a:prstGeom>
        </p:spPr>
      </p:pic>
      <p:pic>
        <p:nvPicPr>
          <p:cNvPr id="10" name="Picture 9"/>
          <p:cNvPicPr>
            <a:picLocks noChangeAspect="1"/>
          </p:cNvPicPr>
          <p:nvPr/>
        </p:nvPicPr>
        <p:blipFill>
          <a:blip r:embed="rId6"/>
          <a:stretch>
            <a:fillRect/>
          </a:stretch>
        </p:blipFill>
        <p:spPr>
          <a:xfrm>
            <a:off x="5594762" y="1730939"/>
            <a:ext cx="1259442" cy="1140062"/>
          </a:xfrm>
          <a:prstGeom prst="rect">
            <a:avLst/>
          </a:prstGeom>
        </p:spPr>
      </p:pic>
      <p:pic>
        <p:nvPicPr>
          <p:cNvPr id="11" name="Picture 10"/>
          <p:cNvPicPr>
            <a:picLocks noChangeAspect="1"/>
          </p:cNvPicPr>
          <p:nvPr/>
        </p:nvPicPr>
        <p:blipFill>
          <a:blip r:embed="rId7"/>
          <a:stretch>
            <a:fillRect/>
          </a:stretch>
        </p:blipFill>
        <p:spPr>
          <a:xfrm>
            <a:off x="7173798" y="1776877"/>
            <a:ext cx="1168732" cy="1051470"/>
          </a:xfrm>
          <a:prstGeom prst="rect">
            <a:avLst/>
          </a:prstGeom>
        </p:spPr>
      </p:pic>
      <p:sp>
        <p:nvSpPr>
          <p:cNvPr id="12" name="Content Placeholder 2"/>
          <p:cNvSpPr>
            <a:spLocks noGrp="1"/>
          </p:cNvSpPr>
          <p:nvPr>
            <p:ph idx="1"/>
          </p:nvPr>
        </p:nvSpPr>
        <p:spPr>
          <a:xfrm>
            <a:off x="457199" y="3384583"/>
            <a:ext cx="3654109" cy="1305339"/>
          </a:xfrm>
        </p:spPr>
        <p:txBody>
          <a:bodyPr/>
          <a:lstStyle/>
          <a:p>
            <a:pPr marL="0" indent="0">
              <a:buNone/>
            </a:pPr>
            <a:r>
              <a:rPr lang="en-GB" sz="1800" b="1" dirty="0" smtClean="0">
                <a:latin typeface="Corbel" panose="020B0503020204020204" pitchFamily="34" charset="0"/>
              </a:rPr>
              <a:t>Did you know?</a:t>
            </a:r>
          </a:p>
          <a:p>
            <a:pPr marL="0" indent="0">
              <a:buNone/>
            </a:pPr>
            <a:endParaRPr lang="en-GB" sz="1800" b="1" dirty="0">
              <a:latin typeface="Corbel" panose="020B0503020204020204" pitchFamily="34" charset="0"/>
            </a:endParaRPr>
          </a:p>
          <a:p>
            <a:pPr marL="0" indent="0">
              <a:buNone/>
            </a:pPr>
            <a:r>
              <a:rPr lang="en-GB" sz="1800" dirty="0" smtClean="0">
                <a:latin typeface="Corbel" panose="020B0503020204020204" pitchFamily="34" charset="0"/>
              </a:rPr>
              <a:t>The county council has arrangements in place for fire extinguishers to have a service inspection annually by a competent contractor.</a:t>
            </a:r>
          </a:p>
          <a:p>
            <a:pPr marL="0" indent="0">
              <a:buNone/>
            </a:pPr>
            <a:endParaRPr lang="en-GB" sz="1600" dirty="0"/>
          </a:p>
          <a:p>
            <a:pPr marL="0" indent="0">
              <a:buNone/>
            </a:pPr>
            <a:endParaRPr lang="en-GB" sz="1600" dirty="0"/>
          </a:p>
        </p:txBody>
      </p:sp>
      <p:pic>
        <p:nvPicPr>
          <p:cNvPr id="3" name="Picture 2"/>
          <p:cNvPicPr>
            <a:picLocks noChangeAspect="1"/>
          </p:cNvPicPr>
          <p:nvPr/>
        </p:nvPicPr>
        <p:blipFill>
          <a:blip r:embed="rId8"/>
          <a:stretch>
            <a:fillRect/>
          </a:stretch>
        </p:blipFill>
        <p:spPr>
          <a:xfrm>
            <a:off x="4122886" y="3341186"/>
            <a:ext cx="990600" cy="2486025"/>
          </a:xfrm>
          <a:prstGeom prst="rect">
            <a:avLst/>
          </a:prstGeom>
        </p:spPr>
      </p:pic>
    </p:spTree>
    <p:extLst>
      <p:ext uri="{BB962C8B-B14F-4D97-AF65-F5344CB8AC3E}">
        <p14:creationId xmlns:p14="http://schemas.microsoft.com/office/powerpoint/2010/main" val="298181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2"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1+#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theme/theme1.xml><?xml version="1.0" encoding="utf-8"?>
<a:theme xmlns:a="http://schemas.openxmlformats.org/drawingml/2006/main" name="New corp ppt presentati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corp ppt presentatio[1]</Template>
  <TotalTime>6530</TotalTime>
  <Words>1937</Words>
  <Application>Microsoft Office PowerPoint</Application>
  <PresentationFormat>On-screen Show (4:3)</PresentationFormat>
  <Paragraphs>186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Corbel</vt:lpstr>
      <vt:lpstr>Symbol</vt:lpstr>
      <vt:lpstr>Times New Roman</vt:lpstr>
      <vt:lpstr>New corp ppt presentatio[1]</vt:lpstr>
      <vt:lpstr>PowerPoint Presentation</vt:lpstr>
      <vt:lpstr>Objectives</vt:lpstr>
      <vt:lpstr>Introduction to Fire Prevention and Procedures</vt:lpstr>
      <vt:lpstr>The Fire Triangle</vt:lpstr>
      <vt:lpstr>Common Causes of Fire </vt:lpstr>
      <vt:lpstr>Fire Prevention </vt:lpstr>
      <vt:lpstr>Using Different Types of Equipment</vt:lpstr>
      <vt:lpstr>Types of Equipment</vt:lpstr>
      <vt:lpstr>Fire-fighting Equipment</vt:lpstr>
      <vt:lpstr>Fire Evacuation Procedures</vt:lpstr>
      <vt:lpstr>Fire Safety and Fire Evacuation: Local Arrangements</vt:lpstr>
      <vt:lpstr>Fire Safety and Fire Evacuation: Local Arrangements cont’d</vt:lpstr>
      <vt:lpstr>Fire Reporting</vt:lpstr>
      <vt:lpstr>The Role of the Fire Warden</vt:lpstr>
      <vt:lpstr>The Duties of the Fire Warden</vt:lpstr>
      <vt:lpstr>Competency/Training</vt:lpstr>
      <vt:lpstr>Summary</vt:lpstr>
      <vt:lpstr>Resources</vt:lpstr>
    </vt:vector>
  </TitlesOfParts>
  <Company>Lancashire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cdixon001</dc:creator>
  <cp:lastModifiedBy>Dyson, Sue</cp:lastModifiedBy>
  <cp:revision>538</cp:revision>
  <cp:lastPrinted>2018-03-01T11:31:02Z</cp:lastPrinted>
  <dcterms:created xsi:type="dcterms:W3CDTF">2009-10-30T10:12:26Z</dcterms:created>
  <dcterms:modified xsi:type="dcterms:W3CDTF">2020-04-23T08:51:38Z</dcterms:modified>
</cp:coreProperties>
</file>