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Lst>
  <p:notesMasterIdLst>
    <p:notesMasterId r:id="rId24"/>
  </p:notesMasterIdLst>
  <p:handoutMasterIdLst>
    <p:handoutMasterId r:id="rId25"/>
  </p:handoutMasterIdLst>
  <p:sldIdLst>
    <p:sldId id="296" r:id="rId7"/>
    <p:sldId id="423" r:id="rId8"/>
    <p:sldId id="822" r:id="rId9"/>
    <p:sldId id="1401" r:id="rId10"/>
    <p:sldId id="1407" r:id="rId11"/>
    <p:sldId id="1398" r:id="rId12"/>
    <p:sldId id="1404" r:id="rId13"/>
    <p:sldId id="1337" r:id="rId14"/>
    <p:sldId id="1333" r:id="rId15"/>
    <p:sldId id="399" r:id="rId16"/>
    <p:sldId id="1386" r:id="rId17"/>
    <p:sldId id="1399" r:id="rId18"/>
    <p:sldId id="384" r:id="rId19"/>
    <p:sldId id="1382" r:id="rId20"/>
    <p:sldId id="1360" r:id="rId21"/>
    <p:sldId id="1389" r:id="rId22"/>
    <p:sldId id="135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Brightman" initials="JB" lastIdx="1" clrIdx="0">
    <p:extLst>
      <p:ext uri="{19B8F6BF-5375-455C-9EA6-DF929625EA0E}">
        <p15:presenceInfo xmlns:p15="http://schemas.microsoft.com/office/powerpoint/2012/main" userId="S::Jane.Brightman@skillsforcare.org.uk::43dc2628-6938-45aa-a18c-2b7479784acc" providerId="AD"/>
      </p:ext>
    </p:extLst>
  </p:cmAuthor>
  <p:cmAuthor id="2" name="Jo Hawkins" initials="JH" lastIdx="2" clrIdx="1">
    <p:extLst>
      <p:ext uri="{19B8F6BF-5375-455C-9EA6-DF929625EA0E}">
        <p15:presenceInfo xmlns:p15="http://schemas.microsoft.com/office/powerpoint/2012/main" userId="S::Jo.Hawkins@skillsforcare.org.uk::de2f5101-fd6d-4722-addb-c4f4d1e572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87722"/>
    <a:srgbClr val="E7EAF3"/>
    <a:srgbClr val="FFB81C"/>
    <a:srgbClr val="A20067"/>
    <a:srgbClr val="003057"/>
    <a:srgbClr val="008C95"/>
    <a:srgbClr val="CACACA"/>
    <a:srgbClr val="BA0C2F"/>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48E8C-14D0-4BC2-BE7D-9C898287B814}" v="49" dt="2023-06-20T09:17:03.391"/>
    <p1510:client id="{A078CE16-1D78-8618-FED5-F38E317B1150}" v="27" dt="2023-06-20T09:00:30.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22/06/2023</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22/06/2023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ur01.safelinks.protection.outlook.com/?url=http%3A%2F%2Fwww.skillsforcare.org.uk%2Fsupportingrelationships&amp;data=05%7C01%7CEdward.Hopkins%40skillsforcare.org.uk%7C14234977222a41db7f4708db2f772bb8%7C5c317017415d43e6ada17668f9ad3f9f%7C0%7C0%7C638155961114383982%7CUnknown%7CTWFpbGZsb3d8eyJWIjoiMC4wLjAwMDAiLCJQIjoiV2luMzIiLCJBTiI6Ik1haWwiLCJXVCI6Mn0%3D%7C3000%7C%7C%7C&amp;sdata=82Eb54BYlAAtGhPfHOa6GaN2pAhydRxv%2B6Tb6OYSb%2FY%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qc.org.uk/sites/default/files/20190221-Relationships-and-sexuality-in-social-care-PUBLICATION.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killsforcare.org.uk/CulturallyAppropriateCa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01.safelinks.protection.outlook.com/?url=https%3A%2F%2Fevents.skillsforcare.org.uk%2Fskillsforcare%2F1581%2Fhome&amp;data=05%7C01%7CJo.Hawkins%40skillsforcare.org.uk%7C135366575bb344828b1908db41ab75a5%7C5c317017415d43e6ada17668f9ad3f9f%7C0%7C0%7C638175976891149097%7CUnknown%7CTWFpbGZsb3d8eyJWIjoiMC4wLjAwMDAiLCJQIjoiV2luMzIiLCJBTiI6Ik1haWwiLCJXVCI6Mn0%3D%7C3000%7C%7C%7C&amp;sdata=CnwLnlI53KDx9iRWxEmbvM2bpwutLsUsjVLSkbB1l0U%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1.safelinks.protection.outlook.com/?url=https%3A%2F%2Fevents.skillsforcare.org.uk%2Fskillsforcare%2F1602%2Fhome&amp;data=05%7C01%7CJo.Hawkins%40skillsforcare.org.uk%7Ce0793473862c422d0a6b08db5c319d72%7C5c317017415d43e6ada17668f9ad3f9f%7C0%7C0%7C638205140386822547%7CUnknown%7CTWFpbGZsb3d8eyJWIjoiMC4wLjAwMDAiLCJQIjoiV2luMzIiLCJBTiI6Ik1haWwiLCJXVCI6Mn0%3D%7C3000%7C%7C%7C&amp;sdata=Mb5Z7qWIXX6SB3JLVT5EO2Pj2erEWUMeSUGs3uNf4BM%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RM.networks@skillsforcare.org.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a:solidFill>
                  <a:srgbClr val="505050"/>
                </a:solidFill>
                <a:effectLst/>
                <a:latin typeface="Arial" panose="020B0604020202020204" pitchFamily="34" charset="0"/>
                <a:ea typeface="Times New Roman" panose="02020603050405020304" pitchFamily="18" charset="0"/>
              </a:rPr>
              <a:t>NEW : JUNE 2023</a:t>
            </a:r>
          </a:p>
          <a:p>
            <a:endParaRPr lang="en-GB" sz="1800" b="1" u="sng">
              <a:solidFill>
                <a:srgbClr val="505050"/>
              </a:solidFill>
              <a:effectLst/>
              <a:latin typeface="Arial" panose="020B0604020202020204" pitchFamily="34" charset="0"/>
              <a:ea typeface="Times New Roman" panose="02020603050405020304" pitchFamily="18" charset="0"/>
            </a:endParaRPr>
          </a:p>
          <a:p>
            <a:r>
              <a:rPr lang="en-GB" sz="1800" b="1" u="none">
                <a:solidFill>
                  <a:srgbClr val="505050"/>
                </a:solidFill>
                <a:effectLst/>
                <a:latin typeface="Arial" panose="020B0604020202020204" pitchFamily="34" charset="0"/>
                <a:ea typeface="Times New Roman" panose="02020603050405020304" pitchFamily="18" charset="0"/>
              </a:rPr>
              <a:t>Campaign page: </a:t>
            </a:r>
            <a:r>
              <a:rPr lang="en-GB" sz="1800" b="1" i="0" u="sng" strike="noStrike">
                <a:solidFill>
                  <a:srgbClr val="0000FF"/>
                </a:solidFill>
                <a:effectLst/>
                <a:latin typeface="Calibri" panose="020F0502020204030204" pitchFamily="34" charset="0"/>
              </a:rPr>
              <a:t>https://bit.ly/43hOhl0</a:t>
            </a:r>
            <a:endParaRPr lang="en-GB" sz="2800" b="1"/>
          </a:p>
          <a:p>
            <a:pPr>
              <a:lnSpc>
                <a:spcPct val="115000"/>
              </a:lnSpc>
            </a:pPr>
            <a:endParaRPr lang="en-GB" sz="1800" b="1">
              <a:effectLst/>
              <a:latin typeface="Calibri" panose="020F0502020204030204" pitchFamily="34" charset="0"/>
              <a:ea typeface="Calibri" panose="020F0502020204030204" pitchFamily="34" charset="0"/>
            </a:endParaRPr>
          </a:p>
          <a:p>
            <a:pPr>
              <a:lnSpc>
                <a:spcPct val="115000"/>
              </a:lnSpc>
            </a:pPr>
            <a:endParaRPr lang="en-GB" sz="1800">
              <a:effectLst/>
              <a:latin typeface="Calibri" panose="020F0502020204030204" pitchFamily="34" charset="0"/>
              <a:ea typeface="Calibri" panose="020F0502020204030204" pitchFamily="34" charset="0"/>
            </a:endParaRPr>
          </a:p>
          <a:p>
            <a:pPr>
              <a:lnSpc>
                <a:spcPct val="115000"/>
              </a:lnSpc>
            </a:pP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237648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a:solidFill>
                  <a:schemeClr val="tx1"/>
                </a:solidFill>
                <a:effectLst/>
                <a:latin typeface="+mn-lt"/>
                <a:ea typeface="+mn-ea"/>
                <a:cs typeface="+mn-cs"/>
              </a:rPr>
              <a:t>AMENDED: MAY 2023</a:t>
            </a:r>
          </a:p>
          <a:p>
            <a:endParaRPr lang="en-GB" sz="1200" b="1" u="sng" kern="1200">
              <a:solidFill>
                <a:schemeClr val="tx1"/>
              </a:solidFill>
              <a:effectLst/>
              <a:latin typeface="+mn-lt"/>
              <a:ea typeface="+mn-ea"/>
              <a:cs typeface="+mn-cs"/>
            </a:endParaRPr>
          </a:p>
          <a:p>
            <a:r>
              <a:rPr lang="en-GB" sz="1200" b="1" u="sng" kern="1200">
                <a:solidFill>
                  <a:schemeClr val="tx1"/>
                </a:solidFill>
                <a:effectLst/>
                <a:latin typeface="+mn-lt"/>
                <a:ea typeface="+mn-ea"/>
                <a:cs typeface="+mn-cs"/>
              </a:rPr>
              <a:t>https://www.skillsforcare.org.uk/Support-for-leaders-and-managers/Nominated-individuals/Nominated-individuals.aspx#NationaleventinpartnershipwithCQCNovember2022</a:t>
            </a:r>
          </a:p>
          <a:p>
            <a:endParaRPr lang="en-GB" sz="1200" b="1" u="sng" kern="1200">
              <a:solidFill>
                <a:schemeClr val="tx1"/>
              </a:solidFill>
              <a:effectLst/>
              <a:latin typeface="+mn-lt"/>
              <a:ea typeface="+mn-ea"/>
              <a:cs typeface="+mn-cs"/>
            </a:endParaRPr>
          </a:p>
          <a:p>
            <a:endParaRPr lang="en-GB" sz="1200" b="1" u="sng"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a:p>
        </p:txBody>
      </p:sp>
    </p:spTree>
    <p:extLst>
      <p:ext uri="{BB962C8B-B14F-4D97-AF65-F5344CB8AC3E}">
        <p14:creationId xmlns:p14="http://schemas.microsoft.com/office/powerpoint/2010/main" val="125048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626A6E"/>
                </a:solidFill>
                <a:effectLst/>
                <a:latin typeface="font-regular"/>
              </a:rPr>
              <a:t>Our new and improved Introductory modules for managers support the development of aspiring and new managers.</a:t>
            </a:r>
            <a:endParaRPr lang="en-GB" b="0" i="0">
              <a:solidFill>
                <a:srgbClr val="212529"/>
              </a:solidFill>
              <a:effectLst/>
              <a:latin typeface="font-regular"/>
            </a:endParaRPr>
          </a:p>
          <a:p>
            <a:pPr algn="l"/>
            <a:r>
              <a:rPr lang="en-GB" b="0" i="0">
                <a:solidFill>
                  <a:srgbClr val="212529"/>
                </a:solidFill>
                <a:effectLst/>
                <a:latin typeface="font-regular"/>
              </a:rPr>
              <a:t>The modules offer engaging introductions to key topic areas to peak learners’ interest and provide opportunities to reflect, ideas to improve practices, and motivation to learn more. Based on the Manager Induction Standards, the re-developed modules now feature up to date content and increased accessibility for learners. </a:t>
            </a:r>
          </a:p>
          <a:p>
            <a:pPr algn="l"/>
            <a:endParaRPr lang="en-GB" b="0" i="0">
              <a:solidFill>
                <a:srgbClr val="212529"/>
              </a:solidFill>
              <a:effectLst/>
              <a:latin typeface="font-regular"/>
            </a:endParaRPr>
          </a:p>
          <a:p>
            <a:pPr algn="l"/>
            <a:r>
              <a:rPr lang="en-GB" b="1" i="0">
                <a:solidFill>
                  <a:srgbClr val="212529"/>
                </a:solidFill>
                <a:effectLst/>
                <a:latin typeface="font-regular"/>
              </a:rPr>
              <a:t>The 11 modules cover the following topic areas: </a:t>
            </a:r>
          </a:p>
          <a:p>
            <a:pPr algn="l"/>
            <a:endParaRPr lang="en-GB" b="0" i="0">
              <a:solidFill>
                <a:srgbClr val="212529"/>
              </a:solidFill>
              <a:effectLst/>
              <a:latin typeface="font-regular"/>
            </a:endParaRPr>
          </a:p>
          <a:p>
            <a:pPr algn="l">
              <a:buFont typeface="Arial" panose="020B0604020202020204" pitchFamily="34" charset="0"/>
              <a:buChar char="•"/>
            </a:pPr>
            <a:r>
              <a:rPr lang="en-GB" b="0" i="0">
                <a:solidFill>
                  <a:srgbClr val="212529"/>
                </a:solidFill>
                <a:effectLst/>
                <a:latin typeface="font-semibold"/>
              </a:rPr>
              <a:t>Module 1:</a:t>
            </a:r>
            <a:r>
              <a:rPr lang="en-GB" b="0" i="0">
                <a:solidFill>
                  <a:srgbClr val="212529"/>
                </a:solidFill>
                <a:effectLst/>
                <a:latin typeface="font-regular"/>
              </a:rPr>
              <a:t> Leading and managing in adult social care</a:t>
            </a:r>
          </a:p>
          <a:p>
            <a:pPr algn="l">
              <a:buFont typeface="Arial" panose="020B0604020202020204" pitchFamily="34" charset="0"/>
              <a:buChar char="•"/>
            </a:pPr>
            <a:r>
              <a:rPr lang="en-GB" b="0" i="0">
                <a:solidFill>
                  <a:srgbClr val="212529"/>
                </a:solidFill>
                <a:effectLst/>
                <a:latin typeface="font-semibold"/>
              </a:rPr>
              <a:t>Module 2:</a:t>
            </a:r>
            <a:r>
              <a:rPr lang="en-GB" b="0" i="0">
                <a:solidFill>
                  <a:srgbClr val="212529"/>
                </a:solidFill>
                <a:effectLst/>
                <a:latin typeface="font-regular"/>
              </a:rPr>
              <a:t> Supporting and developing teams (Part 1)</a:t>
            </a:r>
          </a:p>
          <a:p>
            <a:pPr algn="l">
              <a:buFont typeface="Arial" panose="020B0604020202020204" pitchFamily="34" charset="0"/>
              <a:buChar char="•"/>
            </a:pPr>
            <a:r>
              <a:rPr lang="en-GB" b="0" i="0">
                <a:solidFill>
                  <a:srgbClr val="212529"/>
                </a:solidFill>
                <a:effectLst/>
                <a:latin typeface="font-semibold"/>
              </a:rPr>
              <a:t>Module 2:</a:t>
            </a:r>
            <a:r>
              <a:rPr lang="en-GB" b="0" i="0">
                <a:solidFill>
                  <a:srgbClr val="212529"/>
                </a:solidFill>
                <a:effectLst/>
                <a:latin typeface="font-regular"/>
              </a:rPr>
              <a:t> Supporting and developing teams (Part 2)</a:t>
            </a:r>
          </a:p>
          <a:p>
            <a:pPr algn="l">
              <a:buFont typeface="Arial" panose="020B0604020202020204" pitchFamily="34" charset="0"/>
              <a:buChar char="•"/>
            </a:pPr>
            <a:r>
              <a:rPr lang="en-GB" b="0" i="0">
                <a:solidFill>
                  <a:srgbClr val="212529"/>
                </a:solidFill>
                <a:effectLst/>
                <a:latin typeface="font-semibold"/>
              </a:rPr>
              <a:t>Module 3:</a:t>
            </a:r>
            <a:r>
              <a:rPr lang="en-GB" b="0" i="0">
                <a:solidFill>
                  <a:srgbClr val="212529"/>
                </a:solidFill>
                <a:effectLst/>
                <a:latin typeface="font-regular"/>
              </a:rPr>
              <a:t> Regulation and governance</a:t>
            </a:r>
          </a:p>
          <a:p>
            <a:pPr algn="l">
              <a:buFont typeface="Arial" panose="020B0604020202020204" pitchFamily="34" charset="0"/>
              <a:buChar char="•"/>
            </a:pPr>
            <a:r>
              <a:rPr lang="en-GB" b="0" i="0">
                <a:solidFill>
                  <a:srgbClr val="212529"/>
                </a:solidFill>
                <a:effectLst/>
                <a:latin typeface="font-semibold"/>
              </a:rPr>
              <a:t>Module 4:</a:t>
            </a:r>
            <a:r>
              <a:rPr lang="en-GB" b="0" i="0">
                <a:solidFill>
                  <a:srgbClr val="212529"/>
                </a:solidFill>
                <a:effectLst/>
                <a:latin typeface="font-regular"/>
              </a:rPr>
              <a:t> Effective communication</a:t>
            </a:r>
          </a:p>
          <a:p>
            <a:pPr algn="l">
              <a:buFont typeface="Arial" panose="020B0604020202020204" pitchFamily="34" charset="0"/>
              <a:buChar char="•"/>
            </a:pPr>
            <a:r>
              <a:rPr lang="en-GB" b="0" i="0">
                <a:solidFill>
                  <a:srgbClr val="212529"/>
                </a:solidFill>
                <a:effectLst/>
                <a:latin typeface="font-semibold"/>
              </a:rPr>
              <a:t>Module 5:</a:t>
            </a:r>
            <a:r>
              <a:rPr lang="en-GB" b="0" i="0">
                <a:solidFill>
                  <a:srgbClr val="212529"/>
                </a:solidFill>
                <a:effectLst/>
                <a:latin typeface="font-regular"/>
              </a:rPr>
              <a:t> Working with partners</a:t>
            </a:r>
          </a:p>
          <a:p>
            <a:pPr algn="l">
              <a:buFont typeface="Arial" panose="020B0604020202020204" pitchFamily="34" charset="0"/>
              <a:buChar char="•"/>
            </a:pPr>
            <a:r>
              <a:rPr lang="en-GB" b="0" i="0">
                <a:solidFill>
                  <a:srgbClr val="212529"/>
                </a:solidFill>
                <a:effectLst/>
                <a:latin typeface="font-semibold"/>
              </a:rPr>
              <a:t>Module 6:</a:t>
            </a:r>
            <a:r>
              <a:rPr lang="en-GB" b="0" i="0">
                <a:solidFill>
                  <a:srgbClr val="212529"/>
                </a:solidFill>
                <a:effectLst/>
                <a:latin typeface="font-regular"/>
              </a:rPr>
              <a:t> Leading a person-centred service</a:t>
            </a:r>
          </a:p>
          <a:p>
            <a:pPr algn="l">
              <a:buFont typeface="Arial" panose="020B0604020202020204" pitchFamily="34" charset="0"/>
              <a:buChar char="•"/>
            </a:pPr>
            <a:r>
              <a:rPr lang="en-GB" b="0" i="0">
                <a:solidFill>
                  <a:srgbClr val="212529"/>
                </a:solidFill>
                <a:effectLst/>
                <a:latin typeface="font-semibold"/>
              </a:rPr>
              <a:t>Module 7:</a:t>
            </a:r>
            <a:r>
              <a:rPr lang="en-GB" b="0" i="0">
                <a:solidFill>
                  <a:srgbClr val="212529"/>
                </a:solidFill>
                <a:effectLst/>
                <a:latin typeface="font-regular"/>
              </a:rPr>
              <a:t> Safeguarding and mental capacity</a:t>
            </a:r>
          </a:p>
          <a:p>
            <a:pPr algn="l">
              <a:buFont typeface="Arial" panose="020B0604020202020204" pitchFamily="34" charset="0"/>
              <a:buChar char="•"/>
            </a:pPr>
            <a:r>
              <a:rPr lang="en-GB" b="0" i="0">
                <a:solidFill>
                  <a:srgbClr val="212529"/>
                </a:solidFill>
                <a:effectLst/>
                <a:latin typeface="font-semibold"/>
              </a:rPr>
              <a:t>Module 8:</a:t>
            </a:r>
            <a:r>
              <a:rPr lang="en-GB" b="0" i="0">
                <a:solidFill>
                  <a:srgbClr val="212529"/>
                </a:solidFill>
                <a:effectLst/>
                <a:latin typeface="font-regular"/>
              </a:rPr>
              <a:t> Making decisions</a:t>
            </a:r>
          </a:p>
          <a:p>
            <a:pPr algn="l">
              <a:buFont typeface="Arial" panose="020B0604020202020204" pitchFamily="34" charset="0"/>
              <a:buChar char="•"/>
            </a:pPr>
            <a:r>
              <a:rPr lang="en-GB" b="0" i="0">
                <a:solidFill>
                  <a:srgbClr val="212529"/>
                </a:solidFill>
                <a:effectLst/>
                <a:latin typeface="font-semibold"/>
              </a:rPr>
              <a:t>Module 9:</a:t>
            </a:r>
            <a:r>
              <a:rPr lang="en-GB" b="0" i="0">
                <a:solidFill>
                  <a:srgbClr val="212529"/>
                </a:solidFill>
                <a:effectLst/>
                <a:latin typeface="font-regular"/>
              </a:rPr>
              <a:t> Managing resources</a:t>
            </a:r>
          </a:p>
          <a:p>
            <a:pPr algn="l">
              <a:buFont typeface="Arial" panose="020B0604020202020204" pitchFamily="34" charset="0"/>
              <a:buChar char="•"/>
            </a:pPr>
            <a:r>
              <a:rPr lang="en-GB" b="0" i="0">
                <a:solidFill>
                  <a:srgbClr val="212529"/>
                </a:solidFill>
                <a:effectLst/>
                <a:latin typeface="font-semibold"/>
              </a:rPr>
              <a:t>Module 10:</a:t>
            </a:r>
            <a:r>
              <a:rPr lang="en-GB" b="0" i="0">
                <a:solidFill>
                  <a:srgbClr val="212529"/>
                </a:solidFill>
                <a:effectLst/>
                <a:latin typeface="font-regular"/>
              </a:rPr>
              <a:t> Learning and innovating</a:t>
            </a:r>
          </a:p>
          <a:p>
            <a:pPr algn="l">
              <a:buFont typeface="Arial" panose="020B0604020202020204" pitchFamily="34" charset="0"/>
              <a:buChar char="•"/>
            </a:pPr>
            <a:r>
              <a:rPr lang="en-GB" b="0" i="0">
                <a:solidFill>
                  <a:srgbClr val="212529"/>
                </a:solidFill>
                <a:effectLst/>
                <a:latin typeface="font-semibold"/>
              </a:rPr>
              <a:t>Module 11:</a:t>
            </a:r>
            <a:r>
              <a:rPr lang="en-GB" b="0" i="0">
                <a:solidFill>
                  <a:srgbClr val="212529"/>
                </a:solidFill>
                <a:effectLst/>
                <a:latin typeface="font-regular"/>
              </a:rPr>
              <a:t> Personal development and wellbeing</a:t>
            </a:r>
          </a:p>
          <a:p>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Module duration:</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modules will take between 40 to 60 minutes to complete and this can be done at a time and a pace to suit the learner. They’re simple and engaging to follow and are relevant across different services and settings.</a:t>
            </a:r>
          </a:p>
          <a:p>
            <a:endParaRPr lang="en-GB"/>
          </a:p>
          <a:p>
            <a:r>
              <a:rPr lang="en-GB" sz="1200" b="1" i="0" kern="1200">
                <a:solidFill>
                  <a:schemeClr val="tx1"/>
                </a:solidFill>
                <a:effectLst/>
                <a:latin typeface="+mn-lt"/>
                <a:ea typeface="+mn-ea"/>
                <a:cs typeface="+mn-cs"/>
              </a:rPr>
              <a:t>Cost:</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Price per single module: </a:t>
            </a:r>
            <a:r>
              <a:rPr lang="en-GB" sz="1200" b="1" i="0" kern="1200">
                <a:solidFill>
                  <a:schemeClr val="tx1"/>
                </a:solidFill>
                <a:effectLst/>
                <a:latin typeface="+mn-lt"/>
                <a:ea typeface="+mn-ea"/>
                <a:cs typeface="+mn-cs"/>
              </a:rPr>
              <a:t>£15</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Package deal price (full module suite): </a:t>
            </a:r>
            <a:r>
              <a:rPr lang="en-GB" sz="1200" b="1" i="0" kern="1200">
                <a:solidFill>
                  <a:schemeClr val="tx1"/>
                </a:solidFill>
                <a:effectLst/>
                <a:latin typeface="+mn-lt"/>
                <a:ea typeface="+mn-ea"/>
                <a:cs typeface="+mn-cs"/>
              </a:rPr>
              <a:t>£130 (saving £35) </a:t>
            </a:r>
          </a:p>
          <a:p>
            <a:r>
              <a:rPr lang="en-GB" sz="1200" b="0" i="0" kern="1200">
                <a:solidFill>
                  <a:schemeClr val="tx1"/>
                </a:solidFill>
                <a:effectLst/>
                <a:latin typeface="+mn-lt"/>
                <a:ea typeface="+mn-ea"/>
                <a:cs typeface="+mn-cs"/>
              </a:rPr>
              <a:t>Each module (or the full bundle) is purchased on a 2-year renewable license, with enrolment access to the module for a period of 2 years from date of purchase.</a:t>
            </a:r>
          </a:p>
          <a:p>
            <a:endParaRPr lang="en-GB" sz="1200" b="1"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Employers can claim £50 per completed module from the Workforce Development Fund. This funding contributes towards the cost of the digital learning, the employees time required to complete the module, and the time taken to apply and embed the learning within their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Usual WDF eligibility criteria applies including updating and completing ASC-WDS</a:t>
            </a:r>
            <a:endParaRPr lang="en-GB" sz="1200" b="1"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26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a:effectLst/>
                <a:latin typeface="Arial" panose="020B0604020202020204" pitchFamily="34" charset="0"/>
                <a:ea typeface="Calibri" panose="020F0502020204030204" pitchFamily="34" charset="0"/>
                <a:cs typeface="Times New Roman" panose="02020603050405020304" pitchFamily="18" charset="0"/>
              </a:rPr>
              <a:t>NEW: MARCH 2023</a:t>
            </a:r>
          </a:p>
          <a:p>
            <a:pPr>
              <a:lnSpc>
                <a:spcPct val="115000"/>
              </a:lnSpc>
              <a:spcAft>
                <a:spcPts val="800"/>
              </a:spcAft>
            </a:pPr>
            <a:endParaRPr lang="en-GB" sz="1800" b="1">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https://www.skillsforcare.org.uk/Support-for-leaders-and-managers/Managing-a-service/Digital-technology-and-social-care/Digital-leadership-programme.aspx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algn="l"/>
            <a:r>
              <a:rPr lang="en-GB" b="1" i="0">
                <a:solidFill>
                  <a:srgbClr val="212529"/>
                </a:solidFill>
                <a:effectLst/>
                <a:latin typeface="font-semibold"/>
              </a:rPr>
              <a:t>Programme objectives</a:t>
            </a:r>
          </a:p>
          <a:p>
            <a:pPr algn="l">
              <a:buFont typeface="Arial" panose="020B0604020202020204" pitchFamily="34" charset="0"/>
              <a:buChar char="•"/>
            </a:pPr>
            <a:r>
              <a:rPr lang="en-GB" b="0" i="0">
                <a:solidFill>
                  <a:srgbClr val="212529"/>
                </a:solidFill>
                <a:effectLst/>
                <a:latin typeface="font-semibold"/>
              </a:rPr>
              <a:t> </a:t>
            </a:r>
            <a:r>
              <a:rPr lang="en-GB" b="1" i="0">
                <a:solidFill>
                  <a:srgbClr val="212529"/>
                </a:solidFill>
                <a:effectLst/>
                <a:latin typeface="font-semibold"/>
              </a:rPr>
              <a:t>The digital basics</a:t>
            </a:r>
            <a:r>
              <a:rPr lang="en-GB" b="1" i="0">
                <a:solidFill>
                  <a:srgbClr val="212529"/>
                </a:solidFill>
                <a:effectLst/>
                <a:latin typeface="font-regular"/>
              </a:rPr>
              <a:t> </a:t>
            </a:r>
            <a:r>
              <a:rPr lang="en-GB" b="0" i="0">
                <a:solidFill>
                  <a:srgbClr val="212529"/>
                </a:solidFill>
                <a:effectLst/>
                <a:latin typeface="font-regular"/>
              </a:rPr>
              <a:t>– Equipping the essential knowledge for understanding digital technologies in care, providing the foundation of knowledge for the modules that follow.</a:t>
            </a:r>
          </a:p>
          <a:p>
            <a:pPr algn="l">
              <a:buFont typeface="Arial" panose="020B0604020202020204" pitchFamily="34" charset="0"/>
              <a:buChar char="•"/>
            </a:pPr>
            <a:r>
              <a:rPr lang="en-GB" b="1" i="0">
                <a:solidFill>
                  <a:srgbClr val="212529"/>
                </a:solidFill>
                <a:effectLst/>
                <a:latin typeface="font-semibold"/>
              </a:rPr>
              <a:t> Leadership and transformational change</a:t>
            </a:r>
            <a:r>
              <a:rPr lang="en-GB" b="1" i="0">
                <a:solidFill>
                  <a:srgbClr val="212529"/>
                </a:solidFill>
                <a:effectLst/>
                <a:latin typeface="font-regular"/>
              </a:rPr>
              <a:t> </a:t>
            </a:r>
            <a:r>
              <a:rPr lang="en-GB" b="0" i="0">
                <a:solidFill>
                  <a:srgbClr val="212529"/>
                </a:solidFill>
                <a:effectLst/>
                <a:latin typeface="font-regular"/>
              </a:rPr>
              <a:t>– A good leader must possess strong change management skills. This module considers change management with a digital lens, developing an understanding of leadership styles and influence, methodologies for procuring technology, developing and aligning digital strategy and ‘baking in’ feedback into the process.</a:t>
            </a:r>
          </a:p>
          <a:p>
            <a:pPr algn="l">
              <a:buFont typeface="Arial" panose="020B0604020202020204" pitchFamily="34" charset="0"/>
              <a:buChar char="•"/>
            </a:pPr>
            <a:r>
              <a:rPr lang="en-GB" b="0" i="0">
                <a:solidFill>
                  <a:srgbClr val="212529"/>
                </a:solidFill>
                <a:effectLst/>
                <a:latin typeface="font-semibold"/>
              </a:rPr>
              <a:t> </a:t>
            </a:r>
            <a:r>
              <a:rPr lang="en-GB" b="1" i="0">
                <a:solidFill>
                  <a:srgbClr val="212529"/>
                </a:solidFill>
                <a:effectLst/>
                <a:latin typeface="font-semibold"/>
              </a:rPr>
              <a:t>Co-production</a:t>
            </a:r>
            <a:r>
              <a:rPr lang="en-GB" b="0" i="0">
                <a:solidFill>
                  <a:srgbClr val="212529"/>
                </a:solidFill>
                <a:effectLst/>
                <a:latin typeface="font-regular"/>
              </a:rPr>
              <a:t> – Designing and developing with people in receipt of care, identifying their needs and expectations provides better defined, safe and ethical solutions.</a:t>
            </a:r>
          </a:p>
          <a:p>
            <a:pPr algn="l">
              <a:buFont typeface="Arial" panose="020B0604020202020204" pitchFamily="34" charset="0"/>
              <a:buChar char="•"/>
            </a:pPr>
            <a:r>
              <a:rPr lang="en-GB" b="0" i="0">
                <a:solidFill>
                  <a:srgbClr val="212529"/>
                </a:solidFill>
                <a:effectLst/>
                <a:latin typeface="font-semibold"/>
              </a:rPr>
              <a:t> </a:t>
            </a:r>
            <a:r>
              <a:rPr lang="en-GB" b="1" i="0">
                <a:solidFill>
                  <a:srgbClr val="212529"/>
                </a:solidFill>
                <a:effectLst/>
                <a:latin typeface="font-semibold"/>
              </a:rPr>
              <a:t>Using data to create change</a:t>
            </a:r>
            <a:r>
              <a:rPr lang="en-GB" b="1" i="0">
                <a:solidFill>
                  <a:srgbClr val="212529"/>
                </a:solidFill>
                <a:effectLst/>
                <a:latin typeface="font-regular"/>
              </a:rPr>
              <a:t> </a:t>
            </a:r>
            <a:r>
              <a:rPr lang="en-GB" b="0" i="0">
                <a:solidFill>
                  <a:srgbClr val="212529"/>
                </a:solidFill>
                <a:effectLst/>
                <a:latin typeface="font-regular"/>
              </a:rPr>
              <a:t>– An effective digital leader can use data and feedback to lead decisions, defining what data technology needs to collect and analyse will provide opportunities to improve, influence and inform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algn="l"/>
            <a:r>
              <a:rPr lang="en-GB" b="0" i="0">
                <a:solidFill>
                  <a:srgbClr val="212529"/>
                </a:solidFill>
                <a:effectLst/>
                <a:latin typeface="font-regular"/>
              </a:rPr>
              <a:t>The 4 days are delivered over a 6-week period, between the hours of 10:00 – 16:00, enabling the learning from each day to be put into practice between sessions.</a:t>
            </a:r>
          </a:p>
          <a:p>
            <a:pPr algn="l"/>
            <a:endParaRPr lang="en-GB" b="0" i="0">
              <a:solidFill>
                <a:srgbClr val="212529"/>
              </a:solidFill>
              <a:effectLst/>
              <a:latin typeface="font-regular"/>
            </a:endParaRPr>
          </a:p>
          <a:p>
            <a:pPr algn="l"/>
            <a:r>
              <a:rPr lang="en-GB" b="0" i="0">
                <a:solidFill>
                  <a:srgbClr val="212529"/>
                </a:solidFill>
                <a:effectLst/>
                <a:latin typeface="font-regular"/>
              </a:rPr>
              <a:t>The programme is delivered virtually. It’s interactive and learners will participate in a variety of group and individual activities.</a:t>
            </a:r>
          </a:p>
          <a:p>
            <a:pPr algn="l"/>
            <a:r>
              <a:rPr lang="en-GB" b="0" i="0">
                <a:solidFill>
                  <a:srgbClr val="212529"/>
                </a:solidFill>
                <a:effectLst/>
                <a:latin typeface="font-regular"/>
              </a:rPr>
              <a:t>Learners will need to be able to commit to attend each of the four modules and be able to spend time developing an action plan and creating a presentation which will be delivered by the learner on day 4 of the programme.</a:t>
            </a:r>
          </a:p>
          <a:p>
            <a:pPr algn="l"/>
            <a:endParaRPr lang="en-GB" b="0" i="0">
              <a:solidFill>
                <a:srgbClr val="212529"/>
              </a:solidFill>
              <a:effectLst/>
              <a:latin typeface="font-regular"/>
            </a:endParaRPr>
          </a:p>
          <a:p>
            <a:pPr algn="l"/>
            <a:r>
              <a:rPr lang="en-GB" b="0" i="0">
                <a:solidFill>
                  <a:srgbClr val="212529"/>
                </a:solidFill>
                <a:effectLst/>
                <a:latin typeface="font-regular"/>
              </a:rPr>
              <a:t>Learners will only be able to receive a certificate of completion if they have participated in all four modules.</a:t>
            </a:r>
          </a:p>
          <a:p>
            <a:pPr algn="l"/>
            <a:endParaRPr lang="en-GB" b="0" i="0">
              <a:solidFill>
                <a:srgbClr val="212529"/>
              </a:solidFill>
              <a:effectLst/>
              <a:latin typeface="font-regular"/>
            </a:endParaRPr>
          </a:p>
          <a:p>
            <a:pPr algn="l"/>
            <a:r>
              <a:rPr lang="en-GB" b="1" i="0">
                <a:solidFill>
                  <a:srgbClr val="212529"/>
                </a:solidFill>
                <a:effectLst/>
                <a:latin typeface="font-regular"/>
              </a:rPr>
              <a:t>The programme costs £11,500 (for a maximum of 25 learners per programme)</a:t>
            </a:r>
          </a:p>
          <a:p>
            <a:pPr algn="l"/>
            <a:endParaRPr lang="en-GB" b="0" i="0">
              <a:solidFill>
                <a:srgbClr val="212529"/>
              </a:solidFill>
              <a:effectLst/>
              <a:latin typeface="font-regular"/>
            </a:endParaRPr>
          </a:p>
          <a:p>
            <a:pPr algn="l"/>
            <a:r>
              <a:rPr lang="en-GB" b="0" i="0">
                <a:solidFill>
                  <a:srgbClr val="212529"/>
                </a:solidFill>
                <a:effectLst/>
                <a:latin typeface="font-regular"/>
              </a:rPr>
              <a:t>We are pleased to confirm that employers can now claim £500 per participant, subject to the Workforce Development Fund (WDF)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a:p>
        </p:txBody>
      </p:sp>
    </p:spTree>
    <p:extLst>
      <p:ext uri="{BB962C8B-B14F-4D97-AF65-F5344CB8AC3E}">
        <p14:creationId xmlns:p14="http://schemas.microsoft.com/office/powerpoint/2010/main" val="123376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ADDED: NOVEMBER 2022</a:t>
            </a:r>
          </a:p>
          <a:p>
            <a:endParaRPr lang="en-GB" b="1"/>
          </a:p>
          <a:p>
            <a:r>
              <a:rPr lang="en-GB" b="1"/>
              <a:t>https://www.skillsforcare.org.uk/resources/documents/Support-for-leaders-and-managers/Developing-leaders-and-managers/Supporting-the-development-of-leadership-skills/Supporting-the-development-of-leadership-skills-guide.pdf</a:t>
            </a:r>
          </a:p>
          <a:p>
            <a:endParaRPr lang="en-GB"/>
          </a:p>
          <a:p>
            <a:pPr>
              <a:lnSpc>
                <a:spcPct val="115000"/>
              </a:lnSpc>
              <a:spcAft>
                <a:spcPts val="800"/>
              </a:spcAft>
            </a:pPr>
            <a:r>
              <a:rPr lang="en-GB" sz="1800" b="1">
                <a:effectLst/>
                <a:latin typeface="Arial" panose="020B0604020202020204" pitchFamily="34" charset="0"/>
                <a:ea typeface="Calibri" panose="020F0502020204030204" pitchFamily="34" charset="0"/>
                <a:cs typeface="Arial" panose="020B0604020202020204" pitchFamily="34" charset="0"/>
              </a:rPr>
              <a:t>Supporting the development of leadership skills guide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a:effectLst/>
                <a:latin typeface="Arial" panose="020B0604020202020204" pitchFamily="34" charset="0"/>
                <a:ea typeface="Calibri" panose="020F0502020204030204" pitchFamily="34" charset="0"/>
                <a:cs typeface="Arial" panose="020B0604020202020204" pitchFamily="34" charset="0"/>
              </a:rPr>
              <a:t>Skills for Care supports the development of leadership skills in adult social care at all levels. Whether you’re a leader looking to develop your own skills, or are planning the development of future leaders within your organisation, we’re here to help. We’ve created a guide which brings together the support we offer to develop the leadership skills of your workforce at different levels. This includes structured learning in the form of learning programmes and qualifications, practical support such as tools and resources, and making connections through networking and relationship building.                                                                                                </a:t>
            </a:r>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15</a:t>
            </a:fld>
            <a:endParaRPr lang="en-GB"/>
          </a:p>
        </p:txBody>
      </p:sp>
    </p:spTree>
    <p:extLst>
      <p:ext uri="{BB962C8B-B14F-4D97-AF65-F5344CB8AC3E}">
        <p14:creationId xmlns:p14="http://schemas.microsoft.com/office/powerpoint/2010/main" val="113647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u="sng">
                <a:effectLst/>
                <a:latin typeface="Arial" panose="020B0604020202020204" pitchFamily="34" charset="0"/>
                <a:ea typeface="Calibri" panose="020F0502020204030204" pitchFamily="34" charset="0"/>
                <a:cs typeface="Times New Roman" panose="02020603050405020304" pitchFamily="18" charset="0"/>
              </a:rPr>
              <a:t>NEW: APRIL 2023</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b="0" i="0" u="sng">
              <a:solidFill>
                <a:srgbClr val="000000"/>
              </a:solidFill>
              <a:effectLst/>
              <a:latin typeface="Arial" panose="020B0604020202020204" pitchFamily="34" charset="0"/>
              <a:ea typeface="Calibri" panose="020F0502020204030204" pitchFamily="34" charset="0"/>
              <a:hlinkClick r:id="rId3"/>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2800" b="1" u="sng">
                <a:solidFill>
                  <a:srgbClr val="0563C1"/>
                </a:solidFill>
                <a:effectLst/>
                <a:latin typeface="Arial" panose="020B0604020202020204" pitchFamily="34" charset="0"/>
                <a:ea typeface="Calibri" panose="020F0502020204030204" pitchFamily="34" charset="0"/>
              </a:rPr>
              <a:t>https://www.skillsforcare.org.uk/Developing-your-workforce/Care-topics/Supporting-personal-relationships/Supporting-personal-relationships.aspx</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The programme includes a brief introduction, followed by four modules that can be delivered individually or as a complete package. The training areas are: </a:t>
            </a:r>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 </a:t>
            </a:r>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1. Understanding sexuality and relationships: barriers, benefits and the impact of staff values </a:t>
            </a:r>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2. Roles, regulations and the law </a:t>
            </a:r>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3. Sexual safety and autonomy </a:t>
            </a:r>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4. Practical approaches to relationships and sexuality support </a:t>
            </a:r>
          </a:p>
          <a:p>
            <a:pPr algn="l" rtl="0" fontAlgn="base"/>
            <a:endParaRPr lang="en-GB" sz="1800" b="0" i="0">
              <a:solidFill>
                <a:srgbClr val="000000"/>
              </a:solidFill>
              <a:effectLst/>
              <a:latin typeface="Arial" panose="020B0604020202020204" pitchFamily="34" charset="0"/>
            </a:endParaRPr>
          </a:p>
          <a:p>
            <a:pPr algn="l" rtl="0" fontAlgn="base"/>
            <a:r>
              <a:rPr lang="en-GB" sz="1800" b="0" i="0">
                <a:solidFill>
                  <a:srgbClr val="000000"/>
                </a:solidFill>
                <a:effectLst/>
                <a:latin typeface="Arial" panose="020B0604020202020204" pitchFamily="34" charset="0"/>
              </a:rPr>
              <a:t>The ‘Supporting personal relationships’ guide and trainer materials are supported by the Care Quality Commission and compliment their </a:t>
            </a:r>
            <a:r>
              <a:rPr lang="en-GB" sz="1800" b="0" i="0" u="sng" strike="noStrike">
                <a:solidFill>
                  <a:srgbClr val="0563C1"/>
                </a:solidFill>
                <a:effectLst/>
                <a:latin typeface="Arial" panose="020B0604020202020204" pitchFamily="34" charset="0"/>
                <a:hlinkClick r:id="rId4"/>
              </a:rPr>
              <a:t>guidance</a:t>
            </a:r>
            <a:r>
              <a:rPr lang="en-GB" sz="1800" b="0" i="0">
                <a:solidFill>
                  <a:srgbClr val="000000"/>
                </a:solidFill>
                <a:effectLst/>
                <a:latin typeface="Arial" panose="020B0604020202020204" pitchFamily="34" charset="0"/>
              </a:rPr>
              <a:t> around inspection in the area of relationships and sexuality in adult social care services. </a:t>
            </a:r>
            <a:r>
              <a:rPr lang="en-GB" sz="1800" b="0" i="0">
                <a:solidFill>
                  <a:srgbClr val="000000"/>
                </a:solidFill>
                <a:effectLst/>
                <a:latin typeface="Calibri" panose="020F0502020204030204" pitchFamily="34" charset="0"/>
              </a:rPr>
              <a:t>  </a:t>
            </a:r>
            <a:endParaRPr lang="en-GB" sz="2800" b="0" i="0">
              <a:solidFill>
                <a:srgbClr val="000000"/>
              </a:solidFill>
              <a:effectLst/>
              <a:latin typeface="Segoe UI" panose="020B0502040204020203" pitchFamily="34" charset="0"/>
            </a:endParaRPr>
          </a:p>
          <a:p>
            <a:pPr>
              <a:lnSpc>
                <a:spcPct val="115000"/>
              </a:lnSpc>
              <a:spcAft>
                <a:spcPts val="800"/>
              </a:spcAft>
            </a:pPr>
            <a:endParaRPr lang="en-GB" sz="1800" b="1" u="sng">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a:p>
        </p:txBody>
      </p:sp>
    </p:spTree>
    <p:extLst>
      <p:ext uri="{BB962C8B-B14F-4D97-AF65-F5344CB8AC3E}">
        <p14:creationId xmlns:p14="http://schemas.microsoft.com/office/powerpoint/2010/main" val="277530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a:t>ADDED : OCT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5DB8"/>
                </a:solidFill>
                <a:latin typeface="Arial" panose="020B0604020202020204" pitchFamily="34" charset="0"/>
                <a:cs typeface="Arial" panose="020B0604020202020204" pitchFamily="34" charset="0"/>
                <a:hlinkClick r:id="rId3"/>
              </a:rPr>
              <a:t>www.skillsforcare.org.uk/CulturallyAppropriateCare</a:t>
            </a:r>
            <a:r>
              <a:rPr lang="en-GB" sz="1200" b="1">
                <a:solidFill>
                  <a:srgbClr val="005DB8"/>
                </a:solidFill>
                <a:latin typeface="Arial" panose="020B0604020202020204" pitchFamily="34" charset="0"/>
                <a:cs typeface="Arial" panose="020B0604020202020204" pitchFamily="34" charset="0"/>
              </a:rPr>
              <a:t> </a:t>
            </a:r>
            <a:endParaRPr lang="en-GB" b="1" u="sng"/>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a:p>
          <a:p>
            <a:pPr>
              <a:lnSpc>
                <a:spcPct val="150000"/>
              </a:lnSpc>
            </a:pPr>
            <a:r>
              <a:rPr lang="en-GB" sz="1200" b="1">
                <a:solidFill>
                  <a:srgbClr val="505050"/>
                </a:solidFill>
                <a:effectLst/>
                <a:latin typeface="Arial" panose="020B0604020202020204" pitchFamily="34" charset="0"/>
                <a:ea typeface="Calibri" panose="020F0502020204030204" pitchFamily="34" charset="0"/>
              </a:rPr>
              <a:t>Notes:</a:t>
            </a:r>
          </a:p>
          <a:p>
            <a:pPr>
              <a:lnSpc>
                <a:spcPct val="150000"/>
              </a:lnSpc>
            </a:pPr>
            <a:r>
              <a:rPr lang="en-GB" sz="1200">
                <a:solidFill>
                  <a:srgbClr val="505050"/>
                </a:solidFill>
                <a:effectLst/>
                <a:latin typeface="Arial" panose="020B0604020202020204" pitchFamily="34" charset="0"/>
                <a:ea typeface="Calibri" panose="020F0502020204030204" pitchFamily="34" charset="0"/>
              </a:rPr>
              <a:t>The ‘Culturally appropriate care guide’ covers a broad range of topics that will help you to learn about and be sensitive to people’s cultural identity or heritage. Whether its looking to understand what is meant by exclusion and inclusion, find out how to focus on people’s life stories or improve support for people living with dementia, this guide is a great place to go for advice, insight and inspiration from real-life stories.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a:solidFill>
                  <a:srgbClr val="505050"/>
                </a:solidFill>
                <a:effectLst/>
                <a:latin typeface="Arial" panose="020B0604020202020204" pitchFamily="34" charset="0"/>
                <a:ea typeface="Calibri" panose="020F0502020204030204" pitchFamily="34" charset="0"/>
              </a:rPr>
              <a:t>To support the learning within the guide, Skills for Care has also published a series of resources for use in training and development. These cover supporting individuals from ethnic minority groups and backgrounds, stereotyping, and supporting relationships and people who are lesbian, gay, bisexual, transgender, queer and others (LGBTQ+). They can be used individually, or as part of a whole package of training.</a:t>
            </a:r>
            <a:endParaRPr lang="en-GB" sz="1200">
              <a:effectLst/>
              <a:latin typeface="Calibri" panose="020F0502020204030204" pitchFamily="34" charset="0"/>
              <a:ea typeface="Calibri" panose="020F0502020204030204" pitchFamily="34" charset="0"/>
            </a:endParaRPr>
          </a:p>
          <a:p>
            <a:pPr>
              <a:lnSpc>
                <a:spcPct val="150000"/>
              </a:lnSpc>
            </a:pPr>
            <a:endParaRPr lang="en-GB"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a:p>
        </p:txBody>
      </p:sp>
    </p:spTree>
    <p:extLst>
      <p:ext uri="{BB962C8B-B14F-4D97-AF65-F5344CB8AC3E}">
        <p14:creationId xmlns:p14="http://schemas.microsoft.com/office/powerpoint/2010/main" val="387775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a:solidFill>
                  <a:srgbClr val="505050"/>
                </a:solidFill>
                <a:effectLst/>
                <a:latin typeface="Arial" panose="020B0604020202020204" pitchFamily="34" charset="0"/>
                <a:ea typeface="Times New Roman" panose="02020603050405020304" pitchFamily="18" charset="0"/>
              </a:rPr>
              <a:t>NEW : MAY 2023</a:t>
            </a:r>
          </a:p>
          <a:p>
            <a:endParaRPr lang="en-GB" sz="1800" b="1" u="sng">
              <a:solidFill>
                <a:srgbClr val="505050"/>
              </a:solidFill>
              <a:effectLst/>
              <a:latin typeface="Arial" panose="020B0604020202020204" pitchFamily="34" charset="0"/>
              <a:ea typeface="Times New Roman" panose="02020603050405020304" pitchFamily="18" charset="0"/>
            </a:endParaRPr>
          </a:p>
          <a:p>
            <a:pPr>
              <a:lnSpc>
                <a:spcPct val="115000"/>
              </a:lnSpc>
            </a:pPr>
            <a:r>
              <a:rPr lang="en-GB" sz="1800" b="1" u="sng">
                <a:effectLst/>
                <a:latin typeface="Calibri" panose="020F0502020204030204" pitchFamily="34" charset="0"/>
                <a:ea typeface="Calibri" panose="020F0502020204030204" pitchFamily="34" charset="0"/>
              </a:rPr>
              <a:t>https://www.skillsforcare.org.uk/Support-for-leaders-and-managers/Support-for-registered-managers/Membership/Compassionate-Leadership-Footprint-programme.aspx</a:t>
            </a:r>
          </a:p>
          <a:p>
            <a:pPr>
              <a:lnSpc>
                <a:spcPct val="115000"/>
              </a:lnSpc>
            </a:pPr>
            <a:endParaRPr lang="en-GB" sz="1800" b="1">
              <a:effectLst/>
              <a:latin typeface="Calibri" panose="020F0502020204030204" pitchFamily="34" charset="0"/>
              <a:ea typeface="Calibri" panose="020F0502020204030204" pitchFamily="34" charset="0"/>
            </a:endParaRPr>
          </a:p>
          <a:p>
            <a:pPr algn="l"/>
            <a:r>
              <a:rPr lang="en-GB" sz="2800" b="0" i="0">
                <a:solidFill>
                  <a:srgbClr val="212529"/>
                </a:solidFill>
                <a:effectLst/>
                <a:latin typeface="font-semibold"/>
              </a:rPr>
              <a:t>This is an exclusive offer for Skills for Care's registered manager members.</a:t>
            </a:r>
            <a:endParaRPr lang="en-GB" sz="2800" b="0" i="0">
              <a:solidFill>
                <a:srgbClr val="212529"/>
              </a:solidFill>
              <a:effectLst/>
              <a:latin typeface="font-regular"/>
            </a:endParaRPr>
          </a:p>
          <a:p>
            <a:pPr algn="l"/>
            <a:r>
              <a:rPr lang="en-GB" sz="2800" b="0" i="0">
                <a:solidFill>
                  <a:srgbClr val="212529"/>
                </a:solidFill>
                <a:effectLst/>
                <a:latin typeface="font-regular"/>
              </a:rPr>
              <a:t>The programme takes place between 09:30 - 13:00 on:</a:t>
            </a:r>
          </a:p>
          <a:p>
            <a:pPr algn="l">
              <a:buFont typeface="Arial" panose="020B0604020202020204" pitchFamily="34" charset="0"/>
              <a:buChar char="•"/>
            </a:pPr>
            <a:r>
              <a:rPr lang="en-GB" sz="2800" b="0" i="0">
                <a:solidFill>
                  <a:srgbClr val="212529"/>
                </a:solidFill>
                <a:effectLst/>
                <a:latin typeface="font-regular"/>
              </a:rPr>
              <a:t>12 and 26 September 2023, and</a:t>
            </a:r>
          </a:p>
          <a:p>
            <a:pPr algn="l">
              <a:buFont typeface="Arial" panose="020B0604020202020204" pitchFamily="34" charset="0"/>
              <a:buChar char="•"/>
            </a:pPr>
            <a:r>
              <a:rPr lang="en-GB" sz="2800" b="0" i="0">
                <a:solidFill>
                  <a:srgbClr val="212529"/>
                </a:solidFill>
                <a:effectLst/>
                <a:latin typeface="font-regular"/>
              </a:rPr>
              <a:t>10 and 24 October 2023.</a:t>
            </a:r>
          </a:p>
          <a:p>
            <a:pPr>
              <a:lnSpc>
                <a:spcPct val="115000"/>
              </a:lnSpc>
            </a:pPr>
            <a:endParaRPr lang="en-GB" sz="1800" b="1">
              <a:effectLst/>
              <a:latin typeface="Calibri" panose="020F0502020204030204" pitchFamily="34" charset="0"/>
              <a:ea typeface="Calibri" panose="020F0502020204030204" pitchFamily="34" charset="0"/>
            </a:endParaRPr>
          </a:p>
          <a:p>
            <a:pPr>
              <a:lnSpc>
                <a:spcPct val="115000"/>
              </a:lnSpc>
            </a:pPr>
            <a:r>
              <a:rPr lang="en-GB" sz="2800" b="0" i="0">
                <a:solidFill>
                  <a:srgbClr val="212529"/>
                </a:solidFill>
                <a:effectLst/>
                <a:latin typeface="font-regular"/>
              </a:rPr>
              <a:t>The programme costs </a:t>
            </a:r>
            <a:r>
              <a:rPr lang="en-GB" sz="2800" b="0" i="0">
                <a:solidFill>
                  <a:srgbClr val="212529"/>
                </a:solidFill>
                <a:effectLst/>
                <a:latin typeface="font-semibold"/>
              </a:rPr>
              <a:t>£600 + VAT</a:t>
            </a:r>
            <a:r>
              <a:rPr lang="en-GB" sz="2800" b="0" i="0">
                <a:solidFill>
                  <a:srgbClr val="212529"/>
                </a:solidFill>
                <a:effectLst/>
                <a:latin typeface="font-regular"/>
              </a:rPr>
              <a:t>.</a:t>
            </a:r>
            <a:endParaRPr lang="en-GB" sz="1800" b="1">
              <a:effectLst/>
              <a:latin typeface="Calibri" panose="020F0502020204030204" pitchFamily="34" charset="0"/>
              <a:ea typeface="Calibri" panose="020F0502020204030204" pitchFamily="34" charset="0"/>
            </a:endParaRPr>
          </a:p>
          <a:p>
            <a:pPr>
              <a:lnSpc>
                <a:spcPct val="115000"/>
              </a:lnSpc>
            </a:pPr>
            <a:endParaRPr lang="en-GB" sz="1800">
              <a:effectLst/>
              <a:latin typeface="Calibri" panose="020F0502020204030204" pitchFamily="34" charset="0"/>
              <a:ea typeface="Calibri" panose="020F0502020204030204" pitchFamily="34" charset="0"/>
            </a:endParaRPr>
          </a:p>
          <a:p>
            <a:pPr>
              <a:lnSpc>
                <a:spcPct val="115000"/>
              </a:lnSpc>
            </a:pPr>
            <a:endParaRPr lang="en-GB"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264082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a:effectLst/>
                <a:latin typeface="Calibri" panose="020F0502020204030204" pitchFamily="34" charset="0"/>
                <a:ea typeface="Calibri" panose="020F0502020204030204" pitchFamily="34" charset="0"/>
              </a:rPr>
              <a:t>NEW: JUNE 2023</a:t>
            </a:r>
          </a:p>
          <a:p>
            <a:endParaRPr lang="en-GB" sz="1800" b="1">
              <a:effectLst/>
              <a:latin typeface="Calibri" panose="020F0502020204030204" pitchFamily="34" charset="0"/>
              <a:ea typeface="Calibri" panose="020F0502020204030204" pitchFamily="34" charset="0"/>
            </a:endParaRPr>
          </a:p>
          <a:p>
            <a:r>
              <a:rPr lang="en-GB" sz="1800" b="1">
                <a:effectLst/>
                <a:latin typeface="Calibri" panose="020F0502020204030204" pitchFamily="34" charset="0"/>
                <a:ea typeface="Calibri" panose="020F0502020204030204" pitchFamily="34" charset="0"/>
              </a:rPr>
              <a:t>https://www.nhsbsa.nhs.uk/nhs-and-social-care-coronavirus-life-assurance-scheme-2020-england</a:t>
            </a:r>
          </a:p>
          <a:p>
            <a:endParaRPr lang="en-GB" sz="1800" b="1">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The Coronavirus Life Assurance scheme was launched in 2020 to provide financial security to families and dependants of frontline health &amp; social care staff who sadly died from Covid-19 contracted in the course of their work. It pays a £60,000 tax-free lump sum, with no costs or liability to employers. </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The scheme was due to close on 31/03/2023. However, we want to give bereaved families as much time as possible to make a claim, and the scheme has been extended for a further 6 months to 30/09/2023.</a:t>
            </a:r>
          </a:p>
          <a:p>
            <a:r>
              <a:rPr lang="en-GB" sz="1800" b="0">
                <a:effectLst/>
                <a:latin typeface="Calibri" panose="020F0502020204030204" pitchFamily="34" charset="0"/>
                <a:ea typeface="Calibri" panose="020F0502020204030204" pitchFamily="34" charset="0"/>
              </a:rPr>
              <a:t> </a:t>
            </a:r>
          </a:p>
          <a:p>
            <a:r>
              <a:rPr lang="en-GB" sz="1800" b="0">
                <a:effectLst/>
                <a:latin typeface="Calibri" panose="020F0502020204030204" pitchFamily="34" charset="0"/>
                <a:ea typeface="Calibri" panose="020F0502020204030204" pitchFamily="34" charset="0"/>
              </a:rPr>
              <a:t>The scheme pays a tax-free lump sum of £60,000 to the deceased’s appropriate person, regardless of their salary. The scheme is non-contributory and there is no cost or liability to employers or staff. </a:t>
            </a:r>
          </a:p>
          <a:p>
            <a:r>
              <a:rPr lang="en-GB" sz="1800" b="0">
                <a:effectLst/>
                <a:latin typeface="Calibri" panose="020F0502020204030204" pitchFamily="34" charset="0"/>
                <a:ea typeface="Calibri" panose="020F0502020204030204" pitchFamily="34" charset="0"/>
              </a:rPr>
              <a:t> </a:t>
            </a:r>
          </a:p>
          <a:p>
            <a:r>
              <a:rPr lang="en-GB" sz="1800" b="0">
                <a:effectLst/>
                <a:latin typeface="Calibri" panose="020F0502020204030204" pitchFamily="34" charset="0"/>
                <a:ea typeface="Calibri" panose="020F0502020204030204" pitchFamily="34" charset="0"/>
              </a:rPr>
              <a:t>The scheme is open until 30th September 2023, in respect of deaths which occurred on or before 31/03/2022. Employers have an important role in submitting and supporting claims and are urged to do so for the benefit of families of their late colleagues. </a:t>
            </a:r>
          </a:p>
          <a:p>
            <a:r>
              <a:rPr lang="en-GB" sz="1800" b="1">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r>
              <a:rPr lang="en-GB" sz="1800" b="1">
                <a:effectLst/>
                <a:latin typeface="Calibri" panose="020F0502020204030204" pitchFamily="34" charset="0"/>
                <a:ea typeface="Calibri" panose="020F0502020204030204" pitchFamily="34" charset="0"/>
              </a:rPr>
              <a:t>The full details of the scheme and the claim form are available on the NHS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rPr>
              <a:t>https://www.nhsbsa.nhs.uk/nhs-and-social-care-coronavirus-life-assurance-scheme-2020-england</a:t>
            </a:r>
          </a:p>
          <a:p>
            <a:endParaRPr lang="en-GB" sz="1800" b="0" u="sng">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135285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a:solidFill>
                  <a:schemeClr val="tx1"/>
                </a:solidFill>
                <a:effectLst/>
                <a:latin typeface="+mn-lt"/>
                <a:ea typeface="+mn-ea"/>
                <a:cs typeface="+mn-cs"/>
              </a:rPr>
              <a:t>NEW: MAY 2023</a:t>
            </a:r>
          </a:p>
          <a:p>
            <a:endParaRPr lang="en-GB" sz="1200" b="1" u="sng" kern="1200">
              <a:solidFill>
                <a:schemeClr val="tx1"/>
              </a:solidFill>
              <a:effectLst/>
              <a:latin typeface="+mn-lt"/>
              <a:ea typeface="+mn-ea"/>
              <a:cs typeface="+mn-cs"/>
            </a:endParaRPr>
          </a:p>
          <a:p>
            <a:r>
              <a:rPr lang="en-GB" sz="1800" u="sng">
                <a:solidFill>
                  <a:srgbClr val="0563C1"/>
                </a:solidFill>
                <a:effectLst/>
                <a:latin typeface="Arial" panose="020B0604020202020204" pitchFamily="34" charset="0"/>
                <a:ea typeface="Calibri" panose="020F0502020204030204" pitchFamily="34" charset="0"/>
                <a:hlinkClick r:id="rId3"/>
              </a:rPr>
              <a:t>https://events.skillsforcare.org.uk/skillsforcare/1581/home</a:t>
            </a:r>
            <a:endParaRPr lang="en-GB" sz="1800">
              <a:effectLst/>
              <a:latin typeface="Calibri" panose="020F0502020204030204" pitchFamily="34" charset="0"/>
              <a:ea typeface="Calibri" panose="020F0502020204030204" pitchFamily="34" charset="0"/>
            </a:endParaRPr>
          </a:p>
          <a:p>
            <a:pPr>
              <a:lnSpc>
                <a:spcPct val="107000"/>
              </a:lnSpc>
              <a:spcAft>
                <a:spcPts val="800"/>
              </a:spcAft>
            </a:pPr>
            <a:endParaRPr lang="en-GB"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215007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a:solidFill>
                  <a:schemeClr val="tx1"/>
                </a:solidFill>
                <a:effectLst/>
                <a:latin typeface="+mn-lt"/>
                <a:ea typeface="+mn-ea"/>
                <a:cs typeface="+mn-cs"/>
              </a:rPr>
              <a:t>NEW: MAY 2023</a:t>
            </a:r>
          </a:p>
          <a:p>
            <a:endParaRPr lang="en-GB" sz="1200" b="1" u="sng" kern="1200">
              <a:solidFill>
                <a:schemeClr val="tx1"/>
              </a:solidFill>
              <a:effectLst/>
              <a:latin typeface="+mn-lt"/>
              <a:ea typeface="+mn-ea"/>
              <a:cs typeface="+mn-cs"/>
            </a:endParaRPr>
          </a:p>
          <a:p>
            <a:r>
              <a:rPr lang="en-GB" sz="1800" u="sng">
                <a:solidFill>
                  <a:srgbClr val="0563C1"/>
                </a:solidFill>
                <a:effectLst/>
                <a:latin typeface="Arial" panose="020B0604020202020204" pitchFamily="34" charset="0"/>
                <a:ea typeface="Calibri" panose="020F0502020204030204" pitchFamily="34" charset="0"/>
                <a:hlinkClick r:id="rId3"/>
              </a:rPr>
              <a:t>https://events.skillsforcare.org.uk/skillsforcare/1602/home</a:t>
            </a:r>
            <a:endParaRPr lang="en-GB" sz="1800">
              <a:effectLst/>
              <a:latin typeface="Calibri" panose="020F0502020204030204" pitchFamily="34" charset="0"/>
              <a:ea typeface="Calibri" panose="020F0502020204030204" pitchFamily="34" charset="0"/>
            </a:endParaRPr>
          </a:p>
          <a:p>
            <a:pPr>
              <a:lnSpc>
                <a:spcPct val="107000"/>
              </a:lnSpc>
              <a:spcAft>
                <a:spcPts val="800"/>
              </a:spcAft>
            </a:pPr>
            <a:endParaRPr lang="en-GB"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a:p>
        </p:txBody>
      </p:sp>
    </p:spTree>
    <p:extLst>
      <p:ext uri="{BB962C8B-B14F-4D97-AF65-F5344CB8AC3E}">
        <p14:creationId xmlns:p14="http://schemas.microsoft.com/office/powerpoint/2010/main" val="285167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a:solidFill>
                  <a:srgbClr val="505050"/>
                </a:solidFill>
                <a:effectLst/>
                <a:latin typeface="Arial" panose="020B0604020202020204" pitchFamily="34" charset="0"/>
                <a:ea typeface="Times New Roman" panose="02020603050405020304" pitchFamily="18" charset="0"/>
              </a:rPr>
              <a:t>NEW : MAY 2023</a:t>
            </a:r>
          </a:p>
          <a:p>
            <a:pPr algn="l" rtl="0" fontAlgn="base"/>
            <a:endParaRPr lang="en-GB" sz="1200" b="1" kern="1200">
              <a:solidFill>
                <a:schemeClr val="tx1"/>
              </a:solidFill>
              <a:effectLst/>
              <a:latin typeface="Arial" panose="020B0604020202020204" pitchFamily="34" charset="0"/>
              <a:ea typeface="+mn-ea"/>
              <a:cs typeface="Times New Roman" panose="02020603050405020304" pitchFamily="18" charset="0"/>
            </a:endParaRPr>
          </a:p>
          <a:p>
            <a:pPr algn="l" rtl="0" fontAlgn="base"/>
            <a:r>
              <a:rPr lang="en-GB" sz="1200" b="1" kern="1200">
                <a:solidFill>
                  <a:schemeClr val="tx1"/>
                </a:solidFill>
                <a:effectLst/>
                <a:latin typeface="Arial" panose="020B0604020202020204" pitchFamily="34" charset="0"/>
                <a:ea typeface="+mn-ea"/>
                <a:cs typeface="Times New Roman" panose="02020603050405020304" pitchFamily="18" charset="0"/>
              </a:rPr>
              <a:t>https://www.skillsforcare.org.uk/Support-for-leaders-and-managers/Support-for-registered-managers/The-care-exchange/The-care-exchange-Series-3.aspx</a:t>
            </a:r>
          </a:p>
          <a:p>
            <a:pPr algn="l" rtl="0" fontAlgn="base"/>
            <a:endParaRPr lang="en-GB" sz="1200" b="1" kern="1200">
              <a:solidFill>
                <a:schemeClr val="tx1"/>
              </a:solidFill>
              <a:effectLst/>
              <a:latin typeface="Arial" panose="020B0604020202020204" pitchFamily="34" charset="0"/>
              <a:ea typeface="+mn-ea"/>
              <a:cs typeface="Times New Roman" panose="02020603050405020304" pitchFamily="18" charset="0"/>
            </a:endParaRPr>
          </a:p>
          <a:p>
            <a:pPr algn="l" rtl="0" fontAlgn="base"/>
            <a:endParaRPr lang="en-GB" sz="28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 </a:t>
            </a:r>
            <a:endParaRPr lang="en-GB" sz="2800" b="0" i="0">
              <a:solidFill>
                <a:srgbClr val="000000"/>
              </a:solidFill>
              <a:effectLst/>
              <a:latin typeface="Segoe UI" panose="020B0502040204020203" pitchFamily="34" charset="0"/>
            </a:endParaRPr>
          </a:p>
          <a:p>
            <a:pPr algn="l" rtl="0" fontAlgn="base"/>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a:p>
        </p:txBody>
      </p:sp>
    </p:spTree>
    <p:extLst>
      <p:ext uri="{BB962C8B-B14F-4D97-AF65-F5344CB8AC3E}">
        <p14:creationId xmlns:p14="http://schemas.microsoft.com/office/powerpoint/2010/main" val="165648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https://www.skillsforcare.org.uk/news-and-events/blogs/what-does-workplace-culture-mean-and-how-do-we-create-it</a:t>
            </a:r>
          </a:p>
          <a:p>
            <a:endParaRPr lang="en-GB" b="1" u="sng"/>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a:t>https://www.skillsforcare.org.uk/news-and-events/blogs/what-are-the-benefits-of-integrated-health-and-care</a:t>
            </a:r>
          </a:p>
          <a:p>
            <a:endParaRPr lang="en-GB" b="1" u="sng"/>
          </a:p>
          <a:p>
            <a:r>
              <a:rPr lang="en-GB" b="1" u="sng"/>
              <a:t>https://www.skillsforcare.org.uk/news-and-events/blogs/what-does-integration-in-health-and-social-care-mean</a:t>
            </a:r>
          </a:p>
          <a:p>
            <a:endParaRPr lang="en-GB" b="1" u="sng"/>
          </a:p>
          <a:p>
            <a:endParaRPr lang="en-GB" b="1" u="sng"/>
          </a:p>
          <a:p>
            <a:endParaRPr lang="en-GB" b="1" u="sng"/>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a:p>
        </p:txBody>
      </p:sp>
    </p:spTree>
    <p:extLst>
      <p:ext uri="{BB962C8B-B14F-4D97-AF65-F5344CB8AC3E}">
        <p14:creationId xmlns:p14="http://schemas.microsoft.com/office/powerpoint/2010/main" val="124478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Skills for Care currently supports over 145 registered manager networks, which are recognised as being invaluable by many managers. </a:t>
            </a:r>
          </a:p>
          <a:p>
            <a:endParaRPr lang="en-GB"/>
          </a:p>
          <a:p>
            <a:r>
              <a:rPr lang="en-GB"/>
              <a:t>We know the benefits these networks provide to managers, so we are setting up a new network specifically for your deputies. </a:t>
            </a:r>
          </a:p>
          <a:p>
            <a:endParaRPr lang="en-GB"/>
          </a:p>
          <a:p>
            <a:r>
              <a:rPr lang="en-GB" sz="1200" b="0" i="0" kern="1200">
                <a:solidFill>
                  <a:schemeClr val="tx1"/>
                </a:solidFill>
                <a:effectLst/>
                <a:latin typeface="+mn-lt"/>
                <a:ea typeface="+mn-ea"/>
                <a:cs typeface="+mn-cs"/>
              </a:rPr>
              <a:t>Each network meeting will be virtual and facilitated by a Skills for Care Locality Manager. It will focus on themes including wellbeing and resilience, self-confidence and personal effectiveness, delegation with confidence and dignity, communicating inside and out and making sense of information.</a:t>
            </a:r>
          </a:p>
          <a:p>
            <a:r>
              <a:rPr lang="en-GB" sz="1200" b="0" i="0" kern="1200">
                <a:solidFill>
                  <a:schemeClr val="tx1"/>
                </a:solidFill>
                <a:effectLst/>
                <a:latin typeface="+mn-lt"/>
                <a:ea typeface="+mn-ea"/>
                <a:cs typeface="+mn-cs"/>
              </a:rPr>
              <a:t>Please note that not every part of the country will be covered by a Deputy Manager Network this year but we will be looking at the success of the first networks to consider wider expansion at a later point. If there is not a network in your area, and you would be interested in joining one in future please email </a:t>
            </a:r>
            <a:r>
              <a:rPr lang="en-GB" sz="1200" b="1" i="0" u="none" strike="noStrike" kern="1200">
                <a:solidFill>
                  <a:schemeClr val="tx1"/>
                </a:solidFill>
                <a:effectLst/>
                <a:latin typeface="+mn-lt"/>
                <a:ea typeface="+mn-ea"/>
                <a:cs typeface="+mn-cs"/>
                <a:hlinkClick r:id="rId3"/>
              </a:rPr>
              <a:t>RM.networks@skillsforcare.org.uk</a:t>
            </a:r>
            <a:r>
              <a:rPr lang="en-GB" sz="1200" b="0" i="0" kern="1200">
                <a:solidFill>
                  <a:schemeClr val="tx1"/>
                </a:solidFill>
                <a:effectLst/>
                <a:latin typeface="+mn-lt"/>
                <a:ea typeface="+mn-ea"/>
                <a:cs typeface="+mn-cs"/>
              </a:rPr>
              <a:t>.</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a:p>
        </p:txBody>
      </p:sp>
    </p:spTree>
    <p:extLst>
      <p:ext uri="{BB962C8B-B14F-4D97-AF65-F5344CB8AC3E}">
        <p14:creationId xmlns:p14="http://schemas.microsoft.com/office/powerpoint/2010/main" val="39589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a:solidFill>
                  <a:schemeClr val="accent1"/>
                </a:solidFill>
              </a:rPr>
              <a:t>NEW: APRIL 2023</a:t>
            </a:r>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a:p>
        </p:txBody>
      </p:sp>
    </p:spTree>
    <p:extLst>
      <p:ext uri="{BB962C8B-B14F-4D97-AF65-F5344CB8AC3E}">
        <p14:creationId xmlns:p14="http://schemas.microsoft.com/office/powerpoint/2010/main" val="419070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7875849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169255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 id="214748373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30" r:id="rId1"/>
    <p:sldLayoutId id="214748370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AB024-FD19-30F1-97A0-B2A9FCD7771F}"/>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skillsforcare.org.uk/deputymanag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killsforcare.org.uk/membershi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Support-for-leaders-and-managers/Support-for-registered-managers/Registered-manager-webinars/Recruitment-and-retention.aspx#Preparingforthewinterpressuresahead"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www.skillsforcare.org.uk/Support-for-leaders-and-managers/Nominated-individuals/Nominated-individuals.aspx#NationaleventinpartnershipwithCQCNovember20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killsforcare.org.uk/IntroductoryModulesForManager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skillsforcare.org.uk/Support-for-leaders-and-managers/Managing-a-service/Digital-technology-and-social-care/Digital-leadership-programme.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Developing-leaders-and-managers/Supporting-the-development-of-leadership-skills/Supporting-the-development-of-leadership-skills-guide.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skillsforcare.org.uk/Developing-your-workforce/Care-topics/Supporting-personal-relationships/Supporting-personal-relationships.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skillsforcare.org.uk/CulturallyAppropriateCar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skillsforcare.org.uk/resources/documents/Funding/Workforce-Development-Fund/2023-24/WDF-funded-quals-2023-24-V1.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43hOhl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bit.ly/3Vgkrt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Support-for-leaders-and-managers/Support-for-registered-managers/Membership/Compassionate-Leadership-Footprint-programme.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nhsbsa.nhs.uk/nhs-and-social-care-coronavirus-life-assurance-scheme-2020-englan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eg"/><Relationship Id="rId7" Type="http://schemas.openxmlformats.org/officeDocument/2006/relationships/hyperlink" Target="https://events.skillsforcare.org.uk/skillsforcare/1581/hom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vents.skillsforcare.org.uk/skillsforcare/1546/home" TargetMode="External"/><Relationship Id="rId5" Type="http://schemas.openxmlformats.org/officeDocument/2006/relationships/hyperlink" Target="https://us06web.zoom.us/webinar/register/WN_bHKKVi3ITd23kr8EQIm2AQ" TargetMode="Externa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vents.skillsforcare.org.uk/skillsforcare/1602/home" TargetMode="External"/><Relationship Id="rId5" Type="http://schemas.openxmlformats.org/officeDocument/2006/relationships/hyperlink" Target="https://us06web.zoom.us/webinar/register/WN_bHKKVi3ITd23kr8EQIm2AQ" TargetMode="Externa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skillsforcare.org.uk/Support-for-leaders-and-managers/Support-for-registered-managers/The-care-exchange/The-care-exchange-Series-3.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skillsforcare.org.uk/news-and-events/blogs/what-does-workplace-culture-mean-and-how-do-we-create-it" TargetMode="External"/><Relationship Id="rId5" Type="http://schemas.openxmlformats.org/officeDocument/2006/relationships/hyperlink" Target="https://www.skillsforcare.org.uk/news-and-events/blogs/what-are-the-benefits-of-integrated-health-and-care" TargetMode="External"/><Relationship Id="rId4" Type="http://schemas.openxmlformats.org/officeDocument/2006/relationships/hyperlink" Target="https://www.skillsforcare.org.uk/news-and-events/blogs/what-does-integration-in-health-and-social-care-me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p:txBody>
          <a:bodyPr/>
          <a:lstStyle/>
          <a:p>
            <a:r>
              <a:rPr lang="en-GB" dirty="0"/>
              <a:t>Provider Update slides</a:t>
            </a:r>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2"/>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7796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AA49A-42DB-4FC4-B591-3B71D3ECBF2E}"/>
              </a:ext>
            </a:extLst>
          </p:cNvPr>
          <p:cNvPicPr>
            <a:picLocks noChangeAspect="1"/>
          </p:cNvPicPr>
          <p:nvPr/>
        </p:nvPicPr>
        <p:blipFill>
          <a:blip r:embed="rId3"/>
          <a:stretch>
            <a:fillRect/>
          </a:stretch>
        </p:blipFill>
        <p:spPr>
          <a:xfrm>
            <a:off x="6253514" y="3657600"/>
            <a:ext cx="2730575" cy="2730575"/>
          </a:xfrm>
          <a:prstGeom prst="rect">
            <a:avLst/>
          </a:prstGeom>
        </p:spPr>
      </p:pic>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7972" y="446574"/>
            <a:ext cx="8360635" cy="780905"/>
          </a:xfrm>
        </p:spPr>
        <p:txBody>
          <a:bodyPr lIns="91440" tIns="45720" rIns="91440" bIns="45720" anchor="t"/>
          <a:lstStyle/>
          <a:p>
            <a:r>
              <a:rPr lang="en-GB" sz="3600"/>
              <a:t> Deputy manager networks</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a:p>
          <a:p>
            <a:endParaRPr lang="en-GB" sz="2000"/>
          </a:p>
          <a:p>
            <a:pPr marL="342900" lvl="0" indent="-342900">
              <a:buFont typeface="Wingdings" panose="05000000000000000000" pitchFamily="2" charset="2"/>
              <a:buChar char="§"/>
            </a:pPr>
            <a:endParaRPr lang="en-GB" sz="2000"/>
          </a:p>
          <a:p>
            <a:endParaRPr lang="en-GB">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177972" y="1456547"/>
            <a:ext cx="8724276" cy="78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1"/>
                </a:solidFill>
              </a:rPr>
              <a:t>These networks are specifically for deputy managers, team leaders and assistant managers</a:t>
            </a:r>
            <a:br>
              <a:rPr lang="en-GB" sz="2400" b="1" dirty="0">
                <a:solidFill>
                  <a:srgbClr val="005EB8"/>
                </a:solidFill>
              </a:rPr>
            </a:br>
            <a:endParaRPr lang="en-GB" sz="2000" b="1" dirty="0">
              <a:solidFill>
                <a:srgbClr val="005EB8"/>
              </a:solidFill>
            </a:endParaRP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Virtual meetings facilitated by a Skills for Care Locality Manager.</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Great opportunity for deputies to meet the challenges they face in their day-to-day work.</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Opportunity to build connections and a peer supportive network.</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Facilitate the sharing of best practice and learning.</a:t>
            </a:r>
          </a:p>
          <a:p>
            <a:pPr marL="0" lvl="0" indent="0" defTabSz="457200">
              <a:lnSpc>
                <a:spcPct val="100000"/>
              </a:lnSpc>
              <a:spcBef>
                <a:spcPts val="0"/>
              </a:spcBef>
              <a:buClr>
                <a:srgbClr val="E87722"/>
              </a:buClr>
              <a:buNone/>
            </a:pPr>
            <a:endParaRPr lang="en-GB" sz="3200" dirty="0">
              <a:solidFill>
                <a:srgbClr val="000000"/>
              </a:solidFill>
            </a:endParaRPr>
          </a:p>
          <a:p>
            <a:pPr marL="0" lvl="0" indent="0" defTabSz="457200">
              <a:lnSpc>
                <a:spcPct val="100000"/>
              </a:lnSpc>
              <a:spcBef>
                <a:spcPts val="0"/>
              </a:spcBef>
              <a:buClr>
                <a:srgbClr val="E87722"/>
              </a:buClr>
              <a:buNone/>
            </a:pPr>
            <a:r>
              <a:rPr lang="en-GB" sz="2200" b="1" dirty="0">
                <a:solidFill>
                  <a:schemeClr val="accent1"/>
                </a:solidFill>
              </a:rPr>
              <a:t>Find your local deputy manager network:</a:t>
            </a:r>
          </a:p>
          <a:p>
            <a:pPr marL="0" lvl="0" indent="0" defTabSz="457200">
              <a:lnSpc>
                <a:spcPct val="100000"/>
              </a:lnSpc>
              <a:spcBef>
                <a:spcPts val="0"/>
              </a:spcBef>
              <a:buClr>
                <a:srgbClr val="E87722"/>
              </a:buClr>
              <a:buNone/>
            </a:pPr>
            <a:r>
              <a:rPr lang="en-GB" sz="2200" b="1" dirty="0">
                <a:solidFill>
                  <a:srgbClr val="000000"/>
                </a:solidFill>
                <a:hlinkClick r:id="rId4"/>
              </a:rPr>
              <a:t>www.skillsforcare.org.uk/deputymanagers</a:t>
            </a:r>
            <a:endParaRPr lang="en-GB" sz="2200" b="1" dirty="0">
              <a:solidFill>
                <a:srgbClr val="000000"/>
              </a:solidFill>
            </a:endParaRPr>
          </a:p>
          <a:p>
            <a:pPr marL="0" lvl="0" indent="0" defTabSz="457200">
              <a:lnSpc>
                <a:spcPct val="100000"/>
              </a:lnSpc>
              <a:spcBef>
                <a:spcPts val="0"/>
              </a:spcBef>
              <a:buClr>
                <a:srgbClr val="E87722"/>
              </a:buClr>
              <a:buNone/>
            </a:pPr>
            <a:endParaRPr lang="en-GB" sz="2200" b="1" dirty="0">
              <a:solidFill>
                <a:srgbClr val="000000"/>
              </a:solidFill>
            </a:endParaRPr>
          </a:p>
          <a:p>
            <a:pPr marL="0" lvl="0" indent="0" defTabSz="457200">
              <a:lnSpc>
                <a:spcPct val="100000"/>
              </a:lnSpc>
              <a:spcBef>
                <a:spcPts val="0"/>
              </a:spcBef>
              <a:buClr>
                <a:srgbClr val="E87722"/>
              </a:buClr>
              <a:buNone/>
            </a:pPr>
            <a:r>
              <a:rPr lang="en-GB" sz="2200" b="1" dirty="0">
                <a:solidFill>
                  <a:srgbClr val="000000"/>
                </a:solidFill>
              </a:rPr>
              <a:t>Lancs and S Cumbria – 3</a:t>
            </a:r>
            <a:r>
              <a:rPr lang="en-GB" sz="2200" b="1" baseline="30000" dirty="0">
                <a:solidFill>
                  <a:srgbClr val="000000"/>
                </a:solidFill>
              </a:rPr>
              <a:t>rd</a:t>
            </a:r>
            <a:r>
              <a:rPr lang="en-GB" sz="2200" b="1" dirty="0">
                <a:solidFill>
                  <a:srgbClr val="000000"/>
                </a:solidFill>
              </a:rPr>
              <a:t> August – 2-3.30pm </a:t>
            </a:r>
          </a:p>
          <a:p>
            <a:pPr marL="0" lvl="0" indent="0" defTabSz="457200">
              <a:lnSpc>
                <a:spcPct val="100000"/>
              </a:lnSpc>
              <a:spcBef>
                <a:spcPts val="0"/>
              </a:spcBef>
              <a:buClr>
                <a:srgbClr val="E87722"/>
              </a:buClr>
              <a:buNone/>
            </a:pPr>
            <a:r>
              <a:rPr lang="en-GB" sz="2200" b="1" dirty="0">
                <a:solidFill>
                  <a:srgbClr val="000000"/>
                </a:solidFill>
              </a:rPr>
              <a:t>Managing Conflict topic</a:t>
            </a: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spTree>
    <p:extLst>
      <p:ext uri="{BB962C8B-B14F-4D97-AF65-F5344CB8AC3E}">
        <p14:creationId xmlns:p14="http://schemas.microsoft.com/office/powerpoint/2010/main" val="40150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2100648" y="327236"/>
            <a:ext cx="5560629" cy="1292662"/>
          </a:xfrm>
        </p:spPr>
        <p:txBody>
          <a:bodyPr/>
          <a:lstStyle/>
          <a:p>
            <a:r>
              <a:rPr lang="en-GB" sz="3200"/>
              <a:t>Registered manager membership – renewal resource</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a:p>
          <a:p>
            <a:endParaRPr lang="en-GB" sz="2000"/>
          </a:p>
          <a:p>
            <a:pPr marL="342900" lvl="0" indent="-342900">
              <a:buFont typeface="Wingdings" panose="05000000000000000000" pitchFamily="2" charset="2"/>
              <a:buChar char="§"/>
            </a:pPr>
            <a:endParaRPr lang="en-GB" sz="2000"/>
          </a:p>
          <a:p>
            <a:endParaRPr lang="en-GB">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09862" y="1826252"/>
            <a:ext cx="8934138" cy="5198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chemeClr val="accent1"/>
                </a:solidFill>
              </a:rPr>
              <a:t>As part of our registered manager membership, all members that renew their membership receive an exclusive resource</a:t>
            </a:r>
            <a:br>
              <a:rPr lang="en-GB" sz="2400" b="1">
                <a:solidFill>
                  <a:srgbClr val="005EB8"/>
                </a:solidFill>
              </a:rPr>
            </a:br>
            <a:r>
              <a:rPr lang="en-GB" sz="800" b="1">
                <a:solidFill>
                  <a:srgbClr val="005EB8"/>
                </a:solidFill>
              </a:rPr>
              <a:t> </a:t>
            </a:r>
            <a:endParaRPr lang="en-GB" sz="2000" b="1">
              <a:solidFill>
                <a:srgbClr val="005EB8"/>
              </a:solidFill>
            </a:endParaRPr>
          </a:p>
          <a:p>
            <a:pPr marL="0" lvl="0" indent="0" defTabSz="457200">
              <a:lnSpc>
                <a:spcPct val="100000"/>
              </a:lnSpc>
              <a:spcBef>
                <a:spcPts val="0"/>
              </a:spcBef>
              <a:buClr>
                <a:srgbClr val="E87722"/>
              </a:buClr>
              <a:buNone/>
            </a:pPr>
            <a:r>
              <a:rPr lang="en-GB" sz="2000" b="1" i="0">
                <a:effectLst/>
                <a:latin typeface="Arial" panose="020B0604020202020204" pitchFamily="34" charset="0"/>
                <a:cs typeface="Arial" panose="020B0604020202020204" pitchFamily="34" charset="0"/>
              </a:rPr>
              <a:t>For those renewing from 1 April 2023, they will receive a hard copy of Compassionate Leadership by Professor Michael West CBE.</a:t>
            </a:r>
          </a:p>
          <a:p>
            <a:pPr marL="0" lvl="0" indent="0" defTabSz="457200">
              <a:lnSpc>
                <a:spcPct val="100000"/>
              </a:lnSpc>
              <a:spcBef>
                <a:spcPts val="0"/>
              </a:spcBef>
              <a:buClr>
                <a:srgbClr val="E87722"/>
              </a:buClr>
              <a:buNone/>
            </a:pPr>
            <a:endParaRPr lang="en-GB" sz="800" i="0">
              <a:effectLst/>
              <a:latin typeface="Arial" panose="020B0604020202020204" pitchFamily="34" charset="0"/>
              <a:cs typeface="Arial" panose="020B0604020202020204" pitchFamily="34" charset="0"/>
            </a:endParaRPr>
          </a:p>
          <a:p>
            <a:pPr marL="0" lvl="0" indent="0" defTabSz="457200">
              <a:lnSpc>
                <a:spcPct val="100000"/>
              </a:lnSpc>
              <a:spcBef>
                <a:spcPts val="0"/>
              </a:spcBef>
              <a:buClr>
                <a:srgbClr val="E87722"/>
              </a:buClr>
              <a:buNone/>
            </a:pPr>
            <a:r>
              <a:rPr lang="en-GB" sz="2000" i="0">
                <a:effectLst/>
                <a:latin typeface="Arial" panose="020B0604020202020204" pitchFamily="34" charset="0"/>
                <a:cs typeface="Arial" panose="020B0604020202020204" pitchFamily="34" charset="0"/>
              </a:rPr>
              <a:t>This book explores how attending to, understanding, empathising with and helping those you lead can support them to respond effectively to the challenges they face in their work. The four elements of compassionate leadership play a crucial part in all aspects of your role as manager, including staff wellbeing, retention, and creating safe, supported cultures within your services</a:t>
            </a:r>
            <a:endParaRPr lang="en-GB" sz="800">
              <a:solidFill>
                <a:srgbClr val="000000"/>
              </a:solidFill>
            </a:endParaRPr>
          </a:p>
          <a:p>
            <a:pPr marL="0" lvl="0" indent="0" defTabSz="457200">
              <a:lnSpc>
                <a:spcPct val="100000"/>
              </a:lnSpc>
              <a:spcBef>
                <a:spcPts val="0"/>
              </a:spcBef>
              <a:buClr>
                <a:srgbClr val="E87722"/>
              </a:buClr>
              <a:buNone/>
            </a:pPr>
            <a:r>
              <a:rPr lang="en-GB" sz="2000" b="1">
                <a:solidFill>
                  <a:srgbClr val="000000"/>
                </a:solidFill>
              </a:rPr>
              <a:t>Become a member for £35 a year. </a:t>
            </a:r>
          </a:p>
          <a:p>
            <a:pPr marL="0" lvl="0" indent="0" defTabSz="457200">
              <a:lnSpc>
                <a:spcPct val="100000"/>
              </a:lnSpc>
              <a:spcBef>
                <a:spcPts val="0"/>
              </a:spcBef>
              <a:buClr>
                <a:srgbClr val="E87722"/>
              </a:buClr>
              <a:buNone/>
            </a:pPr>
            <a:endParaRPr lang="en-GB" sz="800">
              <a:solidFill>
                <a:srgbClr val="000000"/>
              </a:solidFill>
            </a:endParaRPr>
          </a:p>
          <a:p>
            <a:pPr marL="0" lvl="0" indent="0" algn="ctr" defTabSz="457200">
              <a:lnSpc>
                <a:spcPct val="100000"/>
              </a:lnSpc>
              <a:spcBef>
                <a:spcPts val="0"/>
              </a:spcBef>
              <a:buClr>
                <a:srgbClr val="E87722"/>
              </a:buClr>
              <a:buNone/>
            </a:pPr>
            <a:r>
              <a:rPr lang="en-GB" sz="2000" b="1">
                <a:solidFill>
                  <a:schemeClr val="accent1"/>
                </a:solidFill>
                <a:hlinkClick r:id="rId3"/>
              </a:rPr>
              <a:t>www.skillsforcare.org.uk/membership</a:t>
            </a:r>
            <a:endParaRPr lang="en-GB" sz="2000" b="1">
              <a:solidFill>
                <a:schemeClr val="accent1"/>
              </a:solidFill>
            </a:endParaRPr>
          </a:p>
          <a:p>
            <a:pPr marL="0" lvl="0" indent="0" defTabSz="457200">
              <a:lnSpc>
                <a:spcPct val="100000"/>
              </a:lnSpc>
              <a:spcBef>
                <a:spcPts val="0"/>
              </a:spcBef>
              <a:buClr>
                <a:srgbClr val="E87722"/>
              </a:buClr>
              <a:buNone/>
            </a:pPr>
            <a:endParaRPr lang="en-GB" sz="2000">
              <a:solidFill>
                <a:srgbClr val="000000"/>
              </a:solidFill>
            </a:endParaRPr>
          </a:p>
          <a:p>
            <a:pPr marL="0" lvl="0" indent="0" defTabSz="457200">
              <a:lnSpc>
                <a:spcPct val="100000"/>
              </a:lnSpc>
              <a:spcBef>
                <a:spcPts val="0"/>
              </a:spcBef>
              <a:buClr>
                <a:srgbClr val="E87722"/>
              </a:buClr>
              <a:buNone/>
            </a:pPr>
            <a:endParaRPr lang="en-GB" sz="2000">
              <a:solidFill>
                <a:srgbClr val="000000"/>
              </a:solidFill>
            </a:endParaRPr>
          </a:p>
          <a:p>
            <a:pPr marL="0" indent="0">
              <a:buNone/>
            </a:pPr>
            <a:endParaRPr lang="en-GB" sz="2000" b="1">
              <a:solidFill>
                <a:srgbClr val="005EB8"/>
              </a:solidFill>
            </a:endParaRPr>
          </a:p>
        </p:txBody>
      </p:sp>
      <p:pic>
        <p:nvPicPr>
          <p:cNvPr id="9" name="Picture 8">
            <a:extLst>
              <a:ext uri="{FF2B5EF4-FFF2-40B4-BE49-F238E27FC236}">
                <a16:creationId xmlns:a16="http://schemas.microsoft.com/office/drawing/2014/main" id="{BA6A4558-9BF5-41AA-AFC6-4A0EF7E67907}"/>
              </a:ext>
            </a:extLst>
          </p:cNvPr>
          <p:cNvPicPr>
            <a:picLocks noChangeAspect="1"/>
          </p:cNvPicPr>
          <p:nvPr/>
        </p:nvPicPr>
        <p:blipFill>
          <a:blip r:embed="rId4"/>
          <a:stretch>
            <a:fillRect/>
          </a:stretch>
        </p:blipFill>
        <p:spPr>
          <a:xfrm>
            <a:off x="295935" y="257591"/>
            <a:ext cx="1543686" cy="1063018"/>
          </a:xfrm>
          <a:prstGeom prst="rect">
            <a:avLst/>
          </a:prstGeom>
        </p:spPr>
      </p:pic>
    </p:spTree>
    <p:extLst>
      <p:ext uri="{BB962C8B-B14F-4D97-AF65-F5344CB8AC3E}">
        <p14:creationId xmlns:p14="http://schemas.microsoft.com/office/powerpoint/2010/main" val="25106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567594"/>
            <a:ext cx="8953868" cy="349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70C0"/>
                </a:solidFill>
                <a:latin typeface="Arial" panose="020B0604020202020204" pitchFamily="34" charset="0"/>
                <a:ea typeface="Times New Roman" panose="02020603050405020304" pitchFamily="18" charset="0"/>
                <a:cs typeface="Times New Roman" panose="02020603050405020304" pitchFamily="18" charset="0"/>
              </a:rPr>
              <a:t>Wednesday 29 November 2023 | 10:30 – 12:30</a:t>
            </a:r>
          </a:p>
          <a:p>
            <a:pPr marL="0" indent="0">
              <a:buNone/>
            </a:pPr>
            <a:endParaRPr lang="en-GB" sz="240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itle 2">
            <a:extLst>
              <a:ext uri="{FF2B5EF4-FFF2-40B4-BE49-F238E27FC236}">
                <a16:creationId xmlns:a16="http://schemas.microsoft.com/office/drawing/2014/main" id="{0AF284D0-58C0-4967-A071-EE23F84F5E50}"/>
              </a:ext>
            </a:extLst>
          </p:cNvPr>
          <p:cNvSpPr txBox="1">
            <a:spLocks/>
          </p:cNvSpPr>
          <p:nvPr/>
        </p:nvSpPr>
        <p:spPr>
          <a:xfrm>
            <a:off x="190131" y="331017"/>
            <a:ext cx="7451639"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a:t>Save-the-date…Nominated individual national event</a:t>
            </a:r>
          </a:p>
        </p:txBody>
      </p:sp>
      <p:sp>
        <p:nvSpPr>
          <p:cNvPr id="13" name="TextBox 12">
            <a:hlinkClick r:id="rId3"/>
            <a:extLst>
              <a:ext uri="{FF2B5EF4-FFF2-40B4-BE49-F238E27FC236}">
                <a16:creationId xmlns:a16="http://schemas.microsoft.com/office/drawing/2014/main" id="{D4CDFBA9-EA62-5AC4-C54A-F2163D6406D0}"/>
              </a:ext>
            </a:extLst>
          </p:cNvPr>
          <p:cNvSpPr txBox="1"/>
          <p:nvPr/>
        </p:nvSpPr>
        <p:spPr>
          <a:xfrm>
            <a:off x="243472" y="2227771"/>
            <a:ext cx="8847188" cy="4362989"/>
          </a:xfrm>
          <a:prstGeom prst="rect">
            <a:avLst/>
          </a:prstGeom>
          <a:noFill/>
        </p:spPr>
        <p:txBody>
          <a:bodyPr wrap="square">
            <a:spAutoFit/>
          </a:bodyPr>
          <a:lstStyle/>
          <a:p>
            <a:r>
              <a:rPr lang="en-GB" sz="2000" b="1">
                <a:effectLst/>
                <a:latin typeface="Arial" panose="020B0604020202020204" pitchFamily="34" charset="0"/>
                <a:ea typeface="Calibri" panose="020F0502020204030204" pitchFamily="34" charset="0"/>
                <a:cs typeface="Times New Roman" panose="02020603050405020304" pitchFamily="18" charset="0"/>
              </a:rPr>
              <a:t>The third nominated individual event will be taking place later this year in November…booking details coming soon.</a:t>
            </a:r>
          </a:p>
          <a:p>
            <a:endParaRPr lang="en-GB" sz="2000">
              <a:latin typeface="Arial" panose="020B0604020202020204" pitchFamily="34" charset="0"/>
              <a:ea typeface="Calibri" panose="020F0502020204030204" pitchFamily="34" charset="0"/>
              <a:cs typeface="Times New Roman" panose="02020603050405020304" pitchFamily="18" charset="0"/>
            </a:endParaRPr>
          </a:p>
          <a:p>
            <a:r>
              <a:rPr lang="en-GB" sz="2000">
                <a:effectLst/>
                <a:latin typeface="Arial" panose="020B0604020202020204" pitchFamily="34" charset="0"/>
                <a:ea typeface="Calibri" panose="020F0502020204030204" pitchFamily="34" charset="0"/>
                <a:cs typeface="Times New Roman" panose="02020603050405020304" pitchFamily="18" charset="0"/>
              </a:rPr>
              <a:t>In the meantime you can view the previous event where the CQC provided an update on its new single assessment framework and its new role and powers to assess local authorities and Integrated Care Systems (ICSs). </a:t>
            </a:r>
          </a:p>
          <a:p>
            <a:endParaRPr lang="en-GB" sz="2000">
              <a:latin typeface="Arial" panose="020B0604020202020204" pitchFamily="34" charset="0"/>
              <a:ea typeface="Calibri" panose="020F0502020204030204" pitchFamily="34" charset="0"/>
              <a:cs typeface="Times New Roman" panose="02020603050405020304" pitchFamily="18" charset="0"/>
            </a:endParaRPr>
          </a:p>
          <a:p>
            <a:endParaRPr lang="en-GB" sz="2000" b="1" i="0">
              <a:solidFill>
                <a:srgbClr val="212529"/>
              </a:solidFill>
              <a:effectLst/>
            </a:endParaRPr>
          </a:p>
          <a:p>
            <a:r>
              <a:rPr lang="en-GB" sz="2000" b="1">
                <a:solidFill>
                  <a:srgbClr val="212529"/>
                </a:solidFill>
                <a:hlinkClick r:id="rId4"/>
              </a:rPr>
              <a:t>Take a look at the recording of the </a:t>
            </a:r>
          </a:p>
          <a:p>
            <a:r>
              <a:rPr lang="en-GB" sz="2000" b="1">
                <a:solidFill>
                  <a:srgbClr val="212529"/>
                </a:solidFill>
                <a:hlinkClick r:id="rId4"/>
              </a:rPr>
              <a:t>event </a:t>
            </a:r>
            <a:endParaRPr lang="en-GB" sz="2000" b="1">
              <a:solidFill>
                <a:srgbClr val="212529"/>
              </a:solidFill>
            </a:endParaRPr>
          </a:p>
          <a:p>
            <a:endParaRPr lang="en-GB" sz="2000" b="1" i="0">
              <a:solidFill>
                <a:srgbClr val="212529"/>
              </a:solidFill>
              <a:effectLst/>
            </a:endParaRPr>
          </a:p>
          <a:p>
            <a:endParaRPr lang="en-GB" sz="2000" b="1">
              <a:solidFill>
                <a:srgbClr val="212529"/>
              </a:solidFill>
            </a:endParaRPr>
          </a:p>
          <a:p>
            <a:pPr marR="0" lvl="0" algn="l" defTabSz="457200" rtl="0" eaLnBrk="1" fontAlgn="auto" latinLnBrk="0" hangingPunct="1">
              <a:lnSpc>
                <a:spcPct val="100000"/>
              </a:lnSpc>
              <a:spcBef>
                <a:spcPts val="0"/>
              </a:spcBef>
              <a:spcAft>
                <a:spcPts val="0"/>
              </a:spcAft>
              <a:buClr>
                <a:srgbClr val="E87722"/>
              </a:buClr>
              <a:buSzTx/>
              <a:tabLst/>
              <a:defRPr/>
            </a:pPr>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a:p>
            <a:pPr marR="0" lvl="0" algn="l" defTabSz="457200" rtl="0" eaLnBrk="1" fontAlgn="auto" latinLnBrk="0" hangingPunct="1">
              <a:lnSpc>
                <a:spcPct val="100000"/>
              </a:lnSpc>
              <a:spcBef>
                <a:spcPts val="0"/>
              </a:spcBef>
              <a:spcAft>
                <a:spcPts val="0"/>
              </a:spcAft>
              <a:buClr>
                <a:srgbClr val="E87722"/>
              </a:buClr>
              <a:buSzTx/>
              <a:tabLst/>
              <a:defRPr/>
            </a:pPr>
            <a:endParaRPr lang="en-GB" sz="800" b="1">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FD14E5CA-DCFB-FD1F-B5D0-3DA302EEE27F}"/>
              </a:ext>
            </a:extLst>
          </p:cNvPr>
          <p:cNvPicPr>
            <a:picLocks noChangeAspect="1"/>
          </p:cNvPicPr>
          <p:nvPr/>
        </p:nvPicPr>
        <p:blipFill>
          <a:blip r:embed="rId5"/>
          <a:stretch>
            <a:fillRect/>
          </a:stretch>
        </p:blipFill>
        <p:spPr>
          <a:xfrm>
            <a:off x="5021765" y="4422478"/>
            <a:ext cx="3878763" cy="1735856"/>
          </a:xfrm>
          <a:prstGeom prst="rect">
            <a:avLst/>
          </a:prstGeom>
        </p:spPr>
      </p:pic>
    </p:spTree>
    <p:extLst>
      <p:ext uri="{BB962C8B-B14F-4D97-AF65-F5344CB8AC3E}">
        <p14:creationId xmlns:p14="http://schemas.microsoft.com/office/powerpoint/2010/main" val="402510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1654500" y="207634"/>
            <a:ext cx="6036257" cy="126078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E87722"/>
                </a:solidFill>
                <a:effectLst/>
                <a:uLnTx/>
                <a:uFillTx/>
                <a:latin typeface="Arial" panose="020B0604020202020204"/>
                <a:ea typeface="+mj-ea"/>
                <a:cs typeface="+mj-cs"/>
              </a:rPr>
              <a:t>Introductory modules for managers</a:t>
            </a:r>
          </a:p>
        </p:txBody>
      </p:sp>
      <p:sp>
        <p:nvSpPr>
          <p:cNvPr id="9" name="Text Placeholder 3"/>
          <p:cNvSpPr txBox="1">
            <a:spLocks/>
          </p:cNvSpPr>
          <p:nvPr/>
        </p:nvSpPr>
        <p:spPr>
          <a:xfrm>
            <a:off x="445738" y="1556881"/>
            <a:ext cx="7493960" cy="731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b="1">
                <a:solidFill>
                  <a:srgbClr val="0070C0"/>
                </a:solidFill>
                <a:latin typeface="Arial" panose="020B0604020202020204"/>
              </a:rPr>
              <a:t>11 eLearning modules t</a:t>
            </a:r>
            <a:r>
              <a:rPr kumimoji="0" lang="en-GB" sz="2400" b="1" i="0" u="none" strike="noStrike" kern="1200" cap="none" spc="0" normalizeH="0" baseline="0" noProof="0">
                <a:ln>
                  <a:noFill/>
                </a:ln>
                <a:solidFill>
                  <a:srgbClr val="0070C0"/>
                </a:solidFill>
                <a:effectLst/>
                <a:uLnTx/>
                <a:uFillTx/>
                <a:latin typeface="Arial" panose="020B0604020202020204"/>
                <a:ea typeface="+mn-ea"/>
                <a:cs typeface="+mn-cs"/>
              </a:rPr>
              <a:t>o develop skills in leadership, succession planning and developing future talent</a:t>
            </a:r>
          </a:p>
        </p:txBody>
      </p:sp>
      <p:sp>
        <p:nvSpPr>
          <p:cNvPr id="7" name="Rectangle 6">
            <a:extLst>
              <a:ext uri="{FF2B5EF4-FFF2-40B4-BE49-F238E27FC236}">
                <a16:creationId xmlns:a16="http://schemas.microsoft.com/office/drawing/2014/main" id="{5DC304D3-6B46-4C92-9EEA-BEACBE654659}"/>
              </a:ext>
            </a:extLst>
          </p:cNvPr>
          <p:cNvSpPr/>
          <p:nvPr/>
        </p:nvSpPr>
        <p:spPr>
          <a:xfrm>
            <a:off x="445738" y="2756917"/>
            <a:ext cx="4280039" cy="230832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effectLst/>
                <a:latin typeface="+mj-lt"/>
              </a:rPr>
              <a:t>Leading and managing in adult social care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effectLst/>
                <a:latin typeface="+mj-lt"/>
              </a:rPr>
              <a:t>Supporting and developing teams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effectLst/>
                <a:latin typeface="+mj-lt"/>
              </a:rPr>
              <a:t>Regulation and governance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effectLst/>
                <a:latin typeface="+mj-lt"/>
              </a:rPr>
              <a:t>Effective communication</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effectLst/>
                <a:latin typeface="+mj-lt"/>
              </a:rPr>
              <a:t>Working with partners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effectLst/>
                <a:latin typeface="+mj-lt"/>
              </a:rPr>
              <a:t>Leading a person-centred service</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47EE3ABB-E6CC-4942-8EBE-C5F1FF795BE4}"/>
              </a:ext>
            </a:extLst>
          </p:cNvPr>
          <p:cNvSpPr/>
          <p:nvPr/>
        </p:nvSpPr>
        <p:spPr>
          <a:xfrm>
            <a:off x="4864270" y="2698808"/>
            <a:ext cx="4143140" cy="203132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solidFill>
                  <a:srgbClr val="212529"/>
                </a:solidFill>
                <a:effectLst/>
                <a:latin typeface="+mj-lt"/>
              </a:rPr>
              <a:t>Safeguarding and mental capacity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solidFill>
                  <a:srgbClr val="212529"/>
                </a:solidFill>
                <a:effectLst/>
                <a:latin typeface="+mj-lt"/>
              </a:rPr>
              <a:t>Making decisions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solidFill>
                  <a:srgbClr val="212529"/>
                </a:solidFill>
                <a:effectLst/>
                <a:latin typeface="+mj-lt"/>
              </a:rPr>
              <a:t>Managing resources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solidFill>
                  <a:srgbClr val="212529"/>
                </a:solidFill>
                <a:effectLst/>
                <a:latin typeface="+mj-lt"/>
              </a:rPr>
              <a:t>Learning and innovating</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a:solidFill>
                  <a:srgbClr val="212529"/>
                </a:solidFill>
                <a:effectLst/>
                <a:latin typeface="+mj-lt"/>
              </a:rPr>
              <a:t>Personal development and wellbeing</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BC4CA5B0-00BC-4723-927D-81AE8C18EDD8}"/>
              </a:ext>
            </a:extLst>
          </p:cNvPr>
          <p:cNvSpPr/>
          <p:nvPr/>
        </p:nvSpPr>
        <p:spPr>
          <a:xfrm>
            <a:off x="482616" y="4950848"/>
            <a:ext cx="7457081"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Helvetica Neue"/>
                <a:ea typeface="+mn-ea"/>
                <a:cs typeface="+mn-cs"/>
              </a:rPr>
              <a:t>Employers can claim £50 per completed module from the Workforce Development Fund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Helvetica Neu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D4D4D"/>
                </a:solidFill>
                <a:effectLst/>
                <a:uLnTx/>
                <a:uFillTx/>
                <a:latin typeface="Helvetica Neue"/>
                <a:hlinkClick r:id="rId3"/>
              </a:rPr>
              <a:t>www.skillsforcare.org.uk</a:t>
            </a:r>
            <a:r>
              <a:rPr kumimoji="0" lang="en-GB" sz="2000" b="1" i="0" u="none" strike="noStrike" kern="1200" cap="none" spc="0" normalizeH="0" baseline="0" noProof="0">
                <a:ln>
                  <a:noFill/>
                </a:ln>
                <a:solidFill>
                  <a:srgbClr val="000000"/>
                </a:solidFill>
                <a:effectLst/>
                <a:uLnTx/>
                <a:uFillTx/>
                <a:latin typeface="Arial" panose="020B0604020202020204"/>
                <a:hlinkClick r:id="rId3"/>
              </a:rPr>
              <a:t>/</a:t>
            </a:r>
            <a:r>
              <a:rPr lang="en-GB" sz="2000" b="1">
                <a:solidFill>
                  <a:srgbClr val="000000"/>
                </a:solidFill>
                <a:latin typeface="Arial" panose="020B0604020202020204"/>
                <a:hlinkClick r:id="rId3"/>
              </a:rPr>
              <a:t>IntroductoryModulesForManagers</a:t>
            </a:r>
            <a:endParaRPr kumimoji="0" lang="en-GB" sz="20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D9B8095-643A-4428-AD9B-8135FF668A42}"/>
              </a:ext>
            </a:extLst>
          </p:cNvPr>
          <p:cNvPicPr>
            <a:picLocks noChangeAspect="1"/>
          </p:cNvPicPr>
          <p:nvPr/>
        </p:nvPicPr>
        <p:blipFill>
          <a:blip r:embed="rId4"/>
          <a:stretch>
            <a:fillRect/>
          </a:stretch>
        </p:blipFill>
        <p:spPr>
          <a:xfrm>
            <a:off x="102000" y="0"/>
            <a:ext cx="1468414" cy="1468414"/>
          </a:xfrm>
          <a:prstGeom prst="rect">
            <a:avLst/>
          </a:prstGeom>
        </p:spPr>
      </p:pic>
    </p:spTree>
    <p:extLst>
      <p:ext uri="{BB962C8B-B14F-4D97-AF65-F5344CB8AC3E}">
        <p14:creationId xmlns:p14="http://schemas.microsoft.com/office/powerpoint/2010/main" val="26241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0" y="58477"/>
            <a:ext cx="1487606" cy="1487606"/>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213484" y="1780417"/>
            <a:ext cx="8717029" cy="1107996"/>
          </a:xfrm>
          <a:prstGeom prst="rect">
            <a:avLst/>
          </a:prstGeom>
        </p:spPr>
        <p:txBody>
          <a:bodyPr wrap="square">
            <a:spAutoFit/>
          </a:bodyPr>
          <a:lstStyle/>
          <a:p>
            <a:r>
              <a:rPr lang="en-GB" sz="2200" b="1">
                <a:solidFill>
                  <a:srgbClr val="0070C0"/>
                </a:solidFill>
                <a:latin typeface="Arial" panose="020B0604020202020204" pitchFamily="34" charset="0"/>
                <a:ea typeface="Calibri" panose="020F0502020204030204" pitchFamily="34" charset="0"/>
                <a:cs typeface="Times New Roman" panose="02020603050405020304" pitchFamily="18" charset="0"/>
              </a:rPr>
              <a:t>The Digital leadership programme is a national development between Skills for Care and The National Care Forum for both new and experienced managers of adult social care services. </a:t>
            </a:r>
            <a:endParaRPr lang="en-GB" sz="2200" b="1">
              <a:solidFill>
                <a:srgbClr val="0070C0"/>
              </a:solidFill>
              <a:effectLst/>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487606" y="295139"/>
            <a:ext cx="5615323" cy="113589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a:t>Digital leadership programme</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213484" y="2888413"/>
            <a:ext cx="8717029" cy="3539430"/>
          </a:xfrm>
          <a:prstGeom prst="rect">
            <a:avLst/>
          </a:prstGeom>
          <a:noFill/>
        </p:spPr>
        <p:txBody>
          <a:bodyPr wrap="square" rtlCol="0">
            <a:spAutoFit/>
          </a:bodyPr>
          <a:lstStyle/>
          <a:p>
            <a:pPr marL="0" indent="0">
              <a:buNone/>
            </a:pPr>
            <a:r>
              <a:rPr lang="en-GB" sz="2000">
                <a:latin typeface="Arial" panose="020B0604020202020204" pitchFamily="34" charset="0"/>
                <a:ea typeface="Calibri" panose="020F0502020204030204" pitchFamily="34" charset="0"/>
                <a:cs typeface="Times New Roman" panose="02020603050405020304" pitchFamily="18" charset="0"/>
              </a:rPr>
              <a:t>The learning programme will support managers to gain the underpinning skills and knowledge of digital leadership that can be practically applied when implementing technology in a care service. </a:t>
            </a:r>
          </a:p>
          <a:p>
            <a:pPr marL="0" indent="0">
              <a:buNone/>
            </a:pPr>
            <a:endParaRPr lang="en-GB" sz="8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000">
                <a:effectLst/>
                <a:latin typeface="Arial" panose="020B0604020202020204" pitchFamily="34" charset="0"/>
                <a:ea typeface="Calibri" panose="020F0502020204030204" pitchFamily="34" charset="0"/>
                <a:cs typeface="Times New Roman" panose="02020603050405020304" pitchFamily="18" charset="0"/>
              </a:rPr>
              <a:t>The four-day programme is delivered virtually over a six-week period and the objectives of the programme 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The digital basics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a:solidFill>
                  <a:prstClr val="black"/>
                </a:solidFill>
                <a:latin typeface="Arial" panose="020B0604020202020204"/>
              </a:rPr>
              <a:t>Leadership and transformational change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a:ln>
                  <a:noFill/>
                </a:ln>
                <a:solidFill>
                  <a:prstClr val="black"/>
                </a:solidFill>
                <a:effectLst/>
                <a:uLnTx/>
                <a:uFillTx/>
                <a:latin typeface="Arial" panose="020B0604020202020204"/>
                <a:ea typeface="+mn-ea"/>
                <a:cs typeface="+mn-cs"/>
              </a:rPr>
              <a:t>Co-production</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a:solidFill>
                  <a:prstClr val="black"/>
                </a:solidFill>
                <a:latin typeface="Arial" panose="020B0604020202020204"/>
              </a:rPr>
              <a:t>Using data to create change</a:t>
            </a: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a:buNone/>
            </a:pPr>
            <a:endParaRPr lang="en-GB" sz="20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800">
              <a:effectLst/>
              <a:latin typeface="Arial" panose="020B0604020202020204" pitchFamily="34" charset="0"/>
              <a:ea typeface="Calibri" panose="020F0502020204030204" pitchFamily="34" charset="0"/>
              <a:cs typeface="Times New Roman" panose="02020603050405020304" pitchFamily="18" charset="0"/>
            </a:endParaRPr>
          </a:p>
          <a:p>
            <a:endParaRPr lang="en-GB" sz="800"/>
          </a:p>
        </p:txBody>
      </p:sp>
      <p:sp>
        <p:nvSpPr>
          <p:cNvPr id="6" name="TextBox 5">
            <a:extLst>
              <a:ext uri="{FF2B5EF4-FFF2-40B4-BE49-F238E27FC236}">
                <a16:creationId xmlns:a16="http://schemas.microsoft.com/office/drawing/2014/main" id="{3913FD08-2548-E49E-86B6-4AEB1C3E1C7F}"/>
              </a:ext>
            </a:extLst>
          </p:cNvPr>
          <p:cNvSpPr txBox="1"/>
          <p:nvPr/>
        </p:nvSpPr>
        <p:spPr>
          <a:xfrm>
            <a:off x="3031844" y="5928517"/>
            <a:ext cx="2526845" cy="461665"/>
          </a:xfrm>
          <a:prstGeom prst="rect">
            <a:avLst/>
          </a:prstGeom>
          <a:noFill/>
        </p:spPr>
        <p:txBody>
          <a:bodyPr wrap="square">
            <a:spAutoFit/>
          </a:bodyPr>
          <a:lstStyle/>
          <a:p>
            <a:pPr marL="0" indent="0" algn="ctr">
              <a:buNone/>
            </a:pPr>
            <a:r>
              <a:rPr lang="en-GB" sz="2400" b="1">
                <a:effectLst/>
                <a:latin typeface="Arial" panose="020B0604020202020204" pitchFamily="34" charset="0"/>
                <a:ea typeface="Calibri" panose="020F0502020204030204" pitchFamily="34" charset="0"/>
                <a:hlinkClick r:id="rId4"/>
              </a:rPr>
              <a:t>Find out more</a:t>
            </a:r>
            <a:endParaRPr lang="en-GB" sz="2400"/>
          </a:p>
        </p:txBody>
      </p:sp>
    </p:spTree>
    <p:extLst>
      <p:ext uri="{BB962C8B-B14F-4D97-AF65-F5344CB8AC3E}">
        <p14:creationId xmlns:p14="http://schemas.microsoft.com/office/powerpoint/2010/main" val="39059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323148" y="438632"/>
            <a:ext cx="6869690" cy="1171656"/>
          </a:xfrm>
        </p:spPr>
        <p:txBody>
          <a:bodyPr/>
          <a:lstStyle/>
          <a:p>
            <a:r>
              <a:rPr lang="en-GB" sz="3600"/>
              <a:t>Supporting the development of leadership skills guide</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a:p>
          <a:p>
            <a:endParaRPr lang="en-GB" sz="2000"/>
          </a:p>
          <a:p>
            <a:pPr marL="342900" lvl="0" indent="-342900">
              <a:buFont typeface="Wingdings" panose="05000000000000000000" pitchFamily="2" charset="2"/>
              <a:buChar char="§"/>
            </a:pPr>
            <a:endParaRPr lang="en-GB" sz="2000"/>
          </a:p>
          <a:p>
            <a:endParaRPr lang="en-GB">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95935" y="1827443"/>
            <a:ext cx="8786170" cy="1789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solidFill>
                  <a:srgbClr val="0070C0"/>
                </a:solidFill>
                <a:effectLst/>
                <a:latin typeface="Arial" panose="020B0604020202020204" pitchFamily="34" charset="0"/>
                <a:ea typeface="Calibri" panose="020F0502020204030204" pitchFamily="34" charset="0"/>
                <a:cs typeface="Arial" panose="020B0604020202020204" pitchFamily="34" charset="0"/>
              </a:rPr>
              <a:t>Skills for Care supports the development of leadership skills in adult social care at all levels. </a:t>
            </a:r>
          </a:p>
          <a:p>
            <a:pPr marL="0" indent="0">
              <a:buNone/>
            </a:pPr>
            <a:r>
              <a:rPr lang="en-GB" sz="2000" b="1">
                <a:effectLst/>
                <a:latin typeface="Arial" panose="020B0604020202020204" pitchFamily="34" charset="0"/>
                <a:ea typeface="Calibri" panose="020F0502020204030204" pitchFamily="34" charset="0"/>
                <a:cs typeface="Arial" panose="020B0604020202020204" pitchFamily="34" charset="0"/>
              </a:rPr>
              <a:t>Whether you’re a leader looking to develop your own skills, or are planning the development of future leaders within your organisation, we’re here to help</a:t>
            </a:r>
            <a:r>
              <a:rPr lang="en-GB" sz="2200" b="1">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GB" sz="2200" b="1">
              <a:solidFill>
                <a:srgbClr val="0070C0"/>
              </a:solidFill>
              <a:effectLst/>
              <a:ea typeface="Calibri" panose="020F0502020204030204" pitchFamily="34" charset="0"/>
              <a:cs typeface="Times New Roman" panose="02020603050405020304" pitchFamily="18" charset="0"/>
            </a:endParaRPr>
          </a:p>
          <a:p>
            <a:pPr marL="0" indent="0">
              <a:buNone/>
            </a:pPr>
            <a:endParaRPr lang="en-GB" sz="2000" b="1">
              <a:solidFill>
                <a:srgbClr val="005EB8"/>
              </a:solidFill>
            </a:endParaRPr>
          </a:p>
        </p:txBody>
      </p:sp>
      <p:sp>
        <p:nvSpPr>
          <p:cNvPr id="9" name="TextBox 8">
            <a:hlinkClick r:id="rId3"/>
            <a:extLst>
              <a:ext uri="{FF2B5EF4-FFF2-40B4-BE49-F238E27FC236}">
                <a16:creationId xmlns:a16="http://schemas.microsoft.com/office/drawing/2014/main" id="{EDEF8147-E9A6-4F55-8F2D-B9C3BC9FF924}"/>
              </a:ext>
            </a:extLst>
          </p:cNvPr>
          <p:cNvSpPr txBox="1"/>
          <p:nvPr/>
        </p:nvSpPr>
        <p:spPr>
          <a:xfrm>
            <a:off x="295935" y="3525436"/>
            <a:ext cx="6091259" cy="280076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E87722"/>
              </a:buClr>
              <a:buSzTx/>
              <a:tabLst/>
              <a:defRPr/>
            </a:pPr>
            <a:r>
              <a:rPr lang="en-GB" sz="2000">
                <a:effectLst/>
                <a:latin typeface="Arial" panose="020B0604020202020204" pitchFamily="34" charset="0"/>
                <a:ea typeface="Calibri" panose="020F0502020204030204" pitchFamily="34" charset="0"/>
                <a:cs typeface="Arial" panose="020B0604020202020204" pitchFamily="34" charset="0"/>
              </a:rPr>
              <a:t>We’ve created a guide which brings together the support we offer to develop the leadership skills of your workforce at different levels. </a:t>
            </a:r>
          </a:p>
          <a:p>
            <a:pPr marR="0" lvl="0" algn="l" defTabSz="457200" rtl="0" eaLnBrk="1" fontAlgn="auto" latinLnBrk="0" hangingPunct="1">
              <a:lnSpc>
                <a:spcPct val="100000"/>
              </a:lnSpc>
              <a:spcBef>
                <a:spcPts val="0"/>
              </a:spcBef>
              <a:spcAft>
                <a:spcPts val="0"/>
              </a:spcAft>
              <a:buClr>
                <a:srgbClr val="E87722"/>
              </a:buClr>
              <a:buSzTx/>
              <a:tabLst/>
              <a:defRPr/>
            </a:pPr>
            <a:endParaRPr lang="en-GB" sz="800">
              <a:latin typeface="Arial" panose="020B0604020202020204" pitchFamily="34" charset="0"/>
              <a:ea typeface="Calibri" panose="020F050202020403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
                <a:srgbClr val="E87722"/>
              </a:buClr>
              <a:buSzTx/>
              <a:tabLst/>
              <a:defRPr/>
            </a:pPr>
            <a:r>
              <a:rPr lang="en-GB" sz="2000">
                <a:effectLst/>
                <a:latin typeface="Arial" panose="020B0604020202020204" pitchFamily="34" charset="0"/>
                <a:ea typeface="Calibri" panose="020F0502020204030204" pitchFamily="34" charset="0"/>
                <a:cs typeface="Arial" panose="020B0604020202020204" pitchFamily="34" charset="0"/>
              </a:rPr>
              <a:t>This includes structured learning in the form of learning programmes and qualifications, practical support such as tools and resources, and making connections through networking and relationship building. </a:t>
            </a:r>
            <a:endParaRPr lang="en-GB" sz="2000" b="1">
              <a:solidFill>
                <a:srgbClr val="505050"/>
              </a:solidFill>
              <a:effectLst/>
              <a:latin typeface="Arial" panose="020B0604020202020204" pitchFamily="34" charset="0"/>
              <a:ea typeface="Calibri" panose="020F0502020204030204" pitchFamily="34" charset="0"/>
              <a:cs typeface="Arial" panose="020B0604020202020204" pitchFamily="34" charset="0"/>
            </a:endParaRPr>
          </a:p>
          <a:p>
            <a:pPr marL="0" indent="0" defTabSz="457200">
              <a:lnSpc>
                <a:spcPct val="100000"/>
              </a:lnSpc>
              <a:spcBef>
                <a:spcPts val="0"/>
              </a:spcBef>
              <a:buClr>
                <a:srgbClr val="E87722"/>
              </a:buClr>
              <a:buNone/>
            </a:pPr>
            <a:endParaRPr lang="en-GB" sz="800" b="1">
              <a:solidFill>
                <a:srgbClr val="505050"/>
              </a:solidFill>
              <a:latin typeface="Arial" panose="020B0604020202020204" pitchFamily="34" charset="0"/>
            </a:endParaRPr>
          </a:p>
        </p:txBody>
      </p:sp>
      <p:pic>
        <p:nvPicPr>
          <p:cNvPr id="7" name="Picture 6">
            <a:extLst>
              <a:ext uri="{FF2B5EF4-FFF2-40B4-BE49-F238E27FC236}">
                <a16:creationId xmlns:a16="http://schemas.microsoft.com/office/drawing/2014/main" id="{B5E51D4A-AC48-9F02-C00F-8516E676E2A9}"/>
              </a:ext>
            </a:extLst>
          </p:cNvPr>
          <p:cNvPicPr>
            <a:picLocks noChangeAspect="1"/>
          </p:cNvPicPr>
          <p:nvPr/>
        </p:nvPicPr>
        <p:blipFill>
          <a:blip r:embed="rId4"/>
          <a:stretch>
            <a:fillRect/>
          </a:stretch>
        </p:blipFill>
        <p:spPr>
          <a:xfrm>
            <a:off x="6229612" y="3429000"/>
            <a:ext cx="2754477" cy="1902060"/>
          </a:xfrm>
          <a:prstGeom prst="rect">
            <a:avLst/>
          </a:prstGeom>
        </p:spPr>
      </p:pic>
      <p:sp>
        <p:nvSpPr>
          <p:cNvPr id="6" name="TextBox 5">
            <a:extLst>
              <a:ext uri="{FF2B5EF4-FFF2-40B4-BE49-F238E27FC236}">
                <a16:creationId xmlns:a16="http://schemas.microsoft.com/office/drawing/2014/main" id="{3663F871-34D4-600B-42FC-966DB7A32A48}"/>
              </a:ext>
            </a:extLst>
          </p:cNvPr>
          <p:cNvSpPr txBox="1"/>
          <p:nvPr/>
        </p:nvSpPr>
        <p:spPr>
          <a:xfrm>
            <a:off x="6387194" y="5688083"/>
            <a:ext cx="2151289" cy="400110"/>
          </a:xfrm>
          <a:prstGeom prst="rect">
            <a:avLst/>
          </a:prstGeom>
          <a:noFill/>
        </p:spPr>
        <p:txBody>
          <a:bodyPr wrap="square">
            <a:spAutoFit/>
          </a:bodyPr>
          <a:lstStyle/>
          <a:p>
            <a:pPr marL="0" indent="0" defTabSz="457200">
              <a:lnSpc>
                <a:spcPct val="100000"/>
              </a:lnSpc>
              <a:spcBef>
                <a:spcPts val="0"/>
              </a:spcBef>
              <a:buClr>
                <a:srgbClr val="E87722"/>
              </a:buClr>
              <a:buNone/>
            </a:pPr>
            <a:r>
              <a:rPr lang="en-GB" sz="2000" b="1">
                <a:solidFill>
                  <a:srgbClr val="505050"/>
                </a:solidFill>
                <a:latin typeface="Arial" panose="020B0604020202020204" pitchFamily="34" charset="0"/>
                <a:hlinkClick r:id="rId3"/>
              </a:rPr>
              <a:t>View the guide</a:t>
            </a:r>
            <a:endParaRPr lang="en-GB" sz="2000" b="1">
              <a:solidFill>
                <a:srgbClr val="505050"/>
              </a:solidFill>
              <a:latin typeface="Arial" panose="020B0604020202020204" pitchFamily="34" charset="0"/>
            </a:endParaRPr>
          </a:p>
        </p:txBody>
      </p:sp>
    </p:spTree>
    <p:extLst>
      <p:ext uri="{BB962C8B-B14F-4D97-AF65-F5344CB8AC3E}">
        <p14:creationId xmlns:p14="http://schemas.microsoft.com/office/powerpoint/2010/main" val="361670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C052F-9355-41F9-A414-9ECDB82D3EE0}"/>
              </a:ext>
            </a:extLst>
          </p:cNvPr>
          <p:cNvSpPr/>
          <p:nvPr/>
        </p:nvSpPr>
        <p:spPr>
          <a:xfrm>
            <a:off x="213762" y="1709131"/>
            <a:ext cx="8716754" cy="1107996"/>
          </a:xfrm>
          <a:prstGeom prst="rect">
            <a:avLst/>
          </a:prstGeom>
        </p:spPr>
        <p:txBody>
          <a:bodyPr wrap="square">
            <a:spAutoFit/>
          </a:bodyPr>
          <a:lstStyle/>
          <a:p>
            <a:r>
              <a:rPr lang="en-GB" sz="2200" b="1" spc="15">
                <a:solidFill>
                  <a:srgbClr val="005EB8"/>
                </a:solidFill>
                <a:effectLst/>
                <a:latin typeface="Arial" panose="020B0604020202020204" pitchFamily="34" charset="0"/>
                <a:ea typeface="Times New Roman" panose="02020603050405020304" pitchFamily="18" charset="0"/>
              </a:rPr>
              <a:t>We have launched a new package of training materials to help develop the skills and knowledge needed to support people who draw on services with personal relationships.</a:t>
            </a:r>
            <a:endParaRPr lang="en-GB" sz="2200" b="1">
              <a:solidFill>
                <a:srgbClr val="005EB8"/>
              </a:solidFill>
              <a:effectLst/>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213761" y="462652"/>
            <a:ext cx="7050314" cy="121235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a:t>New training resources to help support personal relationships </a:t>
            </a:r>
          </a:p>
        </p:txBody>
      </p:sp>
      <p:sp>
        <p:nvSpPr>
          <p:cNvPr id="5" name="TextBox 4">
            <a:hlinkClick r:id="rId3"/>
            <a:extLst>
              <a:ext uri="{FF2B5EF4-FFF2-40B4-BE49-F238E27FC236}">
                <a16:creationId xmlns:a16="http://schemas.microsoft.com/office/drawing/2014/main" id="{E09F7321-2034-48EC-8754-B882BD773FAA}"/>
              </a:ext>
            </a:extLst>
          </p:cNvPr>
          <p:cNvSpPr txBox="1"/>
          <p:nvPr/>
        </p:nvSpPr>
        <p:spPr>
          <a:xfrm>
            <a:off x="213762" y="2895476"/>
            <a:ext cx="4829294" cy="3354765"/>
          </a:xfrm>
          <a:prstGeom prst="rect">
            <a:avLst/>
          </a:prstGeom>
          <a:noFill/>
        </p:spPr>
        <p:txBody>
          <a:bodyPr wrap="square" rtlCol="0">
            <a:spAutoFit/>
          </a:bodyPr>
          <a:lstStyle/>
          <a:p>
            <a:r>
              <a:rPr lang="en-GB">
                <a:effectLst/>
                <a:latin typeface="Arial" panose="020B0604020202020204" pitchFamily="34" charset="0"/>
                <a:ea typeface="Calibri" panose="020F0502020204030204" pitchFamily="34" charset="0"/>
                <a:cs typeface="Times New Roman" panose="02020603050405020304" pitchFamily="18" charset="0"/>
              </a:rPr>
              <a:t>The trainer materials include PowerPoint slides which are supported by a training facilitator guide, lesson plan and learner handouts and worksheets. </a:t>
            </a:r>
          </a:p>
          <a:p>
            <a:endParaRPr lang="en-GB">
              <a:solidFill>
                <a:prstClr val="black"/>
              </a:solidFill>
              <a:latin typeface="Arial" panose="020B0604020202020204" pitchFamily="34" charset="0"/>
              <a:ea typeface="Calibri" panose="020F0502020204030204" pitchFamily="34" charset="0"/>
            </a:endParaRPr>
          </a:p>
          <a:p>
            <a:pPr>
              <a:buClr>
                <a:srgbClr val="E87722"/>
              </a:buClr>
              <a:defRPr/>
            </a:pPr>
            <a:r>
              <a:rPr lang="en-GB" b="0" i="0">
                <a:solidFill>
                  <a:srgbClr val="000000"/>
                </a:solidFill>
                <a:effectLst/>
                <a:latin typeface="Arial" panose="020B0604020202020204" pitchFamily="34" charset="0"/>
              </a:rPr>
              <a:t>They compliment our ‘Supporting personal relationships guide’ and are focused on enabling social care providers to offer support in a way that respects peoples’ choices and values whilst keeping them safe.  </a:t>
            </a:r>
          </a:p>
          <a:p>
            <a:pPr>
              <a:buClr>
                <a:srgbClr val="E87722"/>
              </a:buClr>
              <a:defRPr/>
            </a:pPr>
            <a:endParaRPr lang="en-GB" sz="1200" spc="15">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n-GB" sz="2000" b="1" u="sng">
                <a:solidFill>
                  <a:srgbClr val="0563C1"/>
                </a:solidFill>
                <a:effectLst/>
                <a:latin typeface="Arial" panose="020B0604020202020204" pitchFamily="34" charset="0"/>
                <a:ea typeface="Calibri" panose="020F0502020204030204" pitchFamily="34" charset="0"/>
                <a:hlinkClick r:id="rId3"/>
              </a:rPr>
              <a:t>Find out more</a:t>
            </a:r>
            <a:endParaRPr lang="en-GB" sz="2000" b="1">
              <a:effectLst/>
              <a:latin typeface="Calibri" panose="020F0502020204030204" pitchFamily="34" charset="0"/>
              <a:ea typeface="Calibri" panose="020F0502020204030204" pitchFamily="34" charset="0"/>
            </a:endParaRPr>
          </a:p>
        </p:txBody>
      </p:sp>
      <p:pic>
        <p:nvPicPr>
          <p:cNvPr id="1026" name="Picture 2">
            <a:extLst>
              <a:ext uri="{FF2B5EF4-FFF2-40B4-BE49-F238E27FC236}">
                <a16:creationId xmlns:a16="http://schemas.microsoft.com/office/drawing/2014/main" id="{3445FEC1-A7FD-F1F7-32FA-4B8A07654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745" y="3316147"/>
            <a:ext cx="3762772" cy="211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348342" y="358758"/>
            <a:ext cx="6814457" cy="1104216"/>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800"/>
              <a:t>New resources to support culturally appropriate care</a:t>
            </a:r>
          </a:p>
        </p:txBody>
      </p:sp>
      <p:sp>
        <p:nvSpPr>
          <p:cNvPr id="2" name="Text Placeholder 3">
            <a:extLst>
              <a:ext uri="{FF2B5EF4-FFF2-40B4-BE49-F238E27FC236}">
                <a16:creationId xmlns:a16="http://schemas.microsoft.com/office/drawing/2014/main" id="{D7937FB0-0B5F-5F44-DCB2-D8F81BDE6375}"/>
              </a:ext>
            </a:extLst>
          </p:cNvPr>
          <p:cNvSpPr txBox="1">
            <a:spLocks/>
          </p:cNvSpPr>
          <p:nvPr/>
        </p:nvSpPr>
        <p:spPr>
          <a:xfrm>
            <a:off x="295935" y="1839543"/>
            <a:ext cx="8786170" cy="84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400" b="1">
                <a:solidFill>
                  <a:schemeClr val="accent1"/>
                </a:solidFill>
                <a:latin typeface="Arial" panose="020B0604020202020204" pitchFamily="34" charset="0"/>
                <a:cs typeface="Arial" panose="020B0604020202020204" pitchFamily="34" charset="0"/>
              </a:rPr>
              <a:t>These resources have been produced to help you </a:t>
            </a:r>
            <a:r>
              <a:rPr lang="en-GB" sz="2400" b="1">
                <a:solidFill>
                  <a:schemeClr val="accent1"/>
                </a:solidFill>
                <a:effectLst/>
                <a:latin typeface="Arial" panose="020B0604020202020204" pitchFamily="34" charset="0"/>
                <a:ea typeface="Calibri" panose="020F0502020204030204" pitchFamily="34" charset="0"/>
              </a:rPr>
              <a:t>have a clearer understanding of culturally appropriate care and what that may mean to individuals you support</a:t>
            </a:r>
            <a:r>
              <a:rPr lang="en-GB" sz="2200" b="1">
                <a:solidFill>
                  <a:schemeClr val="accent1"/>
                </a:solidFill>
                <a:effectLst/>
                <a:latin typeface="Arial" panose="020B0604020202020204" pitchFamily="34" charset="0"/>
                <a:ea typeface="Calibri" panose="020F0502020204030204" pitchFamily="34" charset="0"/>
              </a:rPr>
              <a:t>.</a:t>
            </a:r>
          </a:p>
          <a:p>
            <a:pPr marL="0" indent="0">
              <a:lnSpc>
                <a:spcPct val="107000"/>
              </a:lnSpc>
              <a:spcAft>
                <a:spcPts val="800"/>
              </a:spcAft>
              <a:buNone/>
            </a:pPr>
            <a:endParaRPr lang="en-GB" sz="2200" b="1">
              <a:solidFill>
                <a:schemeClr val="accent1"/>
              </a:solidFill>
            </a:endParaRPr>
          </a:p>
        </p:txBody>
      </p:sp>
      <p:sp>
        <p:nvSpPr>
          <p:cNvPr id="5" name="TextBox 4">
            <a:extLst>
              <a:ext uri="{FF2B5EF4-FFF2-40B4-BE49-F238E27FC236}">
                <a16:creationId xmlns:a16="http://schemas.microsoft.com/office/drawing/2014/main" id="{7B35E9E0-232C-6E5B-0410-C9C554FA58D7}"/>
              </a:ext>
            </a:extLst>
          </p:cNvPr>
          <p:cNvSpPr txBox="1"/>
          <p:nvPr/>
        </p:nvSpPr>
        <p:spPr>
          <a:xfrm>
            <a:off x="295935" y="3285258"/>
            <a:ext cx="6276316" cy="2554545"/>
          </a:xfrm>
          <a:prstGeom prst="rect">
            <a:avLst/>
          </a:prstGeom>
          <a:noFill/>
        </p:spPr>
        <p:txBody>
          <a:bodyPr wrap="square">
            <a:spAutoFit/>
          </a:bodyPr>
          <a:lstStyle/>
          <a:p>
            <a:pPr marL="285750" indent="-285750">
              <a:buClr>
                <a:srgbClr val="E87722"/>
              </a:buClr>
              <a:buFont typeface="Wingdings" panose="05000000000000000000" pitchFamily="2" charset="2"/>
              <a:buChar char="§"/>
              <a:defRPr/>
            </a:pPr>
            <a:r>
              <a:rPr lang="en-GB" sz="2000">
                <a:effectLst/>
                <a:latin typeface="Arial" panose="020B0604020202020204" pitchFamily="34" charset="0"/>
                <a:ea typeface="Calibri" panose="020F0502020204030204" pitchFamily="34" charset="0"/>
              </a:rPr>
              <a:t>The ‘Culturally appropriate care guide’ covers a broad range of topics that will help you to learn about and be sensitive to people’s cultural identity or heritage. </a:t>
            </a:r>
          </a:p>
          <a:p>
            <a:pPr>
              <a:buClr>
                <a:srgbClr val="E87722"/>
              </a:buClr>
              <a:defRPr/>
            </a:pPr>
            <a:endParaRPr lang="en-GB" sz="2000">
              <a:effectLst/>
              <a:latin typeface="Arial" panose="020B0604020202020204" pitchFamily="34" charset="0"/>
              <a:ea typeface="Calibri" panose="020F0502020204030204" pitchFamily="34" charset="0"/>
            </a:endParaRPr>
          </a:p>
          <a:p>
            <a:pPr marL="285750" indent="-285750">
              <a:buClr>
                <a:srgbClr val="E87722"/>
              </a:buClr>
              <a:buFont typeface="Wingdings" panose="05000000000000000000" pitchFamily="2" charset="2"/>
              <a:buChar char="§"/>
              <a:defRPr/>
            </a:pPr>
            <a:r>
              <a:rPr lang="en-GB" sz="2000">
                <a:effectLst/>
                <a:latin typeface="Arial" panose="020B0604020202020204" pitchFamily="34" charset="0"/>
                <a:ea typeface="Calibri" panose="020F0502020204030204" pitchFamily="34" charset="0"/>
              </a:rPr>
              <a:t>Use the supporting training resources to implement the learning from the guide at your service.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03466FB7-F1D1-58E5-5D4C-07BE27106658}"/>
              </a:ext>
            </a:extLst>
          </p:cNvPr>
          <p:cNvPicPr>
            <a:picLocks noChangeAspect="1"/>
          </p:cNvPicPr>
          <p:nvPr/>
        </p:nvPicPr>
        <p:blipFill>
          <a:blip r:embed="rId3"/>
          <a:stretch>
            <a:fillRect/>
          </a:stretch>
        </p:blipFill>
        <p:spPr>
          <a:xfrm>
            <a:off x="6975913" y="3085032"/>
            <a:ext cx="1872152" cy="2647222"/>
          </a:xfrm>
          <a:prstGeom prst="rect">
            <a:avLst/>
          </a:prstGeom>
        </p:spPr>
      </p:pic>
      <p:sp>
        <p:nvSpPr>
          <p:cNvPr id="10" name="Text Placeholder 3">
            <a:extLst>
              <a:ext uri="{FF2B5EF4-FFF2-40B4-BE49-F238E27FC236}">
                <a16:creationId xmlns:a16="http://schemas.microsoft.com/office/drawing/2014/main" id="{7D5C1A2B-2BE4-8375-AA0C-40108442E576}"/>
              </a:ext>
            </a:extLst>
          </p:cNvPr>
          <p:cNvSpPr txBox="1">
            <a:spLocks/>
          </p:cNvSpPr>
          <p:nvPr/>
        </p:nvSpPr>
        <p:spPr>
          <a:xfrm>
            <a:off x="807667" y="5767405"/>
            <a:ext cx="8336333" cy="7318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rgbClr val="005DB8"/>
                </a:solidFill>
                <a:latin typeface="Arial" panose="020B0604020202020204" pitchFamily="34" charset="0"/>
                <a:cs typeface="Arial" panose="020B0604020202020204" pitchFamily="34" charset="0"/>
                <a:hlinkClick r:id="rId4"/>
              </a:rPr>
              <a:t>www.skillsforcare.org.uk/CulturallyAppropriateCare</a:t>
            </a:r>
            <a:r>
              <a:rPr lang="en-GB" sz="2400" b="1">
                <a:solidFill>
                  <a:srgbClr val="005DB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7393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AC21-D75F-47F2-AA2E-B1D15CBFC8E3}"/>
              </a:ext>
            </a:extLst>
          </p:cNvPr>
          <p:cNvSpPr>
            <a:spLocks noGrp="1"/>
          </p:cNvSpPr>
          <p:nvPr>
            <p:ph type="title"/>
          </p:nvPr>
        </p:nvSpPr>
        <p:spPr>
          <a:xfrm>
            <a:off x="655281" y="558134"/>
            <a:ext cx="6983399" cy="666297"/>
          </a:xfrm>
        </p:spPr>
        <p:txBody>
          <a:bodyPr/>
          <a:lstStyle/>
          <a:p>
            <a:r>
              <a:rPr lang="en-GB" dirty="0"/>
              <a:t>Latest information</a:t>
            </a:r>
            <a:br>
              <a:rPr lang="en-GB" dirty="0"/>
            </a:br>
            <a:endParaRPr lang="en-GB" dirty="0"/>
          </a:p>
        </p:txBody>
      </p:sp>
      <p:sp>
        <p:nvSpPr>
          <p:cNvPr id="3" name="TextBox 2">
            <a:extLst>
              <a:ext uri="{FF2B5EF4-FFF2-40B4-BE49-F238E27FC236}">
                <a16:creationId xmlns:a16="http://schemas.microsoft.com/office/drawing/2014/main" id="{0CD64C55-7596-51EE-2572-E67CAA0B7E16}"/>
              </a:ext>
            </a:extLst>
          </p:cNvPr>
          <p:cNvSpPr txBox="1"/>
          <p:nvPr/>
        </p:nvSpPr>
        <p:spPr>
          <a:xfrm>
            <a:off x="750013" y="1828800"/>
            <a:ext cx="6709025" cy="4524315"/>
          </a:xfrm>
          <a:prstGeom prst="rect">
            <a:avLst/>
          </a:prstGeom>
          <a:noFill/>
        </p:spPr>
        <p:txBody>
          <a:bodyPr wrap="square" rtlCol="0">
            <a:spAutoFit/>
          </a:bodyPr>
          <a:lstStyle/>
          <a:p>
            <a:r>
              <a:rPr lang="en-GB" dirty="0">
                <a:hlinkClick r:id="rId2"/>
              </a:rPr>
              <a:t>https://www.skillsforcare.org.uk/resources/documents/Funding/Workforce-Development-Fund/2023-24/WDF-funded-quals-2023-24-V1.pdf</a:t>
            </a:r>
            <a:r>
              <a:rPr lang="en-GB" dirty="0"/>
              <a:t> - This is the funded quals can be claimed for in 23/24 through WDF – WDF not yet live – keep an eye on ENEWS or come to RMNs for updates when it does</a:t>
            </a:r>
          </a:p>
          <a:p>
            <a:endParaRPr lang="en-GB" dirty="0"/>
          </a:p>
          <a:p>
            <a:r>
              <a:rPr lang="en-GB" dirty="0"/>
              <a:t>Next West Lancs RMN – 27</a:t>
            </a:r>
            <a:r>
              <a:rPr lang="en-GB" baseline="30000" dirty="0"/>
              <a:t>th</a:t>
            </a:r>
            <a:r>
              <a:rPr lang="en-GB" dirty="0"/>
              <a:t> June</a:t>
            </a:r>
          </a:p>
          <a:p>
            <a:r>
              <a:rPr lang="en-GB" dirty="0"/>
              <a:t>East Lancs RMN – 3</a:t>
            </a:r>
            <a:r>
              <a:rPr lang="en-GB" baseline="30000" dirty="0"/>
              <a:t>rd</a:t>
            </a:r>
            <a:r>
              <a:rPr lang="en-GB" dirty="0"/>
              <a:t> Aug 10-12</a:t>
            </a:r>
          </a:p>
          <a:p>
            <a:r>
              <a:rPr lang="en-GB" dirty="0"/>
              <a:t>Central Lancs RMN – 27</a:t>
            </a:r>
            <a:r>
              <a:rPr lang="en-GB" baseline="30000" dirty="0"/>
              <a:t>th</a:t>
            </a:r>
            <a:r>
              <a:rPr lang="en-GB" dirty="0"/>
              <a:t> July 2-4</a:t>
            </a:r>
          </a:p>
          <a:p>
            <a:endParaRPr lang="en-GB" dirty="0"/>
          </a:p>
          <a:p>
            <a:r>
              <a:rPr lang="en-GB" dirty="0"/>
              <a:t>Lancashire now lowest ASC-WDS completion in the ICS area at 51% - target to increase to 60%.</a:t>
            </a:r>
          </a:p>
          <a:p>
            <a:endParaRPr lang="en-GB" dirty="0"/>
          </a:p>
          <a:p>
            <a:r>
              <a:rPr lang="en-GB" dirty="0"/>
              <a:t>Only 8.5% of Lancashire providers made a claim through WDF last year – CQC virtual learning videos and digital learning modules will actually make money out of completing</a:t>
            </a:r>
          </a:p>
        </p:txBody>
      </p:sp>
    </p:spTree>
    <p:extLst>
      <p:ext uri="{BB962C8B-B14F-4D97-AF65-F5344CB8AC3E}">
        <p14:creationId xmlns:p14="http://schemas.microsoft.com/office/powerpoint/2010/main" val="405967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812306" y="606478"/>
            <a:ext cx="5519387" cy="69865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a:t>#PositiveWorkplaceCulture</a:t>
            </a:r>
          </a:p>
        </p:txBody>
      </p:sp>
      <p:sp>
        <p:nvSpPr>
          <p:cNvPr id="5" name="Text Placeholder 3">
            <a:hlinkClick r:id="rId3"/>
            <a:extLst>
              <a:ext uri="{FF2B5EF4-FFF2-40B4-BE49-F238E27FC236}">
                <a16:creationId xmlns:a16="http://schemas.microsoft.com/office/drawing/2014/main" id="{1F09C963-A1F6-489B-9017-14E06423B929}"/>
              </a:ext>
            </a:extLst>
          </p:cNvPr>
          <p:cNvSpPr txBox="1">
            <a:spLocks/>
          </p:cNvSpPr>
          <p:nvPr/>
        </p:nvSpPr>
        <p:spPr>
          <a:xfrm>
            <a:off x="295935" y="3066639"/>
            <a:ext cx="8490235" cy="2426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A positive workplace culture supports staff to feel happy and confident at work and enables employers to find and keep great staff who will deliver the best care and support to others.</a:t>
            </a:r>
          </a:p>
          <a:p>
            <a:pPr marL="0" indent="0">
              <a:buNone/>
            </a:pPr>
            <a:r>
              <a:rPr lang="en-GB" sz="2000">
                <a:solidFill>
                  <a:srgbClr val="000000"/>
                </a:solidFill>
                <a:latin typeface="Arial" panose="020B0604020202020204" pitchFamily="34" charset="0"/>
                <a:ea typeface="Calibri" panose="020F0502020204030204" pitchFamily="34" charset="0"/>
                <a:cs typeface="Arial" panose="020B0604020202020204" pitchFamily="34" charset="0"/>
              </a:rPr>
              <a:t>Throughout the campaign we’ll be providing information and resources to increase understanding of what a positive culture is and why it’s important, and providing practical tips and examples that employers and managers can use to support a positive workplace culture.</a:t>
            </a:r>
          </a:p>
          <a:p>
            <a:pPr marL="0" indent="0">
              <a:buNone/>
            </a:pPr>
            <a:r>
              <a:rPr lang="en-GB" sz="2000" b="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Find out more on our campaign page</a:t>
            </a:r>
            <a:endParaRPr lang="en-GB" sz="2000" b="1">
              <a:solidFill>
                <a:srgbClr val="505050"/>
              </a:solidFill>
              <a:effectLst/>
              <a:latin typeface="Arial" panose="020B0604020202020204" pitchFamily="34" charset="0"/>
              <a:ea typeface="Calibri" panose="020F0502020204030204" pitchFamily="34" charset="0"/>
              <a:hlinkClick r:id="rId4"/>
            </a:endParaRPr>
          </a:p>
          <a:p>
            <a:pPr marL="0" indent="0">
              <a:buNone/>
            </a:pPr>
            <a:endPar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000">
              <a:solidFill>
                <a:srgbClr val="000000"/>
              </a:solidFill>
            </a:endParaRPr>
          </a:p>
        </p:txBody>
      </p:sp>
      <p:pic>
        <p:nvPicPr>
          <p:cNvPr id="9" name="Picture 8">
            <a:extLst>
              <a:ext uri="{FF2B5EF4-FFF2-40B4-BE49-F238E27FC236}">
                <a16:creationId xmlns:a16="http://schemas.microsoft.com/office/drawing/2014/main" id="{F9912123-E291-4145-A692-0EC2313B21A4}"/>
              </a:ext>
            </a:extLst>
          </p:cNvPr>
          <p:cNvPicPr>
            <a:picLocks noChangeAspect="1"/>
          </p:cNvPicPr>
          <p:nvPr/>
        </p:nvPicPr>
        <p:blipFill>
          <a:blip r:embed="rId5"/>
          <a:stretch>
            <a:fillRect/>
          </a:stretch>
        </p:blipFill>
        <p:spPr>
          <a:xfrm>
            <a:off x="295935" y="215445"/>
            <a:ext cx="1463167" cy="1469263"/>
          </a:xfrm>
          <a:prstGeom prst="rect">
            <a:avLst/>
          </a:prstGeom>
        </p:spPr>
      </p:pic>
      <p:sp>
        <p:nvSpPr>
          <p:cNvPr id="10" name="Text Placeholder 3">
            <a:extLst>
              <a:ext uri="{FF2B5EF4-FFF2-40B4-BE49-F238E27FC236}">
                <a16:creationId xmlns:a16="http://schemas.microsoft.com/office/drawing/2014/main" id="{CF403862-B2E8-4DF7-9CC3-056C16BB85FF}"/>
              </a:ext>
            </a:extLst>
          </p:cNvPr>
          <p:cNvSpPr txBox="1">
            <a:spLocks/>
          </p:cNvSpPr>
          <p:nvPr/>
        </p:nvSpPr>
        <p:spPr>
          <a:xfrm>
            <a:off x="295935" y="1781061"/>
            <a:ext cx="8786170" cy="1278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200" b="1">
                <a:solidFill>
                  <a:schemeClr val="accent1"/>
                </a:solidFill>
                <a:latin typeface="Arial" panose="020B0604020202020204" pitchFamily="34" charset="0"/>
              </a:rPr>
              <a:t>This June and July we’re shining our spotlight on developing a positive workplace culture, exploring what a workplace culture is and how you can create one.</a:t>
            </a:r>
            <a:endParaRPr lang="en-GB" sz="2200" b="1">
              <a:solidFill>
                <a:schemeClr val="accent1"/>
              </a:solidFill>
            </a:endParaRPr>
          </a:p>
        </p:txBody>
      </p:sp>
    </p:spTree>
    <p:extLst>
      <p:ext uri="{BB962C8B-B14F-4D97-AF65-F5344CB8AC3E}">
        <p14:creationId xmlns:p14="http://schemas.microsoft.com/office/powerpoint/2010/main" val="9629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632857" y="377874"/>
            <a:ext cx="6904965" cy="69865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a:t>Compassionate Leadership Footprint programme</a:t>
            </a:r>
          </a:p>
        </p:txBody>
      </p:sp>
      <p:sp>
        <p:nvSpPr>
          <p:cNvPr id="5" name="Text Placeholder 3">
            <a:hlinkClick r:id="rId3"/>
            <a:extLst>
              <a:ext uri="{FF2B5EF4-FFF2-40B4-BE49-F238E27FC236}">
                <a16:creationId xmlns:a16="http://schemas.microsoft.com/office/drawing/2014/main" id="{1F09C963-A1F6-489B-9017-14E06423B929}"/>
              </a:ext>
            </a:extLst>
          </p:cNvPr>
          <p:cNvSpPr txBox="1">
            <a:spLocks/>
          </p:cNvSpPr>
          <p:nvPr/>
        </p:nvSpPr>
        <p:spPr>
          <a:xfrm>
            <a:off x="295935" y="2668154"/>
            <a:ext cx="8786170" cy="38119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effectLst/>
                <a:latin typeface="Arial" panose="020B0604020202020204" pitchFamily="34" charset="0"/>
                <a:ea typeface="Calibri" panose="020F0502020204030204" pitchFamily="34" charset="0"/>
              </a:rPr>
              <a:t>As part of our registered manager membership, we have an exclusive opportunity for members to take part in an open version of the Compassionate Leadership Footprint programme, delivered by Affina Organisational Development.</a:t>
            </a:r>
            <a:endParaRPr lang="en-GB" sz="2000">
              <a:latin typeface="Calibri" panose="020F0502020204030204" pitchFamily="34" charset="0"/>
              <a:ea typeface="Calibri" panose="020F0502020204030204" pitchFamily="34" charset="0"/>
            </a:endParaRPr>
          </a:p>
          <a:p>
            <a:pPr marL="0" indent="0">
              <a:buNone/>
            </a:pPr>
            <a:r>
              <a:rPr lang="en-GB" sz="800">
                <a:effectLst/>
                <a:latin typeface="Calibri" panose="020F0502020204030204" pitchFamily="34" charset="0"/>
                <a:ea typeface="Calibri" panose="020F0502020204030204" pitchFamily="34" charset="0"/>
              </a:rPr>
              <a:t> </a:t>
            </a:r>
            <a:br>
              <a:rPr lang="en-GB" sz="2000">
                <a:effectLst/>
                <a:latin typeface="Arial" panose="020B0604020202020204" pitchFamily="34" charset="0"/>
                <a:ea typeface="Calibri" panose="020F0502020204030204" pitchFamily="34" charset="0"/>
              </a:rPr>
            </a:br>
            <a:r>
              <a:rPr lang="en-GB" sz="2000">
                <a:effectLst/>
                <a:latin typeface="Arial" panose="020B0604020202020204" pitchFamily="34" charset="0"/>
                <a:ea typeface="Calibri" panose="020F0502020204030204" pitchFamily="34" charset="0"/>
              </a:rPr>
              <a:t>Leading compassionately and working collaboratively continue to be increasingly important in the changing context of social care reform. </a:t>
            </a:r>
          </a:p>
          <a:p>
            <a:pPr marL="0" indent="0">
              <a:buNone/>
            </a:pPr>
            <a:r>
              <a:rPr lang="en-GB" sz="2000">
                <a:effectLst/>
                <a:latin typeface="Arial" panose="020B0604020202020204" pitchFamily="34" charset="0"/>
                <a:ea typeface="Calibri" panose="020F0502020204030204" pitchFamily="34" charset="0"/>
              </a:rPr>
              <a:t>Over four virtual half-day sessions this autumn, participants will be able to explore the evidence around compassionate leadership, and further develop their knowledge and practice</a:t>
            </a:r>
            <a:r>
              <a:rPr lang="en-GB" sz="1800">
                <a:solidFill>
                  <a:srgbClr val="505050"/>
                </a:solidFill>
                <a:effectLst/>
                <a:latin typeface="Arial" panose="020B0604020202020204" pitchFamily="34" charset="0"/>
                <a:ea typeface="Calibri" panose="020F0502020204030204" pitchFamily="34" charset="0"/>
              </a:rPr>
              <a:t>.</a:t>
            </a:r>
          </a:p>
          <a:p>
            <a:pPr marL="0" indent="0">
              <a:buNone/>
            </a:pPr>
            <a:endParaRPr lang="en-GB" sz="800">
              <a:solidFill>
                <a:srgbClr val="505050"/>
              </a:solidFill>
              <a:effectLst/>
              <a:latin typeface="Arial" panose="020B0604020202020204" pitchFamily="34" charset="0"/>
              <a:ea typeface="Calibri" panose="020F0502020204030204" pitchFamily="34" charset="0"/>
            </a:endParaRPr>
          </a:p>
          <a:p>
            <a:pPr marL="0" indent="0" algn="ctr">
              <a:buNone/>
            </a:pPr>
            <a:r>
              <a:rPr lang="en-GB" sz="2000" b="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Find out more including dates and pricing</a:t>
            </a:r>
            <a:endParaRPr lang="en-GB" sz="2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800" b="0" i="0">
                <a:solidFill>
                  <a:srgbClr val="000000"/>
                </a:solidFill>
                <a:effectLst/>
                <a:latin typeface="Arial" panose="020B0604020202020204" pitchFamily="34" charset="0"/>
              </a:rPr>
              <a:t>   </a:t>
            </a:r>
            <a:r>
              <a:rPr lang="en-GB" sz="1800" b="0" i="0">
                <a:solidFill>
                  <a:srgbClr val="000000"/>
                </a:solidFill>
                <a:effectLst/>
                <a:latin typeface="Arial" panose="020B0604020202020204" pitchFamily="34" charset="0"/>
              </a:rPr>
              <a:t> </a:t>
            </a:r>
          </a:p>
          <a:p>
            <a:pPr marL="0" indent="0">
              <a:buNone/>
            </a:pPr>
            <a:endParaRPr lang="en-GB" sz="1800" b="0" i="0">
              <a:solidFill>
                <a:srgbClr val="000000"/>
              </a:solidFill>
              <a:effectLst/>
              <a:latin typeface="Arial" panose="020B0604020202020204" pitchFamily="34" charset="0"/>
            </a:endParaRPr>
          </a:p>
          <a:p>
            <a:pPr marL="0" indent="0">
              <a:lnSpc>
                <a:spcPct val="107000"/>
              </a:lnSpc>
              <a:spcAft>
                <a:spcPts val="800"/>
              </a:spcAft>
              <a:buNone/>
            </a:pPr>
            <a:endParaRPr lang="en-GB" sz="2200" b="1">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000">
              <a:solidFill>
                <a:srgbClr val="000000"/>
              </a:solidFill>
            </a:endParaRPr>
          </a:p>
        </p:txBody>
      </p:sp>
      <p:sp>
        <p:nvSpPr>
          <p:cNvPr id="10" name="Text Placeholder 3">
            <a:extLst>
              <a:ext uri="{FF2B5EF4-FFF2-40B4-BE49-F238E27FC236}">
                <a16:creationId xmlns:a16="http://schemas.microsoft.com/office/drawing/2014/main" id="{CF403862-B2E8-4DF7-9CC3-056C16BB85FF}"/>
              </a:ext>
            </a:extLst>
          </p:cNvPr>
          <p:cNvSpPr txBox="1">
            <a:spLocks/>
          </p:cNvSpPr>
          <p:nvPr/>
        </p:nvSpPr>
        <p:spPr>
          <a:xfrm>
            <a:off x="295935" y="1781061"/>
            <a:ext cx="8786170" cy="8804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200" b="1">
                <a:solidFill>
                  <a:schemeClr val="accent1"/>
                </a:solidFill>
                <a:latin typeface="Arial" panose="020B0604020202020204" pitchFamily="34" charset="0"/>
              </a:rPr>
              <a:t>An exclusive opportunity available for registered manager members</a:t>
            </a:r>
            <a:endParaRPr lang="en-GB" sz="2200" b="1">
              <a:solidFill>
                <a:schemeClr val="accent1"/>
              </a:solidFill>
            </a:endParaRPr>
          </a:p>
        </p:txBody>
      </p:sp>
      <p:pic>
        <p:nvPicPr>
          <p:cNvPr id="7" name="Picture 6">
            <a:extLst>
              <a:ext uri="{FF2B5EF4-FFF2-40B4-BE49-F238E27FC236}">
                <a16:creationId xmlns:a16="http://schemas.microsoft.com/office/drawing/2014/main" id="{E79BAF4C-949C-D931-6B06-AF28CFA82BCD}"/>
              </a:ext>
            </a:extLst>
          </p:cNvPr>
          <p:cNvPicPr>
            <a:picLocks noChangeAspect="1"/>
          </p:cNvPicPr>
          <p:nvPr/>
        </p:nvPicPr>
        <p:blipFill>
          <a:blip r:embed="rId4"/>
          <a:stretch>
            <a:fillRect/>
          </a:stretch>
        </p:blipFill>
        <p:spPr>
          <a:xfrm>
            <a:off x="0" y="-1"/>
            <a:ext cx="1632857" cy="1632857"/>
          </a:xfrm>
          <a:prstGeom prst="rect">
            <a:avLst/>
          </a:prstGeom>
        </p:spPr>
      </p:pic>
    </p:spTree>
    <p:extLst>
      <p:ext uri="{BB962C8B-B14F-4D97-AF65-F5344CB8AC3E}">
        <p14:creationId xmlns:p14="http://schemas.microsoft.com/office/powerpoint/2010/main" val="219688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678482" y="440872"/>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a:t>Coronavirus life assurance scheme - extended</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6" y="1889923"/>
            <a:ext cx="8687967" cy="922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scheme provides financial support to families and dependents of eligible health and social care staff who sadly died from COVID-19 contracted while delivering frontline care during the pandemic. </a:t>
            </a:r>
          </a:p>
          <a:p>
            <a:pPr marL="0" indent="0">
              <a:buNone/>
            </a:pPr>
            <a:endParaRPr lang="en-GB" sz="2200" b="1">
              <a:solidFill>
                <a:srgbClr val="0070C0"/>
              </a:solidFill>
              <a:latin typeface="Arial" panose="020B0604020202020204" pitchFamily="34" charset="0"/>
              <a:cs typeface="Times New Roman" panose="02020603050405020304" pitchFamily="18" charset="0"/>
            </a:endParaRPr>
          </a:p>
          <a:p>
            <a:pPr marL="0" indent="0">
              <a:buNone/>
            </a:pPr>
            <a:endParaRPr lang="en-GB" sz="2200" b="1">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292747" y="3236572"/>
            <a:ext cx="8555319" cy="2847639"/>
          </a:xfrm>
          <a:prstGeom prst="rect">
            <a:avLst/>
          </a:prstGeom>
          <a:noFill/>
        </p:spPr>
        <p:txBody>
          <a:bodyPr wrap="square" rtlCol="0">
            <a:spAutoFit/>
          </a:bodyPr>
          <a:lstStyle/>
          <a:p>
            <a:pPr>
              <a:lnSpc>
                <a:spcPct val="115000"/>
              </a:lnSpc>
              <a:spcAft>
                <a:spcPts val="800"/>
              </a:spcAft>
            </a:pPr>
            <a:r>
              <a:rPr lang="en-GB" sz="2000"/>
              <a:t>The scheme pays a tax-free lump sum of £60,000 to the deceased’s appropriate person. </a:t>
            </a:r>
          </a:p>
          <a:p>
            <a:pPr>
              <a:lnSpc>
                <a:spcPct val="115000"/>
              </a:lnSpc>
              <a:spcAft>
                <a:spcPts val="800"/>
              </a:spcAft>
            </a:pPr>
            <a:r>
              <a:rPr lang="en-GB" sz="2000"/>
              <a:t>The scheme is open until 30 September 2023, in respect of deaths which occurred on or before 31 March 2022. </a:t>
            </a:r>
          </a:p>
          <a:p>
            <a:pPr>
              <a:lnSpc>
                <a:spcPct val="115000"/>
              </a:lnSpc>
              <a:spcAft>
                <a:spcPts val="800"/>
              </a:spcAft>
            </a:pPr>
            <a:r>
              <a:rPr lang="en-GB" sz="2000"/>
              <a:t>Employers have an important role in submitting and supporting claims and are urged to do so for the benefit of families of their late colleagues. </a:t>
            </a:r>
          </a:p>
          <a:p>
            <a:pPr>
              <a:lnSpc>
                <a:spcPct val="115000"/>
              </a:lnSpc>
              <a:spcAft>
                <a:spcPts val="800"/>
              </a:spcAft>
            </a:pPr>
            <a:r>
              <a:rPr lang="en-GB" sz="2000" b="1">
                <a:hlinkClick r:id="rId4"/>
              </a:rPr>
              <a:t>Full details of the scheme and the claim form are available now</a:t>
            </a:r>
            <a:endParaRPr lang="en-GB" sz="2000" b="1"/>
          </a:p>
        </p:txBody>
      </p:sp>
    </p:spTree>
    <p:extLst>
      <p:ext uri="{BB962C8B-B14F-4D97-AF65-F5344CB8AC3E}">
        <p14:creationId xmlns:p14="http://schemas.microsoft.com/office/powerpoint/2010/main" val="52297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846937"/>
            <a:ext cx="8953868" cy="400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solidFill>
                  <a:srgbClr val="0070C0"/>
                </a:solidFill>
                <a:latin typeface="Arial" panose="020B0604020202020204" pitchFamily="34" charset="0"/>
                <a:ea typeface="Times New Roman" panose="02020603050405020304" pitchFamily="18" charset="0"/>
                <a:cs typeface="Times New Roman" panose="02020603050405020304" pitchFamily="18" charset="0"/>
              </a:rPr>
              <a:t>Succession planning | </a:t>
            </a:r>
            <a:r>
              <a:rPr lang="en-GB" sz="2200" b="1">
                <a:solidFill>
                  <a:srgbClr val="0070C0"/>
                </a:solidFill>
                <a:effectLst/>
                <a:latin typeface="Arial" panose="020B0604020202020204" pitchFamily="34" charset="0"/>
                <a:ea typeface="Times New Roman" panose="02020603050405020304" pitchFamily="18" charset="0"/>
              </a:rPr>
              <a:t>Tuesday 27 June I 10:00 – 10:45</a:t>
            </a:r>
          </a:p>
          <a:p>
            <a:pPr marL="0" indent="0">
              <a:buNone/>
            </a:pPr>
            <a:endParaRPr lang="en-GB" sz="2200"/>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190132" y="2294147"/>
            <a:ext cx="8847188" cy="400110"/>
          </a:xfrm>
          <a:prstGeom prst="rect">
            <a:avLst/>
          </a:prstGeom>
          <a:noFill/>
        </p:spPr>
        <p:txBody>
          <a:bodyPr wrap="square">
            <a:spAutoFit/>
          </a:bodyPr>
          <a:lstStyle/>
          <a:p>
            <a:r>
              <a:rPr lang="en-GB" sz="2000" b="1" i="0">
                <a:solidFill>
                  <a:srgbClr val="232333"/>
                </a:solidFill>
                <a:effectLst/>
              </a:rPr>
              <a:t>Practical ways to identify, empower and develop future managers</a:t>
            </a:r>
            <a:endParaRPr lang="en-GB" sz="1800" b="1" u="none" strike="noStrike">
              <a:effectLst/>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5E3517D-16BF-3448-7C93-03A274DFACAA}"/>
              </a:ext>
            </a:extLst>
          </p:cNvPr>
          <p:cNvSpPr txBox="1"/>
          <p:nvPr/>
        </p:nvSpPr>
        <p:spPr>
          <a:xfrm>
            <a:off x="190132" y="2748063"/>
            <a:ext cx="4612820" cy="3374129"/>
          </a:xfrm>
          <a:prstGeom prst="rect">
            <a:avLst/>
          </a:prstGeom>
          <a:noFill/>
        </p:spPr>
        <p:txBody>
          <a:bodyPr wrap="square">
            <a:spAutoFit/>
          </a:bodyPr>
          <a:lstStyle/>
          <a:p>
            <a:pPr>
              <a:lnSpc>
                <a:spcPct val="105000"/>
              </a:lnSpc>
              <a:spcAft>
                <a:spcPts val="800"/>
              </a:spcAft>
            </a:pPr>
            <a:r>
              <a:rPr lang="en-GB" sz="1800">
                <a:effectLst/>
                <a:latin typeface="Arial" panose="020B0604020202020204" pitchFamily="34" charset="0"/>
                <a:ea typeface="Calibri" panose="020F0502020204030204" pitchFamily="34" charset="0"/>
              </a:rPr>
              <a:t>This webinar will provide valuable insight into identifying emerging talent and supporting succession planning within your service. </a:t>
            </a:r>
          </a:p>
          <a:p>
            <a:pPr>
              <a:lnSpc>
                <a:spcPct val="105000"/>
              </a:lnSpc>
              <a:spcAft>
                <a:spcPts val="800"/>
              </a:spcAft>
            </a:pPr>
            <a:r>
              <a:rPr lang="en-GB" sz="1800">
                <a:effectLst/>
                <a:latin typeface="Arial" panose="020B0604020202020204" pitchFamily="34" charset="0"/>
                <a:ea typeface="Calibri" panose="020F0502020204030204" pitchFamily="34" charset="0"/>
              </a:rPr>
              <a:t>Explore how various services have effectively integrated succession planning into their operations, highlighting best practices that can be adopted. You will also learn about the development and funding opportunities available to support the growth of new managers.</a:t>
            </a:r>
          </a:p>
        </p:txBody>
      </p:sp>
      <p:sp>
        <p:nvSpPr>
          <p:cNvPr id="8" name="TextBox 7">
            <a:hlinkClick r:id="rId6"/>
            <a:extLst>
              <a:ext uri="{FF2B5EF4-FFF2-40B4-BE49-F238E27FC236}">
                <a16:creationId xmlns:a16="http://schemas.microsoft.com/office/drawing/2014/main" id="{13A4A3BE-2DD3-A5AB-1820-9D0C2D9DD6CC}"/>
              </a:ext>
            </a:extLst>
          </p:cNvPr>
          <p:cNvSpPr txBox="1"/>
          <p:nvPr/>
        </p:nvSpPr>
        <p:spPr>
          <a:xfrm>
            <a:off x="5164955" y="5814953"/>
            <a:ext cx="3818845" cy="400110"/>
          </a:xfrm>
          <a:prstGeom prst="rect">
            <a:avLst/>
          </a:prstGeom>
          <a:noFill/>
        </p:spPr>
        <p:txBody>
          <a:bodyPr wrap="square" rtlCol="0">
            <a:spAutoFit/>
          </a:bodyPr>
          <a:lstStyle/>
          <a:p>
            <a:r>
              <a:rPr lang="en-GB" sz="2000" b="1">
                <a:hlinkClick r:id="rId7"/>
              </a:rPr>
              <a:t>Register for the webinar now</a:t>
            </a:r>
            <a:endParaRPr lang="en-GB" sz="2000" b="1"/>
          </a:p>
        </p:txBody>
      </p:sp>
      <p:pic>
        <p:nvPicPr>
          <p:cNvPr id="3" name="Picture 2">
            <a:hlinkClick r:id="rId7"/>
            <a:extLst>
              <a:ext uri="{FF2B5EF4-FFF2-40B4-BE49-F238E27FC236}">
                <a16:creationId xmlns:a16="http://schemas.microsoft.com/office/drawing/2014/main" id="{9747928D-92A5-1BAD-FE80-EE7FDED4C379}"/>
              </a:ext>
            </a:extLst>
          </p:cNvPr>
          <p:cNvPicPr>
            <a:picLocks noChangeAspect="1"/>
          </p:cNvPicPr>
          <p:nvPr/>
        </p:nvPicPr>
        <p:blipFill>
          <a:blip r:embed="rId8"/>
          <a:stretch>
            <a:fillRect/>
          </a:stretch>
        </p:blipFill>
        <p:spPr>
          <a:xfrm>
            <a:off x="5169381" y="3106469"/>
            <a:ext cx="3815206" cy="2114550"/>
          </a:xfrm>
          <a:prstGeom prst="rect">
            <a:avLst/>
          </a:prstGeom>
        </p:spPr>
      </p:pic>
    </p:spTree>
    <p:extLst>
      <p:ext uri="{BB962C8B-B14F-4D97-AF65-F5344CB8AC3E}">
        <p14:creationId xmlns:p14="http://schemas.microsoft.com/office/powerpoint/2010/main" val="241243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846937"/>
            <a:ext cx="8953868" cy="400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solidFill>
                  <a:srgbClr val="0070C0"/>
                </a:solidFill>
                <a:latin typeface="Arial" panose="020B0604020202020204" pitchFamily="34" charset="0"/>
                <a:ea typeface="Times New Roman" panose="02020603050405020304" pitchFamily="18" charset="0"/>
                <a:cs typeface="Times New Roman" panose="02020603050405020304" pitchFamily="18" charset="0"/>
              </a:rPr>
              <a:t>A caring culture | </a:t>
            </a:r>
            <a:r>
              <a:rPr lang="en-GB" sz="2200" b="1">
                <a:solidFill>
                  <a:srgbClr val="0070C0"/>
                </a:solidFill>
                <a:effectLst/>
                <a:latin typeface="Arial" panose="020B0604020202020204" pitchFamily="34" charset="0"/>
                <a:ea typeface="Times New Roman" panose="02020603050405020304" pitchFamily="18" charset="0"/>
              </a:rPr>
              <a:t>Thursday 6 July I 10:00 – 11:00</a:t>
            </a:r>
          </a:p>
          <a:p>
            <a:pPr marL="0" indent="0">
              <a:buNone/>
            </a:pPr>
            <a:endParaRPr lang="en-GB" sz="2200"/>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190132" y="2276648"/>
            <a:ext cx="8847188" cy="400110"/>
          </a:xfrm>
          <a:prstGeom prst="rect">
            <a:avLst/>
          </a:prstGeom>
          <a:noFill/>
        </p:spPr>
        <p:txBody>
          <a:bodyPr wrap="square">
            <a:spAutoFit/>
          </a:bodyPr>
          <a:lstStyle/>
          <a:p>
            <a:r>
              <a:rPr lang="en-GB" sz="2000" b="1" i="0">
                <a:solidFill>
                  <a:srgbClr val="232333"/>
                </a:solidFill>
                <a:effectLst/>
              </a:rPr>
              <a:t>Practical ways to </a:t>
            </a:r>
            <a:r>
              <a:rPr lang="en-GB" sz="2000" b="1">
                <a:solidFill>
                  <a:srgbClr val="232333"/>
                </a:solidFill>
              </a:rPr>
              <a:t>set and promote a positive workplace culture</a:t>
            </a:r>
            <a:endParaRPr lang="en-GB" sz="1800" b="1" u="none" strike="noStrike">
              <a:effectLst/>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95E3517D-16BF-3448-7C93-03A274DFACAA}"/>
              </a:ext>
            </a:extLst>
          </p:cNvPr>
          <p:cNvSpPr txBox="1"/>
          <p:nvPr/>
        </p:nvSpPr>
        <p:spPr>
          <a:xfrm>
            <a:off x="190132" y="2748063"/>
            <a:ext cx="8847188" cy="2860463"/>
          </a:xfrm>
          <a:prstGeom prst="rect">
            <a:avLst/>
          </a:prstGeom>
          <a:noFill/>
        </p:spPr>
        <p:txBody>
          <a:bodyPr wrap="square">
            <a:spAutoFit/>
          </a:bodyPr>
          <a:lstStyle/>
          <a:p>
            <a:pPr>
              <a:lnSpc>
                <a:spcPct val="105000"/>
              </a:lnSpc>
              <a:spcAft>
                <a:spcPts val="800"/>
              </a:spcAft>
            </a:pPr>
            <a:r>
              <a:rPr lang="en-GB" sz="2000" b="0" i="0">
                <a:effectLst/>
                <a:latin typeface="Arial" panose="020B0604020202020204" pitchFamily="34" charset="0"/>
              </a:rPr>
              <a:t>Fostering positive cultures is critical to the performance, wellbeing, inclusivity and quality of your teams.</a:t>
            </a:r>
            <a:endParaRPr lang="en-GB" sz="2000">
              <a:latin typeface="Arial" panose="020B0604020202020204" pitchFamily="34" charset="0"/>
              <a:ea typeface="Calibri" panose="020F0502020204030204" pitchFamily="34" charset="0"/>
            </a:endParaRPr>
          </a:p>
          <a:p>
            <a:pPr>
              <a:lnSpc>
                <a:spcPct val="105000"/>
              </a:lnSpc>
              <a:spcAft>
                <a:spcPts val="800"/>
              </a:spcAft>
            </a:pPr>
            <a:r>
              <a:rPr lang="en-GB" sz="2000" b="0" i="0">
                <a:effectLst/>
                <a:latin typeface="Arial" panose="020B0604020202020204" pitchFamily="34" charset="0"/>
              </a:rPr>
              <a:t>This webinar will share valuable insight into supporting explicit and implied cultures, it will explore how we can design and build positive cultures through strategic approaches, and it will highlight best practice and provide practical ideas for you to consider in your own organisations. </a:t>
            </a:r>
          </a:p>
          <a:p>
            <a:pPr>
              <a:lnSpc>
                <a:spcPct val="105000"/>
              </a:lnSpc>
              <a:spcAft>
                <a:spcPts val="800"/>
              </a:spcAft>
            </a:pPr>
            <a:r>
              <a:rPr lang="en-GB" sz="2000" b="0" i="0">
                <a:effectLst/>
                <a:latin typeface="Arial" panose="020B0604020202020204" pitchFamily="34" charset="0"/>
              </a:rPr>
              <a:t>We will share the latest thinking about how you can make a difference and discuss how to effectively demonstrate evidence to the CQC.</a:t>
            </a:r>
            <a:endParaRPr lang="en-GB" sz="2000">
              <a:effectLst/>
              <a:latin typeface="Arial" panose="020B0604020202020204" pitchFamily="34" charset="0"/>
              <a:ea typeface="Calibri" panose="020F0502020204030204" pitchFamily="34" charset="0"/>
            </a:endParaRPr>
          </a:p>
        </p:txBody>
      </p:sp>
      <p:sp>
        <p:nvSpPr>
          <p:cNvPr id="8" name="TextBox 7">
            <a:hlinkClick r:id="rId6"/>
            <a:extLst>
              <a:ext uri="{FF2B5EF4-FFF2-40B4-BE49-F238E27FC236}">
                <a16:creationId xmlns:a16="http://schemas.microsoft.com/office/drawing/2014/main" id="{13A4A3BE-2DD3-A5AB-1820-9D0C2D9DD6CC}"/>
              </a:ext>
            </a:extLst>
          </p:cNvPr>
          <p:cNvSpPr txBox="1"/>
          <p:nvPr/>
        </p:nvSpPr>
        <p:spPr>
          <a:xfrm>
            <a:off x="2662577" y="5765359"/>
            <a:ext cx="3818845" cy="400110"/>
          </a:xfrm>
          <a:prstGeom prst="rect">
            <a:avLst/>
          </a:prstGeom>
          <a:noFill/>
        </p:spPr>
        <p:txBody>
          <a:bodyPr wrap="square" rtlCol="0">
            <a:spAutoFit/>
          </a:bodyPr>
          <a:lstStyle/>
          <a:p>
            <a:r>
              <a:rPr lang="en-GB" sz="2000" b="1">
                <a:hlinkClick r:id="rId6"/>
              </a:rPr>
              <a:t>Register for the webinar now</a:t>
            </a:r>
            <a:endParaRPr lang="en-GB" sz="2000" b="1"/>
          </a:p>
        </p:txBody>
      </p:sp>
    </p:spTree>
    <p:extLst>
      <p:ext uri="{BB962C8B-B14F-4D97-AF65-F5344CB8AC3E}">
        <p14:creationId xmlns:p14="http://schemas.microsoft.com/office/powerpoint/2010/main" val="177235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2109589" y="320369"/>
            <a:ext cx="5515854" cy="108212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2800"/>
              <a:t>Episode 8 | Our aim is to break down barriers</a:t>
            </a:r>
          </a:p>
        </p:txBody>
      </p:sp>
      <p:pic>
        <p:nvPicPr>
          <p:cNvPr id="2" name="Picture 1">
            <a:extLst>
              <a:ext uri="{FF2B5EF4-FFF2-40B4-BE49-F238E27FC236}">
                <a16:creationId xmlns:a16="http://schemas.microsoft.com/office/drawing/2014/main" id="{4767295A-B1D8-4146-BD0F-8465C4F23811}"/>
              </a:ext>
            </a:extLst>
          </p:cNvPr>
          <p:cNvPicPr>
            <a:picLocks noChangeAspect="1"/>
          </p:cNvPicPr>
          <p:nvPr/>
        </p:nvPicPr>
        <p:blipFill>
          <a:blip r:embed="rId3"/>
          <a:stretch>
            <a:fillRect/>
          </a:stretch>
        </p:blipFill>
        <p:spPr>
          <a:xfrm>
            <a:off x="0" y="0"/>
            <a:ext cx="1939810" cy="1422285"/>
          </a:xfrm>
          <a:prstGeom prst="rect">
            <a:avLst/>
          </a:prstGeom>
        </p:spPr>
      </p:pic>
      <p:sp>
        <p:nvSpPr>
          <p:cNvPr id="4" name="TextBox 3">
            <a:hlinkClick r:id="rId4"/>
            <a:extLst>
              <a:ext uri="{FF2B5EF4-FFF2-40B4-BE49-F238E27FC236}">
                <a16:creationId xmlns:a16="http://schemas.microsoft.com/office/drawing/2014/main" id="{5708B8BD-D254-45A9-A535-0C211F06D8E8}"/>
              </a:ext>
            </a:extLst>
          </p:cNvPr>
          <p:cNvSpPr txBox="1"/>
          <p:nvPr/>
        </p:nvSpPr>
        <p:spPr>
          <a:xfrm>
            <a:off x="811396" y="5565683"/>
            <a:ext cx="7521207" cy="430887"/>
          </a:xfrm>
          <a:prstGeom prst="rect">
            <a:avLst/>
          </a:prstGeom>
          <a:noFill/>
        </p:spPr>
        <p:txBody>
          <a:bodyPr wrap="square" rtlCol="0">
            <a:spAutoFit/>
          </a:bodyPr>
          <a:lstStyle/>
          <a:p>
            <a:r>
              <a:rPr lang="en-GB" sz="2200" b="1"/>
              <a:t>Listen now: </a:t>
            </a:r>
            <a:r>
              <a:rPr lang="en-GB" sz="2200" b="1" u="sng">
                <a:solidFill>
                  <a:srgbClr val="005EB8"/>
                </a:solidFill>
                <a:hlinkClick r:id="rId4"/>
              </a:rPr>
              <a:t>www.skillsforcare.org.uk/CareExchange</a:t>
            </a:r>
            <a:endParaRPr lang="en-GB" sz="2200"/>
          </a:p>
        </p:txBody>
      </p:sp>
      <p:sp>
        <p:nvSpPr>
          <p:cNvPr id="8" name="Rectangle 7">
            <a:extLst>
              <a:ext uri="{FF2B5EF4-FFF2-40B4-BE49-F238E27FC236}">
                <a16:creationId xmlns:a16="http://schemas.microsoft.com/office/drawing/2014/main" id="{F05914CC-C24E-9208-1836-1E0CA63C9012}"/>
              </a:ext>
            </a:extLst>
          </p:cNvPr>
          <p:cNvSpPr/>
          <p:nvPr/>
        </p:nvSpPr>
        <p:spPr>
          <a:xfrm>
            <a:off x="310244" y="1675464"/>
            <a:ext cx="8601953" cy="4601260"/>
          </a:xfrm>
          <a:prstGeom prst="rect">
            <a:avLst/>
          </a:prstGeom>
        </p:spPr>
        <p:txBody>
          <a:bodyPr wrap="square">
            <a:spAutoFit/>
          </a:bodyPr>
          <a:lstStyle/>
          <a:p>
            <a:pPr>
              <a:buClr>
                <a:srgbClr val="E87722"/>
              </a:buClr>
              <a:defRPr/>
            </a:pPr>
            <a:r>
              <a:rPr lang="en-GB" sz="2000" b="1">
                <a:solidFill>
                  <a:srgbClr val="000000"/>
                </a:solidFill>
                <a:effectLst/>
                <a:latin typeface="Arial" panose="020B0604020202020204" pitchFamily="34" charset="0"/>
                <a:ea typeface="Times New Roman" panose="02020603050405020304" pitchFamily="18" charset="0"/>
              </a:rPr>
              <a:t>In this episode we talk to Aeon Anderson from the African Caribbean Community Initiative about lots of things including:</a:t>
            </a:r>
          </a:p>
          <a:p>
            <a:pPr>
              <a:buClr>
                <a:srgbClr val="E87722"/>
              </a:buClr>
              <a:defRPr/>
            </a:pPr>
            <a:endParaRPr lang="en-GB" sz="2000">
              <a:latin typeface="Arial" panose="020B0604020202020204" pitchFamily="34" charset="0"/>
              <a:ea typeface="Calibri" panose="020F0502020204030204" pitchFamily="34" charset="0"/>
            </a:endParaRPr>
          </a:p>
          <a:p>
            <a:pPr marL="285750" indent="-285750">
              <a:buClr>
                <a:srgbClr val="E87722"/>
              </a:buClr>
              <a:buFont typeface="Wingdings" panose="05000000000000000000" pitchFamily="2" charset="2"/>
              <a:buChar char="§"/>
              <a:defRPr/>
            </a:pPr>
            <a:r>
              <a:rPr lang="en-GB" sz="2000">
                <a:solidFill>
                  <a:srgbClr val="000000"/>
                </a:solidFill>
                <a:effectLst/>
                <a:ea typeface="Times New Roman" panose="02020603050405020304" pitchFamily="18" charset="0"/>
              </a:rPr>
              <a:t>what it’s like to manage a service that supports people from an African Caribbean background with mental health issues</a:t>
            </a:r>
          </a:p>
          <a:p>
            <a:pPr>
              <a:buClr>
                <a:srgbClr val="E87722"/>
              </a:buClr>
              <a:defRPr/>
            </a:pPr>
            <a:endParaRPr lang="en-GB" sz="800">
              <a:effectLst/>
              <a:ea typeface="Times New Roman" panose="02020603050405020304" pitchFamily="18" charset="0"/>
            </a:endParaRPr>
          </a:p>
          <a:p>
            <a:pPr marL="285750" indent="-285750">
              <a:buClr>
                <a:srgbClr val="E87722"/>
              </a:buClr>
              <a:buFont typeface="Wingdings" panose="05000000000000000000" pitchFamily="2" charset="2"/>
              <a:buChar char="§"/>
              <a:defRPr/>
            </a:pPr>
            <a:r>
              <a:rPr lang="en-GB" sz="2000">
                <a:solidFill>
                  <a:srgbClr val="000000"/>
                </a:solidFill>
                <a:effectLst/>
                <a:ea typeface="Times New Roman" panose="02020603050405020304" pitchFamily="18" charset="0"/>
              </a:rPr>
              <a:t>how to recruit the right staff, manage a diverse team and ensure that the staff feel supported</a:t>
            </a:r>
          </a:p>
          <a:p>
            <a:pPr>
              <a:buClr>
                <a:srgbClr val="E87722"/>
              </a:buClr>
              <a:defRPr/>
            </a:pPr>
            <a:endParaRPr lang="en-GB" sz="800">
              <a:solidFill>
                <a:srgbClr val="000000"/>
              </a:solidFill>
              <a:effectLst/>
              <a:ea typeface="Times New Roman" panose="02020603050405020304" pitchFamily="18" charset="0"/>
            </a:endParaRPr>
          </a:p>
          <a:p>
            <a:pPr marL="285750" indent="-285750">
              <a:buClr>
                <a:srgbClr val="E87722"/>
              </a:buClr>
              <a:buFont typeface="Wingdings" panose="05000000000000000000" pitchFamily="2" charset="2"/>
              <a:buChar char="§"/>
              <a:defRPr/>
            </a:pPr>
            <a:r>
              <a:rPr lang="en-GB" sz="2000">
                <a:solidFill>
                  <a:srgbClr val="000000"/>
                </a:solidFill>
                <a:effectLst/>
                <a:ea typeface="Times New Roman" panose="02020603050405020304" pitchFamily="18" charset="0"/>
              </a:rPr>
              <a:t>planning and delivering learning and development that meets the needs of the individual staff members whether they are new to the service or have worked there a long time</a:t>
            </a:r>
            <a:r>
              <a:rPr lang="en-GB" sz="900">
                <a:solidFill>
                  <a:srgbClr val="000000"/>
                </a:solidFill>
                <a:latin typeface="Arial" panose="020B0604020202020204" pitchFamily="34" charset="0"/>
                <a:ea typeface="Times New Roman" panose="02020603050405020304" pitchFamily="18" charset="0"/>
              </a:rPr>
              <a:t>.</a:t>
            </a:r>
            <a:endParaRPr lang="en-GB" sz="900">
              <a:effectLst/>
              <a:latin typeface="Times New Roman" panose="02020603050405020304" pitchFamily="18" charset="0"/>
              <a:ea typeface="Times New Roman" panose="02020603050405020304" pitchFamily="18" charset="0"/>
            </a:endParaRPr>
          </a:p>
          <a:p>
            <a:pPr marL="285750" indent="-285750">
              <a:buClr>
                <a:srgbClr val="E87722"/>
              </a:buClr>
              <a:buFont typeface="Wingdings" panose="05000000000000000000" pitchFamily="2" charset="2"/>
              <a:buChar char="§"/>
              <a:defRPr/>
            </a:pPr>
            <a:endParaRPr lang="en-GB" sz="900">
              <a:effectLst/>
              <a:latin typeface="Times New Roman" panose="02020603050405020304" pitchFamily="18" charset="0"/>
              <a:ea typeface="Times New Roman" panose="02020603050405020304" pitchFamily="18" charset="0"/>
            </a:endParaRPr>
          </a:p>
          <a:p>
            <a:pPr>
              <a:buClr>
                <a:srgbClr val="E87722"/>
              </a:buClr>
              <a:defRPr/>
            </a:pPr>
            <a:endParaRPr lang="en-GB" sz="2000">
              <a:effectLst/>
              <a:latin typeface="Arial" panose="020B0604020202020204" pitchFamily="34" charset="0"/>
              <a:ea typeface="Calibri" panose="020F0502020204030204" pitchFamily="34" charset="0"/>
            </a:endParaRPr>
          </a:p>
          <a:p>
            <a:pPr>
              <a:buClr>
                <a:srgbClr val="E87722"/>
              </a:buClr>
              <a:defRPr/>
            </a:pPr>
            <a:endParaRPr lang="en-GB" sz="2000" b="0" i="0">
              <a:solidFill>
                <a:srgbClr val="000000"/>
              </a:solidFill>
              <a:latin typeface="Arial" panose="020B0604020202020204" pitchFamily="34" charset="0"/>
            </a:endParaRPr>
          </a:p>
          <a:p>
            <a:pPr>
              <a:buClr>
                <a:srgbClr val="E87722"/>
              </a:buClr>
              <a:defRPr/>
            </a:pPr>
            <a:endParaRPr lang="en-GB" sz="800" b="0" i="0">
              <a:solidFill>
                <a:srgbClr val="000000"/>
              </a:solidFill>
              <a:effectLst/>
              <a:latin typeface="Arial" panose="020B0604020202020204" pitchFamily="34" charset="0"/>
            </a:endParaRPr>
          </a:p>
          <a:p>
            <a:pPr fontAlgn="base"/>
            <a:r>
              <a:rPr lang="en-GB" sz="2000" b="1">
                <a:solidFill>
                  <a:srgbClr val="000000"/>
                </a:solidFill>
                <a:effectLst/>
                <a:latin typeface="Arial" panose="020B0604020202020204" pitchFamily="34" charset="0"/>
                <a:ea typeface="Times New Roman" panose="02020603050405020304" pitchFamily="18" charset="0"/>
              </a:rPr>
              <a:t> </a:t>
            </a:r>
            <a:endParaRPr lang="en-GB" sz="20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052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822137" y="426143"/>
            <a:ext cx="4331919" cy="780905"/>
          </a:xfrm>
        </p:spPr>
        <p:txBody>
          <a:bodyPr/>
          <a:lstStyle/>
          <a:p>
            <a:r>
              <a:rPr lang="en-GB" sz="3600"/>
              <a:t>Blogs and articles</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a:p>
          <a:p>
            <a:endParaRPr lang="en-GB" sz="2000"/>
          </a:p>
          <a:p>
            <a:pPr marL="342900" lvl="0" indent="-342900">
              <a:buFont typeface="Wingdings" panose="05000000000000000000" pitchFamily="2" charset="2"/>
              <a:buChar char="§"/>
            </a:pPr>
            <a:endParaRPr lang="en-GB" sz="2000"/>
          </a:p>
          <a:p>
            <a:endParaRPr lang="en-GB">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95934" y="1530452"/>
            <a:ext cx="8545114" cy="78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solidFill>
                  <a:schemeClr val="accent1"/>
                </a:solidFill>
              </a:rPr>
              <a:t>Take a look at some of our latest blogs and articles from registered managers</a:t>
            </a:r>
            <a:endParaRPr lang="en-GB" sz="2200" b="1">
              <a:solidFill>
                <a:srgbClr val="005EB8"/>
              </a:solidFill>
            </a:endParaRPr>
          </a:p>
        </p:txBody>
      </p:sp>
      <p:pic>
        <p:nvPicPr>
          <p:cNvPr id="7" name="Picture 6">
            <a:extLst>
              <a:ext uri="{FF2B5EF4-FFF2-40B4-BE49-F238E27FC236}">
                <a16:creationId xmlns:a16="http://schemas.microsoft.com/office/drawing/2014/main" id="{27110E56-9161-47DF-88AF-1B5B2E433635}"/>
              </a:ext>
            </a:extLst>
          </p:cNvPr>
          <p:cNvPicPr>
            <a:picLocks noChangeAspect="1"/>
          </p:cNvPicPr>
          <p:nvPr/>
        </p:nvPicPr>
        <p:blipFill rotWithShape="1">
          <a:blip r:embed="rId3"/>
          <a:srcRect t="11759"/>
          <a:stretch/>
        </p:blipFill>
        <p:spPr>
          <a:xfrm>
            <a:off x="123092" y="94019"/>
            <a:ext cx="1460310" cy="1288596"/>
          </a:xfrm>
          <a:prstGeom prst="rect">
            <a:avLst/>
          </a:prstGeom>
        </p:spPr>
      </p:pic>
      <p:sp>
        <p:nvSpPr>
          <p:cNvPr id="11" name="TextBox 10">
            <a:hlinkClick r:id="rId4"/>
            <a:extLst>
              <a:ext uri="{FF2B5EF4-FFF2-40B4-BE49-F238E27FC236}">
                <a16:creationId xmlns:a16="http://schemas.microsoft.com/office/drawing/2014/main" id="{04DA7735-B8AB-C5B3-826B-42C0309432C8}"/>
              </a:ext>
            </a:extLst>
          </p:cNvPr>
          <p:cNvSpPr txBox="1"/>
          <p:nvPr/>
        </p:nvSpPr>
        <p:spPr>
          <a:xfrm>
            <a:off x="295935" y="4968045"/>
            <a:ext cx="8688154" cy="1200329"/>
          </a:xfrm>
          <a:prstGeom prst="rect">
            <a:avLst/>
          </a:prstGeom>
          <a:noFill/>
        </p:spPr>
        <p:txBody>
          <a:bodyPr wrap="square" rtlCol="0">
            <a:spAutoFit/>
          </a:bodyPr>
          <a:lstStyle/>
          <a:p>
            <a:r>
              <a:rPr lang="en-US" b="1">
                <a:solidFill>
                  <a:srgbClr val="005EB8"/>
                </a:solidFill>
                <a:latin typeface="+mj-lt"/>
                <a:hlinkClick r:id="rId4"/>
              </a:rPr>
              <a:t>What does integration in health and social care mean?</a:t>
            </a:r>
            <a:endParaRPr lang="en-US" b="1" i="0">
              <a:solidFill>
                <a:srgbClr val="005EB8"/>
              </a:solidFill>
              <a:effectLst/>
              <a:latin typeface="+mj-lt"/>
            </a:endParaRPr>
          </a:p>
          <a:p>
            <a:r>
              <a:rPr lang="en-GB" b="0" i="0">
                <a:solidFill>
                  <a:srgbClr val="212529"/>
                </a:solidFill>
                <a:effectLst/>
                <a:cs typeface="Arial" panose="020B0604020202020204" pitchFamily="34" charset="0"/>
              </a:rPr>
              <a:t>In our latest campaign we’re focusing on #UnderstandingIntegration. We break down what integration in health and social care means and the different levels of Integrated Care Systems.</a:t>
            </a:r>
            <a:endParaRPr lang="en-GB">
              <a:cs typeface="Arial" panose="020B0604020202020204" pitchFamily="34" charset="0"/>
            </a:endParaRPr>
          </a:p>
        </p:txBody>
      </p:sp>
      <p:sp>
        <p:nvSpPr>
          <p:cNvPr id="6" name="TextBox 5">
            <a:hlinkClick r:id="rId5"/>
            <a:extLst>
              <a:ext uri="{FF2B5EF4-FFF2-40B4-BE49-F238E27FC236}">
                <a16:creationId xmlns:a16="http://schemas.microsoft.com/office/drawing/2014/main" id="{B0B28FB8-68DC-1F79-B682-EAE8E5AB7E16}"/>
              </a:ext>
            </a:extLst>
          </p:cNvPr>
          <p:cNvSpPr txBox="1"/>
          <p:nvPr/>
        </p:nvSpPr>
        <p:spPr>
          <a:xfrm>
            <a:off x="295935" y="3639835"/>
            <a:ext cx="8688154" cy="1200329"/>
          </a:xfrm>
          <a:prstGeom prst="rect">
            <a:avLst/>
          </a:prstGeom>
          <a:noFill/>
        </p:spPr>
        <p:txBody>
          <a:bodyPr wrap="square" rtlCol="0">
            <a:spAutoFit/>
          </a:bodyPr>
          <a:lstStyle/>
          <a:p>
            <a:r>
              <a:rPr lang="en-US" b="1" i="0">
                <a:solidFill>
                  <a:srgbClr val="005EB8"/>
                </a:solidFill>
                <a:effectLst/>
                <a:latin typeface="+mj-lt"/>
                <a:hlinkClick r:id="rId5"/>
              </a:rPr>
              <a:t>What are the benefits of integrated health and care?</a:t>
            </a:r>
            <a:endParaRPr lang="en-US" b="1" i="0">
              <a:solidFill>
                <a:srgbClr val="005EB8"/>
              </a:solidFill>
              <a:effectLst/>
              <a:latin typeface="+mj-lt"/>
            </a:endParaRPr>
          </a:p>
          <a:p>
            <a:r>
              <a:rPr lang="en-GB" b="0" i="0">
                <a:solidFill>
                  <a:srgbClr val="212529"/>
                </a:solidFill>
                <a:effectLst/>
                <a:latin typeface="Arial" panose="020B0604020202020204" pitchFamily="34" charset="0"/>
                <a:cs typeface="Arial" panose="020B0604020202020204" pitchFamily="34" charset="0"/>
              </a:rPr>
              <a:t>Integration means health services, care providers, housing organisations and other partners working together to provide joined-up care and support. We look at how this benefits social care providers and people who draw on care and support.</a:t>
            </a:r>
            <a:endParaRPr lang="en-GB" sz="2000">
              <a:latin typeface="Arial" panose="020B0604020202020204" pitchFamily="34" charset="0"/>
              <a:cs typeface="Arial" panose="020B0604020202020204" pitchFamily="34" charset="0"/>
            </a:endParaRPr>
          </a:p>
        </p:txBody>
      </p:sp>
      <p:sp>
        <p:nvSpPr>
          <p:cNvPr id="8" name="TextBox 7">
            <a:hlinkClick r:id="rId6"/>
            <a:extLst>
              <a:ext uri="{FF2B5EF4-FFF2-40B4-BE49-F238E27FC236}">
                <a16:creationId xmlns:a16="http://schemas.microsoft.com/office/drawing/2014/main" id="{ABA0576B-1D9E-FDE1-FE8B-CCC2F8581F4A}"/>
              </a:ext>
            </a:extLst>
          </p:cNvPr>
          <p:cNvSpPr txBox="1"/>
          <p:nvPr/>
        </p:nvSpPr>
        <p:spPr>
          <a:xfrm>
            <a:off x="295934" y="2335378"/>
            <a:ext cx="8688154" cy="1200329"/>
          </a:xfrm>
          <a:prstGeom prst="rect">
            <a:avLst/>
          </a:prstGeom>
          <a:noFill/>
        </p:spPr>
        <p:txBody>
          <a:bodyPr wrap="square" rtlCol="0">
            <a:spAutoFit/>
          </a:bodyPr>
          <a:lstStyle/>
          <a:p>
            <a:r>
              <a:rPr lang="en-US" b="1">
                <a:solidFill>
                  <a:srgbClr val="005EB8"/>
                </a:solidFill>
                <a:latin typeface="+mj-lt"/>
                <a:hlinkClick r:id="rId6"/>
              </a:rPr>
              <a:t>What does workplace culture mean and how do we create it?</a:t>
            </a:r>
            <a:endParaRPr lang="en-US" b="1" i="0">
              <a:solidFill>
                <a:srgbClr val="005EB8"/>
              </a:solidFill>
              <a:effectLst/>
              <a:latin typeface="+mj-lt"/>
            </a:endParaRPr>
          </a:p>
          <a:p>
            <a:r>
              <a:rPr lang="en-GB">
                <a:solidFill>
                  <a:srgbClr val="212529"/>
                </a:solidFill>
                <a:cs typeface="Arial" panose="020B0604020202020204" pitchFamily="34" charset="0"/>
              </a:rPr>
              <a:t>Tracy Kite, Chief of Personal and Leadership Learning at </a:t>
            </a:r>
            <a:r>
              <a:rPr lang="en-GB" err="1">
                <a:solidFill>
                  <a:srgbClr val="212529"/>
                </a:solidFill>
                <a:cs typeface="Arial" panose="020B0604020202020204" pitchFamily="34" charset="0"/>
              </a:rPr>
              <a:t>Glassmoon</a:t>
            </a:r>
            <a:r>
              <a:rPr lang="en-GB">
                <a:solidFill>
                  <a:srgbClr val="212529"/>
                </a:solidFill>
                <a:cs typeface="Arial" panose="020B0604020202020204" pitchFamily="34" charset="0"/>
              </a:rPr>
              <a:t> Services shares what workplace culture means and how they’ve created a positive culture at </a:t>
            </a:r>
            <a:r>
              <a:rPr lang="en-GB" err="1">
                <a:solidFill>
                  <a:srgbClr val="212529"/>
                </a:solidFill>
                <a:cs typeface="Arial" panose="020B0604020202020204" pitchFamily="34" charset="0"/>
              </a:rPr>
              <a:t>Glassmoon</a:t>
            </a:r>
            <a:r>
              <a:rPr lang="en-GB">
                <a:solidFill>
                  <a:srgbClr val="212529"/>
                </a:solidFill>
                <a:cs typeface="Arial" panose="020B0604020202020204" pitchFamily="34" charset="0"/>
              </a:rPr>
              <a:t>.</a:t>
            </a:r>
            <a:endParaRPr lang="en-GB">
              <a:cs typeface="Arial" panose="020B0604020202020204" pitchFamily="34" charset="0"/>
            </a:endParaRPr>
          </a:p>
        </p:txBody>
      </p:sp>
    </p:spTree>
    <p:extLst>
      <p:ext uri="{BB962C8B-B14F-4D97-AF65-F5344CB8AC3E}">
        <p14:creationId xmlns:p14="http://schemas.microsoft.com/office/powerpoint/2010/main" val="986826647"/>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149553-2e0a-4176-a042-55e0d05d019a">
      <Terms xmlns="http://schemas.microsoft.com/office/infopath/2007/PartnerControls"/>
    </lcf76f155ced4ddcb4097134ff3c332f>
    <TaxCatchAll xmlns="8ecc2c5c-55ab-4d36-8543-35d9843a42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0F3A64634E764BB025270C09CD2A3B" ma:contentTypeVersion="16" ma:contentTypeDescription="Create a new document." ma:contentTypeScope="" ma:versionID="47480a41e2bd7a495a8e6da0a08c263a">
  <xsd:schema xmlns:xsd="http://www.w3.org/2001/XMLSchema" xmlns:xs="http://www.w3.org/2001/XMLSchema" xmlns:p="http://schemas.microsoft.com/office/2006/metadata/properties" xmlns:ns2="37149553-2e0a-4176-a042-55e0d05d019a" xmlns:ns3="8ecc2c5c-55ab-4d36-8543-35d9843a42b0" targetNamespace="http://schemas.microsoft.com/office/2006/metadata/properties" ma:root="true" ma:fieldsID="38628bf070ce70c08476ecd84868af5d" ns2:_="" ns3:_="">
    <xsd:import namespace="37149553-2e0a-4176-a042-55e0d05d019a"/>
    <xsd:import namespace="8ecc2c5c-55ab-4d36-8543-35d9843a42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49553-2e0a-4176-a042-55e0d05d0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cc2c5c-55ab-4d36-8543-35d9843a42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e58237-0609-4ddf-a3ab-b9cdbe705a3e}" ma:internalName="TaxCatchAll" ma:showField="CatchAllData" ma:web="8ecc2c5c-55ab-4d36-8543-35d9843a4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BA9F76-DE66-47E6-9FB0-F166AD357142}">
  <ds:schemaRefs>
    <ds:schemaRef ds:uri="37149553-2e0a-4176-a042-55e0d05d019a"/>
    <ds:schemaRef ds:uri="8ecc2c5c-55ab-4d36-8543-35d9843a42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25CD5E4-39D7-4530-AFE9-DD44435E7D3C}">
  <ds:schemaRefs>
    <ds:schemaRef ds:uri="http://schemas.microsoft.com/sharepoint/v3/contenttype/forms"/>
  </ds:schemaRefs>
</ds:datastoreItem>
</file>

<file path=customXml/itemProps3.xml><?xml version="1.0" encoding="utf-8"?>
<ds:datastoreItem xmlns:ds="http://schemas.openxmlformats.org/officeDocument/2006/customXml" ds:itemID="{1021C52A-61C4-4980-BF30-6C5B1A3DE6E1}">
  <ds:schemaRefs>
    <ds:schemaRef ds:uri="37149553-2e0a-4176-a042-55e0d05d019a"/>
    <ds:schemaRef ds:uri="8ecc2c5c-55ab-4d36-8543-35d9843a42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3393</Words>
  <Application>Microsoft Office PowerPoint</Application>
  <PresentationFormat>On-screen Show (4:3)</PresentationFormat>
  <Paragraphs>299</Paragraphs>
  <Slides>17</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font-regular</vt:lpstr>
      <vt:lpstr>font-semibold</vt:lpstr>
      <vt:lpstr>Helvetica Neue</vt:lpstr>
      <vt:lpstr>Segoe UI</vt:lpstr>
      <vt:lpstr>Times New Roman</vt:lpstr>
      <vt:lpstr>Wingdings</vt:lpstr>
      <vt:lpstr>Bespoke title slides</vt:lpstr>
      <vt:lpstr>Bespoke content slides</vt:lpstr>
      <vt:lpstr>End slides</vt:lpstr>
      <vt:lpstr>Provider Update slides</vt:lpstr>
      <vt:lpstr>Latest information </vt:lpstr>
      <vt:lpstr>PowerPoint Presentation</vt:lpstr>
      <vt:lpstr>PowerPoint Presentation</vt:lpstr>
      <vt:lpstr>PowerPoint Presentation</vt:lpstr>
      <vt:lpstr>PowerPoint Presentation</vt:lpstr>
      <vt:lpstr>PowerPoint Presentation</vt:lpstr>
      <vt:lpstr>PowerPoint Presentation</vt:lpstr>
      <vt:lpstr>Blogs and articles</vt:lpstr>
      <vt:lpstr> Deputy manager networks</vt:lpstr>
      <vt:lpstr>Registered manager membership – renewal resource</vt:lpstr>
      <vt:lpstr>PowerPoint Presentation</vt:lpstr>
      <vt:lpstr>PowerPoint Presentation</vt:lpstr>
      <vt:lpstr>PowerPoint Presentation</vt:lpstr>
      <vt:lpstr>Supporting the development of leadership skills guide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Katie Barnes</cp:lastModifiedBy>
  <cp:revision>3</cp:revision>
  <dcterms:created xsi:type="dcterms:W3CDTF">2019-11-26T09:38:15Z</dcterms:created>
  <dcterms:modified xsi:type="dcterms:W3CDTF">2023-06-22T11:44:20Z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0x0101007C0F3A64634E764BB025270C09CD2A3B</vt:lpwstr>
  </property>
  <property fmtid="{D5CDD505-2E9C-101B-9397-08002B2CF9AE}" pid="3" name="MSIP_Label_f194113b-ecba-4458-8e2e-fa038bf17a69_Enabled">
    <vt:lpwstr>true</vt:lpwstr>
  </property>
  <property fmtid="{D5CDD505-2E9C-101B-9397-08002B2CF9AE}" pid="4" name="MSIP_Label_f194113b-ecba-4458-8e2e-fa038bf17a69_SetDate">
    <vt:lpwstr>2022-07-06T12:57:10Z</vt:lpwstr>
  </property>
  <property fmtid="{D5CDD505-2E9C-101B-9397-08002B2CF9AE}" pid="5" name="MSIP_Label_f194113b-ecba-4458-8e2e-fa038bf17a69_Method">
    <vt:lpwstr>Standard</vt:lpwstr>
  </property>
  <property fmtid="{D5CDD505-2E9C-101B-9397-08002B2CF9AE}" pid="6" name="MSIP_Label_f194113b-ecba-4458-8e2e-fa038bf17a69_Name">
    <vt:lpwstr>Internal</vt:lpwstr>
  </property>
  <property fmtid="{D5CDD505-2E9C-101B-9397-08002B2CF9AE}" pid="7" name="MSIP_Label_f194113b-ecba-4458-8e2e-fa038bf17a69_SiteId">
    <vt:lpwstr>5c317017-415d-43e6-ada1-7668f9ad3f9f</vt:lpwstr>
  </property>
  <property fmtid="{D5CDD505-2E9C-101B-9397-08002B2CF9AE}" pid="8" name="MSIP_Label_f194113b-ecba-4458-8e2e-fa038bf17a69_ActionId">
    <vt:lpwstr>884c6421-63b1-46f9-8fc3-686d778215f6</vt:lpwstr>
  </property>
  <property fmtid="{D5CDD505-2E9C-101B-9397-08002B2CF9AE}" pid="9" name="MSIP_Label_f194113b-ecba-4458-8e2e-fa038bf17a69_ContentBits">
    <vt:lpwstr>2</vt:lpwstr>
  </property>
  <property fmtid="{D5CDD505-2E9C-101B-9397-08002B2CF9AE}" pid="10" name="ClassificationContentMarkingFooterLocations">
    <vt:lpwstr>Bespoke title slides:3\Bespoke content slides:3\End slides:3</vt:lpwstr>
  </property>
  <property fmtid="{D5CDD505-2E9C-101B-9397-08002B2CF9AE}" pid="11" name="ClassificationContentMarkingFooterText">
    <vt:lpwstr>Internal </vt:lpwstr>
  </property>
  <property fmtid="{D5CDD505-2E9C-101B-9397-08002B2CF9AE}" pid="12" name="MediaServiceImageTags">
    <vt:lpwstr/>
  </property>
</Properties>
</file>