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62" r:id="rId3"/>
    <p:sldId id="267" r:id="rId4"/>
    <p:sldId id="268" r:id="rId5"/>
    <p:sldId id="264" r:id="rId6"/>
    <p:sldId id="265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8"/>
    <p:restoredTop sz="94762"/>
  </p:normalViewPr>
  <p:slideViewPr>
    <p:cSldViewPr snapToGrid="0" snapToObjects="1">
      <p:cViewPr varScale="1">
        <p:scale>
          <a:sx n="68" d="100"/>
          <a:sy n="68" d="100"/>
        </p:scale>
        <p:origin x="86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GB" sz="1400"/>
              <a:t>Older</a:t>
            </a:r>
            <a:r>
              <a:rPr lang="en-GB" sz="1400" baseline="0"/>
              <a:t> People Care Navigation referral overview</a:t>
            </a:r>
            <a:endParaRPr lang="en-GB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Dementia Residential</c:v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Sheet1!$B$3:$B$7</c:f>
              <c:strCache>
                <c:ptCount val="5"/>
                <c:pt idx="0">
                  <c:v>2018/19</c:v>
                </c:pt>
                <c:pt idx="1">
                  <c:v>2019/20</c:v>
                </c:pt>
                <c:pt idx="2">
                  <c:v>2020/21</c:v>
                </c:pt>
                <c:pt idx="3">
                  <c:v>2021/22</c:v>
                </c:pt>
                <c:pt idx="4">
                  <c:v>2022/23</c:v>
                </c:pt>
              </c:strCache>
            </c:strRef>
          </c:cat>
          <c:val>
            <c:numRef>
              <c:f>Sheet1!$C$3:$C$7</c:f>
              <c:numCache>
                <c:formatCode>General</c:formatCode>
                <c:ptCount val="5"/>
                <c:pt idx="0">
                  <c:v>18</c:v>
                </c:pt>
                <c:pt idx="1">
                  <c:v>27</c:v>
                </c:pt>
                <c:pt idx="2">
                  <c:v>17</c:v>
                </c:pt>
                <c:pt idx="3">
                  <c:v>20</c:v>
                </c:pt>
                <c:pt idx="4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57-4B30-B8BE-A093E21EFD79}"/>
            </c:ext>
          </c:extLst>
        </c:ser>
        <c:ser>
          <c:idx val="1"/>
          <c:order val="1"/>
          <c:tx>
            <c:v>Dementia Nursing</c:v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Sheet1!$B$3:$B$7</c:f>
              <c:strCache>
                <c:ptCount val="5"/>
                <c:pt idx="0">
                  <c:v>2018/19</c:v>
                </c:pt>
                <c:pt idx="1">
                  <c:v>2019/20</c:v>
                </c:pt>
                <c:pt idx="2">
                  <c:v>2020/21</c:v>
                </c:pt>
                <c:pt idx="3">
                  <c:v>2021/22</c:v>
                </c:pt>
                <c:pt idx="4">
                  <c:v>2022/23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  <c:pt idx="0">
                  <c:v>4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57-4B30-B8BE-A093E21EFD79}"/>
            </c:ext>
          </c:extLst>
        </c:ser>
        <c:ser>
          <c:idx val="2"/>
          <c:order val="2"/>
          <c:tx>
            <c:v>Nursing</c:v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Sheet1!$B$3:$B$7</c:f>
              <c:strCache>
                <c:ptCount val="5"/>
                <c:pt idx="0">
                  <c:v>2018/19</c:v>
                </c:pt>
                <c:pt idx="1">
                  <c:v>2019/20</c:v>
                </c:pt>
                <c:pt idx="2">
                  <c:v>2020/21</c:v>
                </c:pt>
                <c:pt idx="3">
                  <c:v>2021/22</c:v>
                </c:pt>
                <c:pt idx="4">
                  <c:v>2022/23</c:v>
                </c:pt>
              </c:strCache>
            </c:strRef>
          </c:cat>
          <c:val>
            <c:numRef>
              <c:f>Sheet1!$E$3:$E$7</c:f>
              <c:numCache>
                <c:formatCode>General</c:formatCode>
                <c:ptCount val="5"/>
                <c:pt idx="0">
                  <c:v>33</c:v>
                </c:pt>
                <c:pt idx="1">
                  <c:v>22</c:v>
                </c:pt>
                <c:pt idx="2">
                  <c:v>30</c:v>
                </c:pt>
                <c:pt idx="3">
                  <c:v>34</c:v>
                </c:pt>
                <c:pt idx="4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B57-4B30-B8BE-A093E21EFD79}"/>
            </c:ext>
          </c:extLst>
        </c:ser>
        <c:ser>
          <c:idx val="3"/>
          <c:order val="3"/>
          <c:tx>
            <c:v>Residential</c:v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Sheet1!$B$3:$B$7</c:f>
              <c:strCache>
                <c:ptCount val="5"/>
                <c:pt idx="0">
                  <c:v>2018/19</c:v>
                </c:pt>
                <c:pt idx="1">
                  <c:v>2019/20</c:v>
                </c:pt>
                <c:pt idx="2">
                  <c:v>2020/21</c:v>
                </c:pt>
                <c:pt idx="3">
                  <c:v>2021/22</c:v>
                </c:pt>
                <c:pt idx="4">
                  <c:v>2022/23</c:v>
                </c:pt>
              </c:strCache>
            </c:strRef>
          </c:cat>
          <c:val>
            <c:numRef>
              <c:f>Sheet1!$F$3:$F$7</c:f>
              <c:numCache>
                <c:formatCode>General</c:formatCode>
                <c:ptCount val="5"/>
                <c:pt idx="0">
                  <c:v>45</c:v>
                </c:pt>
                <c:pt idx="1">
                  <c:v>43</c:v>
                </c:pt>
                <c:pt idx="2" formatCode="#,##0">
                  <c:v>44</c:v>
                </c:pt>
                <c:pt idx="3">
                  <c:v>37</c:v>
                </c:pt>
                <c:pt idx="4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B57-4B30-B8BE-A093E21EFD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31410448"/>
        <c:axId val="1031407952"/>
      </c:lineChart>
      <c:catAx>
        <c:axId val="103141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1407952"/>
        <c:crosses val="autoZero"/>
        <c:auto val="1"/>
        <c:lblAlgn val="ctr"/>
        <c:lblOffset val="100"/>
        <c:noMultiLvlLbl val="0"/>
      </c:catAx>
      <c:valAx>
        <c:axId val="103140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14104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EBCF8-F1FA-4D87-828A-9C57F8F5CBB2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AE3FD-2077-48F9-9B02-3A9D3D7929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92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UHMB, Community countywide, East Lancs Trust //// Negotiate for best price (market management) and offer quality customer support (Trust, Care Home providers and families)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AE3FD-2077-48F9-9B02-3A9D3D7929D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158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2023 – incentive payments, interim beds, performance management, escalation,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AE3FD-2077-48F9-9B02-3A9D3D7929D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450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Work plans and supervision, best practice tracker, dual registration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AE3FD-2077-48F9-9B02-3A9D3D7929D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362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C9F57AD-440D-9A4C-BFC5-303AFBD79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407"/>
            <a:ext cx="12192000" cy="68485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D695B1-00CC-6640-AB8F-A7E4E7A98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243" y="1418697"/>
            <a:ext cx="5926667" cy="2079878"/>
          </a:xfrm>
        </p:spPr>
        <p:txBody>
          <a:bodyPr anchor="b"/>
          <a:lstStyle>
            <a:lvl1pPr algn="l">
              <a:defRPr sz="600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2A01D-2CA2-6749-ABCB-BF3761AFE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243" y="3925957"/>
            <a:ext cx="5194853" cy="71966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4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84593F3-AE23-7F47-8739-2D8D69A373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A676F9-F57A-A349-A742-74A85D9A7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1BA71-9911-4547-A981-667AD7529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01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431894-2BBB-864B-BB1D-D7F9A0C23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61731-432F-8743-A453-F69FB236F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98FB6-6922-A34C-A1CC-4D741A8EC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51DFA-7B3A-8049-BB09-57C98F640145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5B2C7-7E38-1340-9B9C-E0C530844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640B7-887B-4749-8861-626CD2810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C5140-C4D8-AB42-98BB-1331D72A7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3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E3546-11EB-3E4C-80CD-EE20537BEA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Care Navigation - Residential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9A701E-11C9-6F4F-A19B-BB57BCCCD9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Residential Team</a:t>
            </a:r>
          </a:p>
        </p:txBody>
      </p:sp>
    </p:spTree>
    <p:extLst>
      <p:ext uri="{BB962C8B-B14F-4D97-AF65-F5344CB8AC3E}">
        <p14:creationId xmlns:p14="http://schemas.microsoft.com/office/powerpoint/2010/main" val="408107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8E420-204A-9240-828E-534F0CEF1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do? (</a:t>
            </a:r>
            <a:r>
              <a:rPr lang="en-US" dirty="0" err="1"/>
              <a:t>Refersher</a:t>
            </a:r>
            <a:r>
              <a:rPr lang="en-US" dirty="0"/>
              <a:t> / update)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65E37A-C761-4BED-8BDF-999871124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919" y="1871003"/>
            <a:ext cx="3956647" cy="374599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6E9B1-AA5A-35F4-0AB1-43489377E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Central Lancs hospital discharge (HD)</a:t>
            </a:r>
          </a:p>
          <a:p>
            <a:r>
              <a:rPr lang="en-GB" dirty="0"/>
              <a:t>West Lancs Residential HD</a:t>
            </a:r>
          </a:p>
          <a:p>
            <a:r>
              <a:rPr lang="en-GB" dirty="0"/>
              <a:t>Fylde and Wyre HD</a:t>
            </a:r>
          </a:p>
          <a:p>
            <a:r>
              <a:rPr lang="en-GB" dirty="0"/>
              <a:t>East Lancs OOA HD</a:t>
            </a:r>
          </a:p>
          <a:p>
            <a:r>
              <a:rPr lang="en-GB" dirty="0"/>
              <a:t>Discharge to assess follow on referrals</a:t>
            </a:r>
          </a:p>
          <a:p>
            <a:r>
              <a:rPr lang="en-GB" dirty="0">
                <a:highlight>
                  <a:srgbClr val="FFFF00"/>
                </a:highlight>
              </a:rPr>
              <a:t>Community list referrals</a:t>
            </a:r>
          </a:p>
          <a:p>
            <a:r>
              <a:rPr lang="en-GB" dirty="0"/>
              <a:t>Residential / Nursing CPLIs</a:t>
            </a:r>
          </a:p>
        </p:txBody>
      </p:sp>
    </p:spTree>
    <p:extLst>
      <p:ext uri="{BB962C8B-B14F-4D97-AF65-F5344CB8AC3E}">
        <p14:creationId xmlns:p14="http://schemas.microsoft.com/office/powerpoint/2010/main" val="2254330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C78FC-0934-CD8B-E2B4-9EC9C9553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Care Navigation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2C183-E103-A053-3B13-BBF46B6BD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51618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Recruitment update – 2 x Weekend Care Navigator appointments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Further adverts being issued imminently with 3 x Care Navigators, 1 x Care Navigator Team Leader and 1 x Business Support Officer</a:t>
            </a:r>
          </a:p>
          <a:p>
            <a:endParaRPr lang="en-GB" dirty="0"/>
          </a:p>
          <a:p>
            <a:r>
              <a:rPr lang="en-GB" dirty="0"/>
              <a:t>Community Older People Roll out across County (Central in July, North in August and East in September ) MH and LD with planned roll out date of October</a:t>
            </a:r>
          </a:p>
          <a:p>
            <a:endParaRPr lang="en-GB" dirty="0"/>
          </a:p>
          <a:p>
            <a:r>
              <a:rPr lang="en-GB" dirty="0"/>
              <a:t>Pockets of Acute Teams we are awaiting a go live date for and in discussions with are; Southport Hospital Nursing placements and West Lancashire out of area Nursing placements, Lancaster and Morecambe Hospital discharges.</a:t>
            </a:r>
          </a:p>
          <a:p>
            <a:pPr marL="0" indent="0">
              <a:buNone/>
            </a:pPr>
            <a:endParaRPr lang="en-GB" dirty="0">
              <a:highlight>
                <a:srgbClr val="FFFF00"/>
              </a:highlight>
            </a:endParaRPr>
          </a:p>
          <a:p>
            <a:r>
              <a:rPr lang="en-GB" dirty="0"/>
              <a:t>Management provider meetings – Diversification and placement challenges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Funding queries – Care portal switch to link in with the Care Data Team</a:t>
            </a:r>
          </a:p>
          <a:p>
            <a:endParaRPr lang="en-GB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80796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ED76D9-1B20-A21D-D318-5345C2F49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Residential Team Care Sourcing update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D181AB1-567F-1D37-B916-897FB7037F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454912"/>
              </p:ext>
            </p:extLst>
          </p:nvPr>
        </p:nvGraphicFramePr>
        <p:xfrm>
          <a:off x="436099" y="1675230"/>
          <a:ext cx="11331359" cy="1976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7988">
                  <a:extLst>
                    <a:ext uri="{9D8B030D-6E8A-4147-A177-3AD203B41FA5}">
                      <a16:colId xmlns:a16="http://schemas.microsoft.com/office/drawing/2014/main" val="3010594372"/>
                    </a:ext>
                  </a:extLst>
                </a:gridCol>
                <a:gridCol w="2852461">
                  <a:extLst>
                    <a:ext uri="{9D8B030D-6E8A-4147-A177-3AD203B41FA5}">
                      <a16:colId xmlns:a16="http://schemas.microsoft.com/office/drawing/2014/main" val="1934431574"/>
                    </a:ext>
                  </a:extLst>
                </a:gridCol>
                <a:gridCol w="2518449">
                  <a:extLst>
                    <a:ext uri="{9D8B030D-6E8A-4147-A177-3AD203B41FA5}">
                      <a16:colId xmlns:a16="http://schemas.microsoft.com/office/drawing/2014/main" val="652983098"/>
                    </a:ext>
                  </a:extLst>
                </a:gridCol>
                <a:gridCol w="2852461">
                  <a:extLst>
                    <a:ext uri="{9D8B030D-6E8A-4147-A177-3AD203B41FA5}">
                      <a16:colId xmlns:a16="http://schemas.microsoft.com/office/drawing/2014/main" val="324273700"/>
                    </a:ext>
                  </a:extLst>
                </a:gridCol>
              </a:tblGrid>
              <a:tr h="423655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08955" marR="108955" marT="54478" marB="54478"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April 2019 / March 2020</a:t>
                      </a:r>
                    </a:p>
                  </a:txBody>
                  <a:tcPr marL="108955" marR="108955" marT="54478" marB="54478"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April 21 / March 2022</a:t>
                      </a:r>
                    </a:p>
                  </a:txBody>
                  <a:tcPr marL="108955" marR="108955" marT="54478" marB="54478"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March 2022 / April 2023</a:t>
                      </a:r>
                    </a:p>
                  </a:txBody>
                  <a:tcPr marL="108955" marR="108955" marT="54478" marB="54478"/>
                </a:tc>
                <a:extLst>
                  <a:ext uri="{0D108BD9-81ED-4DB2-BD59-A6C34878D82A}">
                    <a16:rowId xmlns:a16="http://schemas.microsoft.com/office/drawing/2014/main" val="2900717149"/>
                  </a:ext>
                </a:extLst>
              </a:tr>
              <a:tr h="320534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/>
                        <a:t>Residential placements</a:t>
                      </a:r>
                    </a:p>
                  </a:txBody>
                  <a:tcPr marL="108955" marR="108955" marT="54478" marB="54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47%</a:t>
                      </a:r>
                    </a:p>
                  </a:txBody>
                  <a:tcPr marL="108955" marR="108955" marT="54478" marB="54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37%</a:t>
                      </a:r>
                    </a:p>
                  </a:txBody>
                  <a:tcPr marL="108955" marR="108955" marT="54478" marB="54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34%</a:t>
                      </a:r>
                    </a:p>
                  </a:txBody>
                  <a:tcPr marL="108955" marR="108955" marT="54478" marB="54478"/>
                </a:tc>
                <a:extLst>
                  <a:ext uri="{0D108BD9-81ED-4DB2-BD59-A6C34878D82A}">
                    <a16:rowId xmlns:a16="http://schemas.microsoft.com/office/drawing/2014/main" val="3486323618"/>
                  </a:ext>
                </a:extLst>
              </a:tr>
              <a:tr h="423655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/>
                        <a:t>Residential Dementia placements</a:t>
                      </a:r>
                    </a:p>
                  </a:txBody>
                  <a:tcPr marL="108955" marR="108955" marT="54478" marB="54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26%</a:t>
                      </a:r>
                    </a:p>
                  </a:txBody>
                  <a:tcPr marL="108955" marR="108955" marT="54478" marB="54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20%</a:t>
                      </a:r>
                    </a:p>
                  </a:txBody>
                  <a:tcPr marL="108955" marR="108955" marT="54478" marB="54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21%</a:t>
                      </a:r>
                    </a:p>
                  </a:txBody>
                  <a:tcPr marL="108955" marR="108955" marT="54478" marB="54478"/>
                </a:tc>
                <a:extLst>
                  <a:ext uri="{0D108BD9-81ED-4DB2-BD59-A6C34878D82A}">
                    <a16:rowId xmlns:a16="http://schemas.microsoft.com/office/drawing/2014/main" val="3654025855"/>
                  </a:ext>
                </a:extLst>
              </a:tr>
              <a:tr h="320534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/>
                        <a:t>Nursing placements</a:t>
                      </a:r>
                    </a:p>
                  </a:txBody>
                  <a:tcPr marL="108955" marR="108955" marT="54478" marB="54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21%</a:t>
                      </a:r>
                    </a:p>
                  </a:txBody>
                  <a:tcPr marL="108955" marR="108955" marT="54478" marB="54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34%</a:t>
                      </a:r>
                    </a:p>
                  </a:txBody>
                  <a:tcPr marL="108955" marR="108955" marT="54478" marB="54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36%</a:t>
                      </a:r>
                    </a:p>
                  </a:txBody>
                  <a:tcPr marL="108955" marR="108955" marT="54478" marB="54478"/>
                </a:tc>
                <a:extLst>
                  <a:ext uri="{0D108BD9-81ED-4DB2-BD59-A6C34878D82A}">
                    <a16:rowId xmlns:a16="http://schemas.microsoft.com/office/drawing/2014/main" val="3706093181"/>
                  </a:ext>
                </a:extLst>
              </a:tr>
              <a:tr h="423655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/>
                        <a:t>Nursing Dementia placements</a:t>
                      </a:r>
                    </a:p>
                  </a:txBody>
                  <a:tcPr marL="108955" marR="108955" marT="54478" marB="54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6%</a:t>
                      </a:r>
                    </a:p>
                  </a:txBody>
                  <a:tcPr marL="108955" marR="108955" marT="54478" marB="54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9%</a:t>
                      </a:r>
                    </a:p>
                  </a:txBody>
                  <a:tcPr marL="108955" marR="108955" marT="54478" marB="54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9%</a:t>
                      </a:r>
                    </a:p>
                  </a:txBody>
                  <a:tcPr marL="108955" marR="108955" marT="54478" marB="54478"/>
                </a:tc>
                <a:extLst>
                  <a:ext uri="{0D108BD9-81ED-4DB2-BD59-A6C34878D82A}">
                    <a16:rowId xmlns:a16="http://schemas.microsoft.com/office/drawing/2014/main" val="1334583542"/>
                  </a:ext>
                </a:extLst>
              </a:tr>
            </a:tbl>
          </a:graphicData>
        </a:graphic>
      </p:graphicFrame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E055FF35-3645-8066-A7EE-A260C0CFE6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446682"/>
              </p:ext>
            </p:extLst>
          </p:nvPr>
        </p:nvGraphicFramePr>
        <p:xfrm>
          <a:off x="436099" y="3938714"/>
          <a:ext cx="434691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3458">
                  <a:extLst>
                    <a:ext uri="{9D8B030D-6E8A-4147-A177-3AD203B41FA5}">
                      <a16:colId xmlns:a16="http://schemas.microsoft.com/office/drawing/2014/main" val="3070399124"/>
                    </a:ext>
                  </a:extLst>
                </a:gridCol>
                <a:gridCol w="2173458">
                  <a:extLst>
                    <a:ext uri="{9D8B030D-6E8A-4147-A177-3AD203B41FA5}">
                      <a16:colId xmlns:a16="http://schemas.microsoft.com/office/drawing/2014/main" val="2874673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Client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Referrals (%) 2018 - 2023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367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Older 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03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Mental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767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Learning Disability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058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Other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511505"/>
                  </a:ext>
                </a:extLst>
              </a:tr>
            </a:tbl>
          </a:graphicData>
        </a:graphic>
      </p:graphicFrame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6A1774B5-83D8-DD69-AD9B-5DE3BC400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106624"/>
              </p:ext>
            </p:extLst>
          </p:nvPr>
        </p:nvGraphicFramePr>
        <p:xfrm>
          <a:off x="5219114" y="3742006"/>
          <a:ext cx="609131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1312">
                  <a:extLst>
                    <a:ext uri="{9D8B030D-6E8A-4147-A177-3AD203B41FA5}">
                      <a16:colId xmlns:a16="http://schemas.microsoft.com/office/drawing/2014/main" val="1334265005"/>
                    </a:ext>
                  </a:extLst>
                </a:gridCol>
              </a:tblGrid>
              <a:tr h="35390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Secondary Bed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651556"/>
                  </a:ext>
                </a:extLst>
              </a:tr>
              <a:tr h="35390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1:1 (additional staffing)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264412"/>
                  </a:ext>
                </a:extLst>
              </a:tr>
              <a:tr h="35390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A02 (Assistance of two)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440436"/>
                  </a:ext>
                </a:extLst>
              </a:tr>
              <a:tr h="35390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Bariatric needs / equipment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370902"/>
                  </a:ext>
                </a:extLst>
              </a:tr>
              <a:tr h="35390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NG Tube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567354"/>
                  </a:ext>
                </a:extLst>
              </a:tr>
              <a:tr h="35390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PEG Feed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205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954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A5E66-18A4-4B78-8E94-8F8D3C4C6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58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kern="1200" dirty="0">
                <a:latin typeface="+mj-lt"/>
                <a:ea typeface="+mj-ea"/>
                <a:cs typeface="+mj-cs"/>
              </a:rPr>
              <a:t>Residential Team Care Sourcing update</a:t>
            </a:r>
            <a:endParaRPr lang="en-GB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D34714A-B82D-025E-6AA8-F5B2A419F0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311642"/>
              </p:ext>
            </p:extLst>
          </p:nvPr>
        </p:nvGraphicFramePr>
        <p:xfrm>
          <a:off x="717451" y="1294229"/>
          <a:ext cx="10944665" cy="4600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7322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F9883-AB15-4715-9554-1BD7D55D9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Provider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174F4-24E7-4983-8A5B-14F9BF2C6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Training links – Lancashire South Cumbria Social Care training hub</a:t>
            </a:r>
          </a:p>
          <a:p>
            <a:r>
              <a:rPr lang="en-GB" dirty="0"/>
              <a:t>Point of escalation for D2A (adverse discharges)</a:t>
            </a:r>
          </a:p>
          <a:p>
            <a:r>
              <a:rPr lang="en-GB" dirty="0"/>
              <a:t>Links to the wards and Health colleagues i.e. equipment, funding</a:t>
            </a:r>
          </a:p>
          <a:p>
            <a:r>
              <a:rPr lang="en-GB" dirty="0"/>
              <a:t>Care Home provider visits – Meet the team</a:t>
            </a:r>
          </a:p>
          <a:p>
            <a:r>
              <a:rPr lang="en-GB" dirty="0"/>
              <a:t>NECS system champion – Frequency of updates supports sourcing activity</a:t>
            </a:r>
          </a:p>
          <a:p>
            <a:r>
              <a:rPr lang="en-GB" dirty="0"/>
              <a:t>Provider Care Portal – Care Data Team supporting with D2A CPLI queries</a:t>
            </a:r>
          </a:p>
        </p:txBody>
      </p:sp>
    </p:spTree>
    <p:extLst>
      <p:ext uri="{BB962C8B-B14F-4D97-AF65-F5344CB8AC3E}">
        <p14:creationId xmlns:p14="http://schemas.microsoft.com/office/powerpoint/2010/main" val="2755645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E73A20-FF77-BBF9-D101-6AEEB96BB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Any questions?</a:t>
            </a:r>
          </a:p>
        </p:txBody>
      </p:sp>
      <p:pic>
        <p:nvPicPr>
          <p:cNvPr id="5" name="Content Placeholder 4" descr="Close-up of question mark on a hardwood floor against a wall">
            <a:extLst>
              <a:ext uri="{FF2B5EF4-FFF2-40B4-BE49-F238E27FC236}">
                <a16:creationId xmlns:a16="http://schemas.microsoft.com/office/drawing/2014/main" id="{E6EF78D9-C94B-C909-38E3-A15B72443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66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47156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ioritie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C68AB"/>
      </a:accent1>
      <a:accent2>
        <a:srgbClr val="794983"/>
      </a:accent2>
      <a:accent3>
        <a:srgbClr val="5E873A"/>
      </a:accent3>
      <a:accent4>
        <a:srgbClr val="C96B30"/>
      </a:accent4>
      <a:accent5>
        <a:srgbClr val="FEFFFF"/>
      </a:accent5>
      <a:accent6>
        <a:srgbClr val="FEFFFF"/>
      </a:accent6>
      <a:hlink>
        <a:srgbClr val="0563C1"/>
      </a:hlink>
      <a:folHlink>
        <a:srgbClr val="954F7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</TotalTime>
  <Words>407</Words>
  <Application>Microsoft Office PowerPoint</Application>
  <PresentationFormat>Widescreen</PresentationFormat>
  <Paragraphs>74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Care Navigation - Residential</vt:lpstr>
      <vt:lpstr>What do we do? (Refersher / update)</vt:lpstr>
      <vt:lpstr>Care Navigation update</vt:lpstr>
      <vt:lpstr>Residential Team Care Sourcing update</vt:lpstr>
      <vt:lpstr>Residential Team Care Sourcing update</vt:lpstr>
      <vt:lpstr>Provider support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Sergeant, Anthony</dc:creator>
  <cp:lastModifiedBy>Greenwood, Denis</cp:lastModifiedBy>
  <cp:revision>11</cp:revision>
  <dcterms:created xsi:type="dcterms:W3CDTF">2022-08-31T10:25:39Z</dcterms:created>
  <dcterms:modified xsi:type="dcterms:W3CDTF">2023-06-22T10:49:07Z</dcterms:modified>
</cp:coreProperties>
</file>