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6" r:id="rId11"/>
    <p:sldId id="268" r:id="rId12"/>
    <p:sldId id="270" r:id="rId13"/>
    <p:sldId id="272" r:id="rId14"/>
    <p:sldId id="274" r:id="rId15"/>
    <p:sldId id="276" r:id="rId16"/>
    <p:sldId id="278" r:id="rId17"/>
    <p:sldId id="280" r:id="rId18"/>
    <p:sldId id="28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3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4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85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65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19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20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00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65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7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16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9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4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2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5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16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DBCB-A4C5-4CC3-B368-85D948F068A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235B01-B9D4-4C8F-837F-B8D1A922C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0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abcp.com/Therapists/Older-Adults-Positive-Practice-Guid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cft.nhs.uk/mindsmatter2-information-for-gp-and-health-professiona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268" y="226141"/>
            <a:ext cx="8890339" cy="1986063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Lancashire and South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Cumbria</a:t>
            </a:r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 NHS Foundation Trust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5716" y="2998112"/>
            <a:ext cx="63689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000" b="1" dirty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NHS Talking Therapies for Anxiety and Depression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6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59" y="1297858"/>
            <a:ext cx="10284543" cy="4719483"/>
          </a:xfrm>
        </p:spPr>
        <p:txBody>
          <a:bodyPr>
            <a:noAutofit/>
          </a:bodyPr>
          <a:lstStyle/>
          <a:p>
            <a:pPr algn="l" fontAlgn="base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IAPT Older People's Positive Practice Guide has been produced by BABCP, Age UK, the Mental Health Foundation, as well as IAPT services to provide a resource to therapists who work with older people.</a:t>
            </a:r>
          </a:p>
          <a:p>
            <a:pPr algn="l" fontAlgn="base"/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recognises that older people are a </a:t>
            </a:r>
            <a:r>
              <a:rPr lang="en-GB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heterogenous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 with different identities, needs and experiences of ageing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 smtClean="0">
              <a:hlinkClick r:id="rId2"/>
            </a:endParaRPr>
          </a:p>
          <a:p>
            <a:pPr algn="l" fontAlgn="base"/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recommends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access to older adults by providing outreach into care homes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ctr" fontAlgn="base"/>
            <a:r>
              <a:rPr lang="en-GB" sz="2400" dirty="0" smtClean="0">
                <a:hlinkClick r:id="rId2"/>
              </a:rPr>
              <a:t>Older </a:t>
            </a:r>
            <a:r>
              <a:rPr lang="en-GB" sz="2400" dirty="0">
                <a:hlinkClick r:id="rId2"/>
              </a:rPr>
              <a:t>Adults Positive Practice Guide (babcp.com)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3394" y="678426"/>
            <a:ext cx="86228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IAPT OLDER PEOPL’S POSITIVE PRACTICE GUIDE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78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59" y="1297859"/>
            <a:ext cx="10284543" cy="4276818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to the Positive Practice Guide (PPG</a:t>
            </a:r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)...</a:t>
            </a:r>
          </a:p>
          <a:p>
            <a:pPr algn="l"/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•The PPG is a guide and a resource to ensure more older people have more access to evidence-based help for common mental health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</a:p>
          <a:p>
            <a:pPr algn="l"/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Talking Therapies, previously called IAPT, has been open to older people for years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numbers of older people accessing NHS Talking Therapies is lower than it should be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used to be thought older people wouldn’t want Talking Therapies, but they do, and when people have access to NHS Talking Therapies they achieve better outcomes compared to working-age adults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3394" y="678426"/>
            <a:ext cx="7521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PRACTICE GUIDE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16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32" y="501444"/>
            <a:ext cx="9694607" cy="4984956"/>
          </a:xfrm>
        </p:spPr>
        <p:txBody>
          <a:bodyPr>
            <a:normAutofit fontScale="92500"/>
          </a:bodyPr>
          <a:lstStyle/>
          <a:p>
            <a:pPr algn="l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an Older People Positive Practice Guide</a:t>
            </a:r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endParaRPr lang="en-GB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a lot of stereotypes about older people that are bad for older people’s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algn="l"/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are set in their ways and are too old to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Treatments don’t work as well with older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algn="l"/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Ageing makes treatment more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complicated</a:t>
            </a:r>
          </a:p>
          <a:p>
            <a:pPr algn="l"/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these are </a:t>
            </a:r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is that often older people don’t get access to Talking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sz="3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5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59" y="1297859"/>
            <a:ext cx="10284543" cy="3864078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Depression is estimated to affect 22% of men and 28% of women aged 65 or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</a:p>
          <a:p>
            <a:pPr algn="l"/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40-60% of older people in care homes </a:t>
            </a:r>
            <a:endParaRPr lang="en-GB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Anxiety disorders affect 1 in 20 older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of subthreshold depressive symptoms: 31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Historically –over-prescribing of tranquilisers; more recently, anti-depressants; under-use of talking therapies.</a:t>
            </a:r>
          </a:p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5910" y="383459"/>
            <a:ext cx="644996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IN LATER LIFE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7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918" y="344129"/>
            <a:ext cx="9950243" cy="530675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older peoples’ mental health important </a:t>
            </a:r>
            <a:r>
              <a:rPr lang="en-GB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endParaRPr lang="en-GB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1.Safety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reducing self harm, suicide, and mortality </a:t>
            </a:r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people 70+ with depression has doubled since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pandemic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Depression is a MAJOR risk for suicide </a:t>
            </a:r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risks are bereavement, LTC’s pain, feeling like burden </a:t>
            </a:r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exacerbated by </a:t>
            </a:r>
            <a:r>
              <a:rPr lang="en-GB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•Professor </a:t>
            </a:r>
            <a:r>
              <a:rPr lang="en-GB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Kapoor et </a:t>
            </a:r>
            <a:r>
              <a:rPr lang="en-GB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al’sResearch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£reducing costs of medication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bills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Economic-older people contribute £250 million to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satisfaction •studies have shown that older people prefer psychological therapies and rate it as more acceptable than medication (Age UK/Britain Thinks 2020; Gum et al 2006; </a:t>
            </a:r>
            <a:r>
              <a:rPr lang="en-GB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Landrevilleet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2001).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59" y="1297858"/>
            <a:ext cx="10284543" cy="4119715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•As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age we report better emotional stability and become better at emotional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•The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stereotypes never were valid and are not valid now, so there is no reason to deny older people access to talking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therapies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•There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no health without psychological health –</a:t>
            </a:r>
            <a:r>
              <a:rPr lang="en-GB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Brock Chisholm first DG of the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 people deserve good psychological health as do we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appropriate techniques in CBT have a lot of potential to enhance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  <a:p>
            <a:pPr algn="l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Many older people have life skills/experiences in adapting and coping 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5910" y="383459"/>
            <a:ext cx="8986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TALKING THERAPIES WITH OLDER PEOPLE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93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59" y="1297859"/>
            <a:ext cx="10284543" cy="4276818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04567" y="727588"/>
            <a:ext cx="96356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news for NHS Talking Therapies for Older </a:t>
            </a:r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endParaRPr lang="en-GB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Chaplin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 (2015) using NHS Talking Therapies data showed that older people benefitted from CBT more than working age 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</a:p>
          <a:p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2021, Saunders et al. reported outcome from 8 NHS Talking Therapies services across London and calculated better outcomes for older people compared to working age adults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 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were 3x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likely to recover compared to working age adults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required fewer sessions than 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working age adults</a:t>
            </a: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•Drop-out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treatment was much 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physical illnesses (LTCs) into account, these had much more negative impact on treatment outcome with working age adults compared to older people.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34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298" y="404249"/>
            <a:ext cx="10579999" cy="5819570"/>
          </a:xfrm>
        </p:spPr>
        <p:txBody>
          <a:bodyPr>
            <a:no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good news is change is possible at any age, and as our psychological and emotional development never stops throughout life. </a:t>
            </a:r>
            <a:endParaRPr lang="en-GB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all benefit from talking therapies regardless of our </a:t>
            </a: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endParaRPr lang="en-GB" sz="4400" b="1" dirty="0" smtClean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19" y="1207113"/>
            <a:ext cx="10668000" cy="5850194"/>
          </a:xfrm>
        </p:spPr>
        <p:txBody>
          <a:bodyPr>
            <a:normAutofit/>
          </a:bodyPr>
          <a:lstStyle/>
          <a:p>
            <a:pPr algn="ctr"/>
            <a:r>
              <a:rPr lang="en-GB" sz="88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Thank you for your time!</a:t>
            </a:r>
          </a:p>
          <a:p>
            <a:pPr algn="ctr"/>
            <a:r>
              <a:rPr lang="en-GB" sz="88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Any 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7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60" y="1297859"/>
            <a:ext cx="9674942" cy="3864078"/>
          </a:xfrm>
        </p:spPr>
        <p:txBody>
          <a:bodyPr>
            <a:normAutofit/>
          </a:bodyPr>
          <a:lstStyle/>
          <a:p>
            <a:pPr algn="ctr"/>
            <a:r>
              <a:rPr lang="en-GB" sz="2800" b="1" i="1" dirty="0">
                <a:solidFill>
                  <a:schemeClr val="accent1">
                    <a:lumMod val="50000"/>
                  </a:schemeClr>
                </a:solidFill>
              </a:rPr>
              <a:t>Previously known as IAPT I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mproving </a:t>
            </a:r>
            <a:r>
              <a:rPr lang="en-GB" sz="2800" b="1" i="1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ccess to </a:t>
            </a:r>
            <a:r>
              <a:rPr lang="en-GB" sz="2800" b="1" i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sychological </a:t>
            </a:r>
            <a:r>
              <a:rPr lang="en-GB" sz="2800" b="1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herapies</a:t>
            </a:r>
          </a:p>
          <a:p>
            <a:pPr algn="ctr"/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New name same service:</a:t>
            </a:r>
          </a:p>
          <a:p>
            <a:pPr algn="ctr"/>
            <a:r>
              <a:rPr lang="en-GB" sz="3200" b="1" i="1" dirty="0">
                <a:solidFill>
                  <a:srgbClr val="002060"/>
                </a:solidFill>
              </a:rPr>
              <a:t>NHS Talking Therapies </a:t>
            </a:r>
            <a:endParaRPr lang="en-GB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Is a frontline NHS service implementing therapeutic treatment options for people struggling with common mental health difficulties such as </a:t>
            </a:r>
            <a:r>
              <a:rPr lang="en-GB" sz="2800" i="1" dirty="0" smtClean="0">
                <a:solidFill>
                  <a:schemeClr val="accent1">
                    <a:lumMod val="75000"/>
                  </a:schemeClr>
                </a:solidFill>
              </a:rPr>
              <a:t>depression and 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anxiety </a:t>
            </a:r>
          </a:p>
          <a:p>
            <a:pPr algn="ctr"/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53080" y="324159"/>
            <a:ext cx="3382714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en-US" sz="2800" b="1" dirty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Who Are We?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5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136" y="137652"/>
            <a:ext cx="11592232" cy="585019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offer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5722374"/>
            <a:ext cx="2113934" cy="1135626"/>
          </a:xfrm>
          <a:prstGeom prst="rect">
            <a:avLst/>
          </a:prstGeom>
        </p:spPr>
      </p:pic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378817"/>
              </p:ext>
            </p:extLst>
          </p:nvPr>
        </p:nvGraphicFramePr>
        <p:xfrm>
          <a:off x="1386349" y="818529"/>
          <a:ext cx="9350476" cy="4903845"/>
        </p:xfrm>
        <a:graphic>
          <a:graphicData uri="http://schemas.openxmlformats.org/drawingml/2006/table">
            <a:tbl>
              <a:tblPr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tblPr>
              <a:tblGrid>
                <a:gridCol w="3115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351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Psychological Wellbeing Practitioners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CBT Practitioners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Counsellors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088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Depression &amp; Anxiety Disorders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 Panic Disorder, OCD, PTSD, Health Anxiety, Generalised Anxiety Disorder, Social Anxiety)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mild to moderate mental health problems </a:t>
                      </a:r>
                      <a:r>
                        <a:rPr kumimoji="0" lang="en-GB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Adjustment Disorder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Bereavement 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8406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Guided self-help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Computerised CBT- </a:t>
                      </a:r>
                      <a:r>
                        <a:rPr kumimoji="0" lang="en-GB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SilverCloud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Online wellbeing workshops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Online “how to be me again”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EMDR for PTSD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Introduction to CBT groups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tabLst>
                          <a:tab pos="381000" algn="l"/>
                        </a:tabLst>
                        <a:defRPr sz="1800" kern="1200">
                          <a:solidFill>
                            <a:srgbClr val="E47E24"/>
                          </a:solidFill>
                          <a:latin typeface="Tahoma" pitchFamily="34" charset="0"/>
                        </a:defRPr>
                      </a:lvl1pPr>
                      <a:lvl2pPr marL="3810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Times" pitchFamily="18" charset="0"/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768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149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5303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19875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4447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29019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35915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tabLst>
                          <a:tab pos="381000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Brief CBT techniques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Counselling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000" algn="l"/>
                        </a:tabLst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13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918" y="344130"/>
            <a:ext cx="9950243" cy="5545394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Suitability:</a:t>
            </a:r>
          </a:p>
          <a:p>
            <a:pPr algn="ctr"/>
            <a:endParaRPr lang="en-GB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lnSpc>
                <a:spcPct val="90000"/>
              </a:lnSpc>
              <a:buClr>
                <a:schemeClr val="accent1">
                  <a:lumMod val="75000"/>
                </a:schemeClr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over the age of 16 Clients presenting with </a:t>
            </a:r>
            <a:r>
              <a:rPr lang="en-GB" altLang="en-US" sz="2000" dirty="0">
                <a:solidFill>
                  <a:schemeClr val="accent1">
                    <a:lumMod val="50000"/>
                  </a:schemeClr>
                </a:solidFill>
              </a:rPr>
              <a:t>mild to moderate mental health </a:t>
            </a: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problems, such as depression and anxiety</a:t>
            </a:r>
            <a:endParaRPr lang="en-GB" alt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Who </a:t>
            </a:r>
            <a:r>
              <a:rPr lang="en-GB" altLang="en-US" sz="2000" dirty="0">
                <a:solidFill>
                  <a:schemeClr val="accent1">
                    <a:lumMod val="50000"/>
                  </a:schemeClr>
                </a:solidFill>
              </a:rPr>
              <a:t>are of low to moderate </a:t>
            </a: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risk</a:t>
            </a:r>
            <a:endParaRPr lang="en-GB" alt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Who want and are able </a:t>
            </a:r>
            <a:r>
              <a:rPr lang="en-GB" altLang="en-US" sz="2000" dirty="0">
                <a:solidFill>
                  <a:schemeClr val="accent1">
                    <a:lumMod val="50000"/>
                  </a:schemeClr>
                </a:solidFill>
              </a:rPr>
              <a:t>to engage in focussed </a:t>
            </a: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psychological therapy  </a:t>
            </a:r>
          </a:p>
          <a:p>
            <a:pPr marL="342900" indent="-342900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Willing and able to manage the emotional content that may emerge through talking about difficult issues </a:t>
            </a:r>
          </a:p>
          <a:p>
            <a:pPr marL="342900" indent="-342900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A long term condition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is affecting their mental health </a:t>
            </a:r>
            <a:endParaRPr lang="en-GB" alt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Who </a:t>
            </a:r>
            <a:r>
              <a:rPr lang="en-GB" altLang="en-US" sz="2000" dirty="0">
                <a:solidFill>
                  <a:schemeClr val="accent1">
                    <a:lumMod val="50000"/>
                  </a:schemeClr>
                </a:solidFill>
              </a:rPr>
              <a:t>are not under the care of other </a:t>
            </a:r>
            <a:r>
              <a:rPr lang="en-GB" altLang="en-US" sz="2000" dirty="0" smtClean="0">
                <a:solidFill>
                  <a:schemeClr val="accent1">
                    <a:lumMod val="50000"/>
                  </a:schemeClr>
                </a:solidFill>
              </a:rPr>
              <a:t>mental health teams e.g</a:t>
            </a:r>
            <a:r>
              <a:rPr lang="en-GB" altLang="en-US" sz="2000" dirty="0">
                <a:solidFill>
                  <a:schemeClr val="accent1">
                    <a:lumMod val="50000"/>
                  </a:schemeClr>
                </a:solidFill>
              </a:rPr>
              <a:t>. CMHT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32" y="501444"/>
            <a:ext cx="9694607" cy="635655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Exclusion criteria:</a:t>
            </a:r>
          </a:p>
          <a:p>
            <a:pPr algn="ctr"/>
            <a:endParaRPr lang="en-GB" sz="1000" dirty="0" smtClean="0"/>
          </a:p>
          <a:p>
            <a:pPr marL="285750" indent="-285750" algn="ctr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Have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significant risk issues (medium/high risk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 algn="ctr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An individual is in crisis, requiring high levels of active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input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ctr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Have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already had significant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psychological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therapy for same problem    </a:t>
            </a:r>
          </a:p>
          <a:p>
            <a:pPr marL="285750" indent="-285750" algn="ctr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The client needs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psychiatric input</a:t>
            </a:r>
          </a:p>
          <a:p>
            <a:pPr marL="285750" indent="-285750" algn="ctr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Have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presenting problem of psychosis, bipolar disorder, eating disorders or significant personality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problems</a:t>
            </a:r>
          </a:p>
          <a:p>
            <a:pPr marL="342900" indent="-342900" algn="ctr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Drug or alcohol dependence is the primary difficulty or would affect their ability to engage in brief, time limited </a:t>
            </a: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therapy</a:t>
            </a:r>
            <a:endParaRPr lang="en-GB" sz="2200" dirty="0">
              <a:solidFill>
                <a:schemeClr val="accent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465" y="404249"/>
            <a:ext cx="11592232" cy="585019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refer: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75068" y="1289152"/>
            <a:ext cx="9871589" cy="49652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>
              <a:ln w="10541" cap="flat" cmpd="sng" algn="ctr">
                <a:solidFill>
                  <a:srgbClr val="1F497D"/>
                </a:solidFill>
                <a:prstDash val="solid"/>
                <a:round/>
              </a:ln>
              <a:solidFill>
                <a:srgbClr val="17365D"/>
              </a:solidFill>
              <a:ea typeface="Times New Roman"/>
              <a:cs typeface="Times New Roman"/>
            </a:endParaRPr>
          </a:p>
          <a:p>
            <a:pPr algn="ctr"/>
            <a:endParaRPr lang="en-US" sz="2000" dirty="0" smtClean="0">
              <a:ln w="10541" cap="flat" cmpd="sng" algn="ctr">
                <a:solidFill>
                  <a:srgbClr val="1F497D"/>
                </a:solidFill>
                <a:prstDash val="solid"/>
                <a:round/>
              </a:ln>
              <a:solidFill>
                <a:srgbClr val="365F91"/>
              </a:solidFill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2268" y="1750817"/>
            <a:ext cx="793463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referring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a summary of clinical notes, care plan and risk assessment (if your service is able to provide this information)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screened and accepted we will offer clients a Telephone Assessment to review their needs, goals &amp; treatment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www.lscft.nhs.uk/mindsmatter2-information-for-gp-and-health-professionals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695" y="1289152"/>
            <a:ext cx="3529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Referrals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465" y="404249"/>
            <a:ext cx="11592232" cy="585019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refer: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75068" y="1289152"/>
            <a:ext cx="9871589" cy="49652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>
              <a:ln w="10541" cap="flat" cmpd="sng" algn="ctr">
                <a:solidFill>
                  <a:srgbClr val="1F497D"/>
                </a:solidFill>
                <a:prstDash val="solid"/>
                <a:round/>
              </a:ln>
              <a:solidFill>
                <a:srgbClr val="17365D"/>
              </a:solidFill>
              <a:ea typeface="Times New Roman"/>
              <a:cs typeface="Times New Roman"/>
            </a:endParaRPr>
          </a:p>
          <a:p>
            <a:pPr algn="ctr"/>
            <a:endParaRPr lang="en-US" sz="2000" dirty="0" smtClean="0">
              <a:ln w="10541" cap="flat" cmpd="sng" algn="ctr">
                <a:solidFill>
                  <a:srgbClr val="1F497D"/>
                </a:solidFill>
                <a:prstDash val="solid"/>
                <a:round/>
              </a:ln>
              <a:solidFill>
                <a:srgbClr val="365F91"/>
              </a:solidFill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5725" y="3044178"/>
            <a:ext cx="74086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Online:</a:t>
            </a:r>
            <a:r>
              <a:rPr lang="en-GB" sz="24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www.lscft.nhs.uk/-talkingtherapies</a:t>
            </a:r>
          </a:p>
          <a:p>
            <a:endParaRPr lang="en-GB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Telephone: contact local team and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 referral form over the telephone </a:t>
            </a:r>
          </a:p>
          <a:p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self-referral: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local team and ask 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paper self-referral form to be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 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post. </a:t>
            </a:r>
            <a:endParaRPr lang="en-GB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694" y="1289152"/>
            <a:ext cx="8622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Self-Referrals</a:t>
            </a:r>
          </a:p>
          <a:p>
            <a:pPr>
              <a:defRPr/>
            </a:pPr>
            <a:endParaRPr lang="en-GB" alt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 have no mental health history and need further support they can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self-refer:  </a:t>
            </a:r>
            <a:endParaRPr lang="en-GB" alt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6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19" y="1207113"/>
            <a:ext cx="10668000" cy="5850194"/>
          </a:xfrm>
        </p:spPr>
        <p:txBody>
          <a:bodyPr>
            <a:normAutofit/>
          </a:bodyPr>
          <a:lstStyle/>
          <a:p>
            <a:pPr algn="ctr"/>
            <a:r>
              <a:rPr lang="en-GB" sz="88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15845" y="1848463"/>
            <a:ext cx="832792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 </a:t>
            </a:r>
            <a:r>
              <a:rPr lang="en-GB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GB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Talking Therapies Services </a:t>
            </a:r>
          </a:p>
        </p:txBody>
      </p:sp>
    </p:spTree>
    <p:extLst>
      <p:ext uri="{BB962C8B-B14F-4D97-AF65-F5344CB8AC3E}">
        <p14:creationId xmlns:p14="http://schemas.microsoft.com/office/powerpoint/2010/main" val="267659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268" y="226141"/>
            <a:ext cx="8890339" cy="1986063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Lancashire and South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Cumbria</a:t>
            </a:r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</a:rPr>
              <a:t> NHS Foundation Trust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0887"/>
            <a:ext cx="2267909" cy="12071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33954" y="2212204"/>
            <a:ext cx="87900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sz="2400" b="1" dirty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NHS Talking Therapies for Anxiety </a:t>
            </a:r>
            <a:r>
              <a:rPr lang="en-US" sz="24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and Depression</a:t>
            </a:r>
            <a:endParaRPr lang="en-US" sz="2400" b="1" dirty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374" y="5574677"/>
            <a:ext cx="1591848" cy="1032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1133954" y="3451019"/>
            <a:ext cx="7960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Older People Access into NHS Talking Therapies </a:t>
            </a: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</a:p>
        </p:txBody>
      </p:sp>
    </p:spTree>
    <p:extLst>
      <p:ext uri="{BB962C8B-B14F-4D97-AF65-F5344CB8AC3E}">
        <p14:creationId xmlns:p14="http://schemas.microsoft.com/office/powerpoint/2010/main" val="297121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1553</TotalTime>
  <Words>1156</Words>
  <Application>Microsoft Office PowerPoint</Application>
  <PresentationFormat>Widescreen</PresentationFormat>
  <Paragraphs>132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Lancashire and South Cumbria NHS Foundation Trust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Lancashire and South Cumbria NHS Foundation Trust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Lancashire Care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Lancashire and South Cumbria NHS Foundation Trust</dc:title>
  <dc:creator>Mira Singa</dc:creator>
  <cp:lastModifiedBy>Longworth Marie (LCFT)</cp:lastModifiedBy>
  <cp:revision>25</cp:revision>
  <dcterms:created xsi:type="dcterms:W3CDTF">2021-07-13T08:27:43Z</dcterms:created>
  <dcterms:modified xsi:type="dcterms:W3CDTF">2023-06-21T13:48:20Z</dcterms:modified>
</cp:coreProperties>
</file>