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0" r:id="rId2"/>
    <p:sldId id="261" r:id="rId3"/>
    <p:sldId id="262" r:id="rId4"/>
    <p:sldId id="263" r:id="rId5"/>
    <p:sldId id="264" r:id="rId6"/>
    <p:sldId id="267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246CA6-B518-42B1-9770-A3613CA5AA46}" type="datetimeFigureOut">
              <a:rPr lang="en-GB" smtClean="0"/>
              <a:t>23/03/2023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8AF60-9514-4EE9-9842-BC346B4EB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726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chart&#10;&#10;Description automatically generated">
            <a:extLst>
              <a:ext uri="{FF2B5EF4-FFF2-40B4-BE49-F238E27FC236}">
                <a16:creationId xmlns:a16="http://schemas.microsoft.com/office/drawing/2014/main" id="{B753F5F7-D778-6843-831A-ED5C9217C83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D695B1-00CC-6640-AB8F-A7E4E7A985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18696"/>
            <a:ext cx="5926667" cy="2281237"/>
          </a:xfrm>
        </p:spPr>
        <p:txBody>
          <a:bodyPr anchor="b"/>
          <a:lstStyle>
            <a:lvl1pPr algn="l">
              <a:defRPr sz="6000">
                <a:latin typeface="+mn-lt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42A01D-2CA2-6749-ABCB-BF3761AFE5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14800"/>
            <a:ext cx="5926667" cy="719667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58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A84593F3-AE23-7F47-8739-2D8D69A373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BA676F9-F57A-A349-A742-74A85D9A7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1BA71-9911-4547-A981-667AD7529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40175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03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431894-2BBB-864B-BB1D-D7F9A0C23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261731-432F-8743-A453-F69FB236F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98FB6-6922-A34C-A1CC-4D741A8EC0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51DFA-7B3A-8049-BB09-57C98F640145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5B2C7-7E38-1340-9B9C-E0C5308445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640B7-887B-4749-8861-626CD28108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C5140-C4D8-AB42-98BB-1331D72A7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D9A92-4958-8C4D-8032-41E0D1EC65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Discharge to Assess</a:t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Care Home Forum</a:t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23.3.2023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8CF9A3-84DD-174D-99B0-20F3780B65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704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1A17D-A1EA-5F85-0E6F-EE300CFCD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9441"/>
          </a:xfrm>
        </p:spPr>
        <p:txBody>
          <a:bodyPr/>
          <a:lstStyle/>
          <a:p>
            <a: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 Bold"/>
                <a:ea typeface="ＭＳ Ｐゴシック"/>
              </a:rPr>
              <a:t>Hospital Discharge/Discharge to Assess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B1486-5C93-A659-8848-C239812EA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5583"/>
            <a:ext cx="10515600" cy="4401234"/>
          </a:xfrm>
        </p:spPr>
        <p:txBody>
          <a:bodyPr>
            <a:normAutofit fontScale="92500" lnSpcReduction="1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Care Act 2014 – 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Delayed Transfers of Care. Complicated counting system but broadly ASC had a minimum of 3 days and a maximum of 5 days to assess, put services in place and achieve the discharge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19</a:t>
            </a:r>
            <a:r>
              <a:rPr kumimoji="0" lang="en-GB" sz="20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March 2020 – 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Under national covid legislation, the Hospital Discharge &amp; Operating Model was published. Mandated a discharge to assess (D2A) process, giving 2-4 hours to put services in place and facilitate discharge.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October 2020 – 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Policy was refreshed. D2A still mandated. Timescales: aim for 2-4 hours, but certainly within the same day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July 2021 – 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Policy further refreshed to become the 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Hospital Discharge and Community Support: Operating Model. Discharges should happen within the same day, ideally within 2 hours. All discharges must be safe.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1 Jul 2022 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— Section 91 of the Health and Care Act came into force on 1 July 2022. It revoked procedural </a:t>
            </a:r>
            <a:r>
              <a:rPr kumimoji="0" lang="en-GB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DToC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requirements in Schedule 3 to the Care Act 2014. D2A is the preferred model but not mandated. Discharge should happen within the 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 day, ideally within 2 hours. All                          discharges must be safe.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377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40598-82E7-763B-6B29-2F35DA26A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2832"/>
          </a:xfrm>
        </p:spPr>
        <p:txBody>
          <a:bodyPr/>
          <a:lstStyle/>
          <a:p>
            <a: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 Bold"/>
                <a:ea typeface="ＭＳ Ｐゴシック"/>
              </a:rPr>
              <a:t>Not Meeting Criteria to Reside (NMC2R)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D72A4-EA07-9759-032C-A70BEDBF5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7959"/>
            <a:ext cx="10515600" cy="4937758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‘All people who no longer meet the clinical criteria to reside for inpatient care in acute hospitals should be discharged as soon as possible, ideally within a few hours, mostly the same day’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NMC2R ‘delays’ – anyone identified as ‘NMC2R’ and still in hospital at 11am the next day.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National target – no more than 5% of total people occupying the hospital NMC2R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LSC Picture – 22</a:t>
            </a:r>
            <a:r>
              <a:rPr kumimoji="0" lang="en-US" sz="20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nd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March 2023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158F1BE-BA53-3D72-AB9E-6ABDF80C1E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65323"/>
              </p:ext>
            </p:extLst>
          </p:nvPr>
        </p:nvGraphicFramePr>
        <p:xfrm>
          <a:off x="838200" y="3137095"/>
          <a:ext cx="9623474" cy="2801233"/>
        </p:xfrm>
        <a:graphic>
          <a:graphicData uri="http://schemas.openxmlformats.org/drawingml/2006/table">
            <a:tbl>
              <a:tblPr/>
              <a:tblGrid>
                <a:gridCol w="1936849">
                  <a:extLst>
                    <a:ext uri="{9D8B030D-6E8A-4147-A177-3AD203B41FA5}">
                      <a16:colId xmlns:a16="http://schemas.microsoft.com/office/drawing/2014/main" val="4010879064"/>
                    </a:ext>
                  </a:extLst>
                </a:gridCol>
                <a:gridCol w="1442835">
                  <a:extLst>
                    <a:ext uri="{9D8B030D-6E8A-4147-A177-3AD203B41FA5}">
                      <a16:colId xmlns:a16="http://schemas.microsoft.com/office/drawing/2014/main" val="3178739638"/>
                    </a:ext>
                  </a:extLst>
                </a:gridCol>
                <a:gridCol w="1513408">
                  <a:extLst>
                    <a:ext uri="{9D8B030D-6E8A-4147-A177-3AD203B41FA5}">
                      <a16:colId xmlns:a16="http://schemas.microsoft.com/office/drawing/2014/main" val="2440866216"/>
                    </a:ext>
                  </a:extLst>
                </a:gridCol>
                <a:gridCol w="1358539">
                  <a:extLst>
                    <a:ext uri="{9D8B030D-6E8A-4147-A177-3AD203B41FA5}">
                      <a16:colId xmlns:a16="http://schemas.microsoft.com/office/drawing/2014/main" val="918754714"/>
                    </a:ext>
                  </a:extLst>
                </a:gridCol>
                <a:gridCol w="1215432">
                  <a:extLst>
                    <a:ext uri="{9D8B030D-6E8A-4147-A177-3AD203B41FA5}">
                      <a16:colId xmlns:a16="http://schemas.microsoft.com/office/drawing/2014/main" val="2927785637"/>
                    </a:ext>
                  </a:extLst>
                </a:gridCol>
                <a:gridCol w="1215432">
                  <a:extLst>
                    <a:ext uri="{9D8B030D-6E8A-4147-A177-3AD203B41FA5}">
                      <a16:colId xmlns:a16="http://schemas.microsoft.com/office/drawing/2014/main" val="910332982"/>
                    </a:ext>
                  </a:extLst>
                </a:gridCol>
                <a:gridCol w="940979">
                  <a:extLst>
                    <a:ext uri="{9D8B030D-6E8A-4147-A177-3AD203B41FA5}">
                      <a16:colId xmlns:a16="http://schemas.microsoft.com/office/drawing/2014/main" val="544283014"/>
                    </a:ext>
                  </a:extLst>
                </a:gridCol>
              </a:tblGrid>
              <a:tr h="79274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Number of Patients Not Meeting Criteria To Reside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Number of Patients Not Meeting Criteria To Reside Minus Discharge 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Number of Occupied General &amp; Acute</a:t>
                      </a:r>
                      <a:r>
                        <a:rPr lang="en-GB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ADULT</a:t>
                      </a:r>
                      <a:r>
                        <a:rPr lang="en-GB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Beds (LSCFT number of Adult / PICU Patients)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Total NMC2R of </a:t>
                      </a:r>
                      <a:r>
                        <a:rPr lang="en-GB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ADULT</a:t>
                      </a:r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GA Beds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NMC2R Minus discharge date of </a:t>
                      </a:r>
                      <a:r>
                        <a:rPr lang="en-GB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ADULT </a:t>
                      </a:r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GA BEDS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 Day LOS % of</a:t>
                      </a:r>
                      <a:r>
                        <a:rPr lang="en-GB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ADULT</a:t>
                      </a:r>
                      <a:r>
                        <a:rPr lang="en-GB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GA Beds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790010"/>
                  </a:ext>
                </a:extLst>
              </a:tr>
              <a:tr h="31060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Blackpool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62154"/>
                  </a:ext>
                </a:extLst>
              </a:tr>
              <a:tr h="31060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 Lancs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408634"/>
                  </a:ext>
                </a:extLst>
              </a:tr>
              <a:tr h="31060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Lancs Teaching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230284"/>
                  </a:ext>
                </a:extLst>
              </a:tr>
              <a:tr h="31060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 Hospital Morecambe Bay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0402004"/>
                  </a:ext>
                </a:extLst>
              </a:tr>
              <a:tr h="35696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LSCFT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827626"/>
                  </a:ext>
                </a:extLst>
              </a:tr>
              <a:tr h="28742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HLSC 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97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932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1A216-9D66-050E-3422-031913889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1306"/>
          </a:xfrm>
        </p:spPr>
        <p:txBody>
          <a:bodyPr/>
          <a:lstStyle/>
          <a:p>
            <a:r>
              <a:rPr lang="en-US" sz="3600" kern="0" dirty="0">
                <a:solidFill>
                  <a:srgbClr val="000000"/>
                </a:solidFill>
                <a:latin typeface="Corbel Bold"/>
                <a:ea typeface="ＭＳ Ｐゴシック"/>
              </a:rPr>
              <a:t>Bed Based Discharge To Assess – The ‘Process’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E3AF9-B959-2B4A-F3D7-0AB21723C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6433"/>
            <a:ext cx="10515600" cy="4429368"/>
          </a:xfrm>
        </p:spPr>
        <p:txBody>
          <a:bodyPr>
            <a:normAutofit lnSpcReduction="10000"/>
          </a:bodyPr>
          <a:lstStyle/>
          <a:p>
            <a:r>
              <a:rPr lang="en-GB" sz="2400" dirty="0"/>
              <a:t>The Hospital does an assessment of need, and completes a nursing needs assessment if this level of support is indicated</a:t>
            </a:r>
          </a:p>
          <a:p>
            <a:r>
              <a:rPr lang="en-GB" sz="2400" dirty="0"/>
              <a:t>Depending on the hospital, the social care team may scrutinise and participate in the decision making</a:t>
            </a:r>
          </a:p>
          <a:p>
            <a:r>
              <a:rPr lang="en-GB" sz="2400" dirty="0"/>
              <a:t>Depending on the hospital, the sourcing of the placement is undertaken by LCC, the CSU (NHS Commissioning Support Unit) or the Hospital themselves</a:t>
            </a:r>
          </a:p>
          <a:p>
            <a:r>
              <a:rPr lang="en-GB" sz="2400" dirty="0"/>
              <a:t>Placement secured, person and where appropriate family/carer confirms agreement</a:t>
            </a:r>
          </a:p>
          <a:p>
            <a:r>
              <a:rPr lang="en-GB" sz="2400" dirty="0"/>
              <a:t>Admission date agreed</a:t>
            </a:r>
          </a:p>
          <a:p>
            <a:r>
              <a:rPr lang="en-GB" sz="2400" dirty="0"/>
              <a:t>Hospital arranges discharge</a:t>
            </a:r>
          </a:p>
          <a:p>
            <a:r>
              <a:rPr lang="en-GB" sz="2400" dirty="0"/>
              <a:t>Person followed up by LCC and/or NHS</a:t>
            </a:r>
          </a:p>
        </p:txBody>
      </p:sp>
    </p:spTree>
    <p:extLst>
      <p:ext uri="{BB962C8B-B14F-4D97-AF65-F5344CB8AC3E}">
        <p14:creationId xmlns:p14="http://schemas.microsoft.com/office/powerpoint/2010/main" val="534121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2E9DF-81AB-608C-C618-003AAF9EB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5712"/>
          </a:xfrm>
        </p:spPr>
        <p:txBody>
          <a:bodyPr/>
          <a:lstStyle/>
          <a:p>
            <a:r>
              <a:rPr lang="en-US" sz="3600" kern="0" dirty="0">
                <a:solidFill>
                  <a:srgbClr val="000000"/>
                </a:solidFill>
                <a:latin typeface="Corbel Bold"/>
                <a:ea typeface="ＭＳ Ｐゴシック"/>
              </a:rPr>
              <a:t>Challenges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53BED-2039-0421-EBC6-7C5581029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0838"/>
            <a:ext cx="10515600" cy="4670473"/>
          </a:xfrm>
        </p:spPr>
        <p:txBody>
          <a:bodyPr>
            <a:normAutofit/>
          </a:bodyPr>
          <a:lstStyle/>
          <a:p>
            <a:r>
              <a:rPr lang="en-GB" sz="2400" dirty="0"/>
              <a:t>Accuracy of hospital’s assessment</a:t>
            </a:r>
          </a:p>
          <a:p>
            <a:r>
              <a:rPr lang="en-GB" sz="2400" dirty="0"/>
              <a:t>Accuracy of information about the person’s needs</a:t>
            </a:r>
          </a:p>
          <a:p>
            <a:r>
              <a:rPr lang="en-GB" sz="2400" dirty="0"/>
              <a:t>Choice is limited under ‘D2A’ due to required speed of discharge, and severely limited when the Hospital is formally at ‘OPEL 4’</a:t>
            </a:r>
          </a:p>
          <a:p>
            <a:r>
              <a:rPr lang="en-GB" sz="2400" dirty="0"/>
              <a:t>Speed of discharge required</a:t>
            </a:r>
          </a:p>
          <a:p>
            <a:r>
              <a:rPr lang="en-GB" sz="2400" dirty="0"/>
              <a:t>What happens if the discharge is poor/unsafe</a:t>
            </a:r>
          </a:p>
          <a:p>
            <a:r>
              <a:rPr lang="en-GB" sz="2400" dirty="0"/>
              <a:t>Communication about the discharge</a:t>
            </a:r>
          </a:p>
          <a:p>
            <a:r>
              <a:rPr lang="en-GB" sz="2400" dirty="0"/>
              <a:t>Timeliness of follow-up</a:t>
            </a:r>
          </a:p>
          <a:p>
            <a:r>
              <a:rPr lang="en-GB" sz="2400" dirty="0"/>
              <a:t>Short term nature of the D2A placement</a:t>
            </a:r>
          </a:p>
          <a:p>
            <a:r>
              <a:rPr lang="en-GB" sz="2400" dirty="0"/>
              <a:t>Time taken to settle in/register with a GP/draw up care plan etc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05632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329CE-7A14-C8F1-5619-3B9A03760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7915"/>
          </a:xfrm>
        </p:spPr>
        <p:txBody>
          <a:bodyPr/>
          <a:lstStyle/>
          <a:p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 Bold"/>
                <a:ea typeface="ＭＳ Ｐゴシック"/>
                <a:cs typeface="+mj-cs"/>
              </a:rPr>
              <a:t>Challenges – </a:t>
            </a:r>
            <a:r>
              <a:rPr kumimoji="0" lang="en-US" sz="3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 Bold"/>
                <a:ea typeface="ＭＳ Ｐゴシック"/>
                <a:cs typeface="+mj-cs"/>
              </a:rPr>
              <a:t>cont</a:t>
            </a:r>
            <a:r>
              <a:rPr lang="en-US" sz="3600" kern="0" dirty="0">
                <a:solidFill>
                  <a:srgbClr val="000000"/>
                </a:solidFill>
                <a:latin typeface="Corbel Bold"/>
                <a:ea typeface="ＭＳ Ｐゴシック"/>
              </a:rPr>
              <a:t>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12CE4-5949-3CC6-22A1-18F0EA120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1"/>
            <a:ext cx="10515600" cy="4302760"/>
          </a:xfr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Wide range of fee rates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Lack of contract with the Care Home and with the person/family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Fee rates at the end of the ‘D2A period’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Potential multiple moves for the person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Lack of therapy input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200" dirty="0">
                <a:solidFill>
                  <a:srgbClr val="000000"/>
                </a:solidFill>
                <a:latin typeface="Calibri" panose="020F0502020204030204"/>
              </a:rPr>
              <a:t>DOLS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Where the person’s needs change or exceed the registration of the current placement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4649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7416C-2686-8624-1B85-E8CFAD47C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38592"/>
          </a:xfrm>
        </p:spPr>
        <p:txBody>
          <a:bodyPr/>
          <a:lstStyle/>
          <a:p>
            <a:r>
              <a:rPr lang="en-US" sz="3600" kern="0" dirty="0">
                <a:solidFill>
                  <a:srgbClr val="000000"/>
                </a:solidFill>
                <a:latin typeface="Corbel Bold"/>
                <a:ea typeface="ＭＳ Ｐゴシック"/>
              </a:rPr>
              <a:t>Bed Based D2A Specification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B5ADD-2EC8-B03A-7661-B0ECB19BD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3718"/>
            <a:ext cx="10515600" cy="4600133"/>
          </a:xfrm>
        </p:spPr>
        <p:txBody>
          <a:bodyPr>
            <a:normAutofit/>
          </a:bodyPr>
          <a:lstStyle/>
          <a:p>
            <a:r>
              <a:rPr lang="en-GB" dirty="0"/>
              <a:t>Working up a consistent Bed Based D2A Spec</a:t>
            </a:r>
          </a:p>
          <a:p>
            <a:r>
              <a:rPr lang="en-GB" sz="2400" dirty="0"/>
              <a:t>Sets out the service to be commissioned</a:t>
            </a:r>
          </a:p>
          <a:p>
            <a:pPr lvl="1"/>
            <a:r>
              <a:rPr lang="en-GB" dirty="0"/>
              <a:t>Expectations of the Care Provider</a:t>
            </a:r>
          </a:p>
          <a:p>
            <a:pPr lvl="1"/>
            <a:r>
              <a:rPr lang="en-GB" dirty="0"/>
              <a:t>Expectations of the NHS</a:t>
            </a:r>
          </a:p>
          <a:p>
            <a:pPr lvl="1"/>
            <a:r>
              <a:rPr lang="en-GB" dirty="0"/>
              <a:t>Expectations of the Social Care Team</a:t>
            </a:r>
          </a:p>
          <a:p>
            <a:r>
              <a:rPr lang="en-GB" dirty="0"/>
              <a:t>Consistent fee rate for services provided</a:t>
            </a:r>
          </a:p>
          <a:p>
            <a:r>
              <a:rPr lang="en-GB" dirty="0"/>
              <a:t>‘Grace period’ if the person is readmitted to hospital</a:t>
            </a:r>
          </a:p>
          <a:p>
            <a:r>
              <a:rPr lang="en-GB" dirty="0"/>
              <a:t>NHS and Social Care to operate to the same specification</a:t>
            </a:r>
          </a:p>
        </p:txBody>
      </p:sp>
    </p:spTree>
    <p:extLst>
      <p:ext uri="{BB962C8B-B14F-4D97-AF65-F5344CB8AC3E}">
        <p14:creationId xmlns:p14="http://schemas.microsoft.com/office/powerpoint/2010/main" val="3940233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249EE-90C5-1D39-BCAF-94298F2C1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0" dirty="0">
                <a:solidFill>
                  <a:srgbClr val="000000"/>
                </a:solidFill>
                <a:latin typeface="Corbel Bold"/>
                <a:ea typeface="ＭＳ Ｐゴシック"/>
              </a:rPr>
              <a:t>Challenges – provider perspective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41152-770B-11E0-848E-9DF6F5210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4800" dirty="0"/>
          </a:p>
          <a:p>
            <a:pPr marL="0" indent="0">
              <a:buNone/>
            </a:pPr>
            <a:r>
              <a:rPr lang="en-GB" sz="4800" dirty="0"/>
              <a:t>Please tell us what the issues are from your perspective </a:t>
            </a:r>
          </a:p>
        </p:txBody>
      </p:sp>
    </p:spTree>
    <p:extLst>
      <p:ext uri="{BB962C8B-B14F-4D97-AF65-F5344CB8AC3E}">
        <p14:creationId xmlns:p14="http://schemas.microsoft.com/office/powerpoint/2010/main" val="225077838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Prioritie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C68AB"/>
      </a:accent1>
      <a:accent2>
        <a:srgbClr val="794983"/>
      </a:accent2>
      <a:accent3>
        <a:srgbClr val="5E873A"/>
      </a:accent3>
      <a:accent4>
        <a:srgbClr val="C96B30"/>
      </a:accent4>
      <a:accent5>
        <a:srgbClr val="FEFFFF"/>
      </a:accent5>
      <a:accent6>
        <a:srgbClr val="FEFFFF"/>
      </a:accent6>
      <a:hlink>
        <a:srgbClr val="0563C1"/>
      </a:hlink>
      <a:folHlink>
        <a:srgbClr val="954F7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747</Words>
  <Application>Microsoft Office PowerPoint</Application>
  <PresentationFormat>Widescreen</PresentationFormat>
  <Paragraphs>99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Corbel Bold</vt:lpstr>
      <vt:lpstr>1_Office Theme</vt:lpstr>
      <vt:lpstr>Discharge to Assess Care Home Forum 23.3.2023</vt:lpstr>
      <vt:lpstr>Hospital Discharge/Discharge to Assess</vt:lpstr>
      <vt:lpstr>Not Meeting Criteria to Reside (NMC2R)</vt:lpstr>
      <vt:lpstr>Bed Based Discharge To Assess – The ‘Process’</vt:lpstr>
      <vt:lpstr>Challenges</vt:lpstr>
      <vt:lpstr>Challenges – cont.</vt:lpstr>
      <vt:lpstr>Bed Based D2A Specification</vt:lpstr>
      <vt:lpstr>Challenges – provider perspective</vt:lpstr>
    </vt:vector>
  </TitlesOfParts>
  <Company>Lancashire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Adult Social Care Winter Plan 2023-2024</dc:title>
  <dc:creator>Sue Lott</dc:creator>
  <cp:lastModifiedBy>Mattinson, Clare</cp:lastModifiedBy>
  <cp:revision>6</cp:revision>
  <dcterms:created xsi:type="dcterms:W3CDTF">2023-01-09T11:52:18Z</dcterms:created>
  <dcterms:modified xsi:type="dcterms:W3CDTF">2023-03-23T12:27:55Z</dcterms:modified>
</cp:coreProperties>
</file>