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9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10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5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0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55F-5070-4577-BA1A-CC167B1868E6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85A4-F473-42B0-9FA5-276CA01CC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0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51240" y="132388"/>
            <a:ext cx="5014913" cy="425648"/>
          </a:xfrm>
        </p:spPr>
        <p:txBody>
          <a:bodyPr/>
          <a:lstStyle/>
          <a:p>
            <a:r>
              <a:rPr lang="en-GB" altLang="en-US" sz="2275" dirty="0"/>
              <a:t>Activity </a:t>
            </a:r>
            <a:r>
              <a:rPr lang="en-GB" altLang="en-US" sz="2275" dirty="0" smtClean="0"/>
              <a:t>Kit List</a:t>
            </a:r>
            <a:endParaRPr lang="en-GB" altLang="en-US" sz="2275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03690" indent="-232189">
              <a:spcBef>
                <a:spcPct val="20000"/>
              </a:spcBef>
              <a:buFont typeface="Arial" panose="020B0604020202020204" pitchFamily="34" charset="0"/>
              <a:buChar char="–"/>
              <a:defRPr sz="22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28754" indent="-185751">
              <a:spcBef>
                <a:spcPct val="20000"/>
              </a:spcBef>
              <a:buFont typeface="Arial" panose="020B0604020202020204" pitchFamily="34" charset="0"/>
              <a:buChar char="•"/>
              <a:defRPr sz="19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00256" indent="-185751">
              <a:spcBef>
                <a:spcPct val="20000"/>
              </a:spcBef>
              <a:buFont typeface="Arial" panose="020B0604020202020204" pitchFamily="34" charset="0"/>
              <a:buChar char="–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671758" indent="-185751">
              <a:spcBef>
                <a:spcPct val="20000"/>
              </a:spcBef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43260" indent="-18575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14761" indent="-18575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86262" indent="-18575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57764" indent="-18575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B8517-6D66-4122-9F02-5F5DFC671E36}" type="slidenum">
              <a:rPr lang="en-GB" altLang="en-US" sz="975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975">
              <a:solidFill>
                <a:srgbClr val="898989"/>
              </a:solidFill>
            </a:endParaRPr>
          </a:p>
        </p:txBody>
      </p:sp>
      <p:grpSp>
        <p:nvGrpSpPr>
          <p:cNvPr id="14340" name="Group 14"/>
          <p:cNvGrpSpPr>
            <a:grpSpLocks/>
          </p:cNvGrpSpPr>
          <p:nvPr/>
        </p:nvGrpSpPr>
        <p:grpSpPr bwMode="auto">
          <a:xfrm>
            <a:off x="700369" y="1500207"/>
            <a:ext cx="2515195" cy="1736477"/>
            <a:chOff x="291906" y="622247"/>
            <a:chExt cx="2952328" cy="2160240"/>
          </a:xfrm>
        </p:grpSpPr>
        <p:sp>
          <p:nvSpPr>
            <p:cNvPr id="6" name="Rounded Rectangle 5"/>
            <p:cNvSpPr/>
            <p:nvPr/>
          </p:nvSpPr>
          <p:spPr>
            <a:xfrm>
              <a:off x="291906" y="622247"/>
              <a:ext cx="2952328" cy="21602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65" name="TextBox 4"/>
            <p:cNvSpPr txBox="1">
              <a:spLocks noChangeArrowheads="1"/>
            </p:cNvSpPr>
            <p:nvPr/>
          </p:nvSpPr>
          <p:spPr bwMode="auto">
            <a:xfrm>
              <a:off x="795961" y="826244"/>
              <a:ext cx="1944216" cy="394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On-Site </a:t>
              </a:r>
              <a:r>
                <a:rPr lang="en-GB" altLang="en-US" sz="1463" dirty="0">
                  <a:solidFill>
                    <a:schemeClr val="bg1"/>
                  </a:solidFill>
                  <a:latin typeface="Arial" panose="020B0604020202020204" pitchFamily="34" charset="0"/>
                </a:rPr>
                <a:t>A</a:t>
              </a:r>
              <a:r>
                <a:rPr lang="en-GB" altLang="en-US" sz="1463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ctivities</a:t>
              </a:r>
              <a:endParaRPr lang="en-GB" altLang="en-US" sz="1463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4341" name="Group 13"/>
          <p:cNvGrpSpPr>
            <a:grpSpLocks/>
          </p:cNvGrpSpPr>
          <p:nvPr/>
        </p:nvGrpSpPr>
        <p:grpSpPr bwMode="auto">
          <a:xfrm>
            <a:off x="700368" y="3538966"/>
            <a:ext cx="2515195" cy="1813520"/>
            <a:chOff x="548680" y="5169024"/>
            <a:chExt cx="2952328" cy="3384376"/>
          </a:xfrm>
        </p:grpSpPr>
        <p:sp>
          <p:nvSpPr>
            <p:cNvPr id="9" name="Rounded Rectangle 8"/>
            <p:cNvSpPr/>
            <p:nvPr/>
          </p:nvSpPr>
          <p:spPr>
            <a:xfrm>
              <a:off x="548680" y="5169024"/>
              <a:ext cx="2952328" cy="33843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63" name="TextBox 12"/>
            <p:cNvSpPr txBox="1">
              <a:spLocks noChangeArrowheads="1"/>
            </p:cNvSpPr>
            <p:nvPr/>
          </p:nvSpPr>
          <p:spPr bwMode="auto">
            <a:xfrm>
              <a:off x="1165693" y="5309369"/>
              <a:ext cx="1944216" cy="592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 dirty="0">
                  <a:solidFill>
                    <a:schemeClr val="bg1"/>
                  </a:solidFill>
                  <a:latin typeface="Arial" panose="020B0604020202020204" pitchFamily="34" charset="0"/>
                </a:rPr>
                <a:t>Adventure </a:t>
              </a:r>
              <a:r>
                <a:rPr lang="en-GB" altLang="en-US" sz="1463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Day</a:t>
              </a:r>
              <a:endParaRPr lang="en-GB" altLang="en-US" sz="1463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42" name="TextBox 17"/>
          <p:cNvSpPr txBox="1">
            <a:spLocks noChangeArrowheads="1"/>
          </p:cNvSpPr>
          <p:nvPr/>
        </p:nvSpPr>
        <p:spPr bwMode="auto">
          <a:xfrm>
            <a:off x="788671" y="2123460"/>
            <a:ext cx="2516486" cy="91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Appropriate </a:t>
            </a: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Outdoor </a:t>
            </a: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shoes/ walking boots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Waterproofs</a:t>
            </a:r>
            <a:endParaRPr lang="en-GB" altLang="en-US" sz="13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  <a:endParaRPr lang="en-GB" altLang="en-US" sz="13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3" name="TextBox 17"/>
          <p:cNvSpPr txBox="1">
            <a:spLocks noChangeArrowheads="1"/>
          </p:cNvSpPr>
          <p:nvPr/>
        </p:nvSpPr>
        <p:spPr bwMode="auto">
          <a:xfrm>
            <a:off x="906047" y="3898239"/>
            <a:ext cx="2281733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Appropriate 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Walking boots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Waterproofs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Rucksack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Water bottle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</a:p>
        </p:txBody>
      </p: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796431" y="5596635"/>
            <a:ext cx="2515195" cy="1988939"/>
            <a:chOff x="548680" y="5169024"/>
            <a:chExt cx="2952328" cy="3384376"/>
          </a:xfrm>
        </p:grpSpPr>
        <p:sp>
          <p:nvSpPr>
            <p:cNvPr id="21" name="Rounded Rectangle 20"/>
            <p:cNvSpPr/>
            <p:nvPr/>
          </p:nvSpPr>
          <p:spPr>
            <a:xfrm>
              <a:off x="548680" y="5169024"/>
              <a:ext cx="2952328" cy="33843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61" name="TextBox 12"/>
            <p:cNvSpPr txBox="1">
              <a:spLocks noChangeArrowheads="1"/>
            </p:cNvSpPr>
            <p:nvPr/>
          </p:nvSpPr>
          <p:spPr bwMode="auto">
            <a:xfrm>
              <a:off x="1052935" y="5387400"/>
              <a:ext cx="1944216" cy="54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>
                  <a:solidFill>
                    <a:schemeClr val="bg1"/>
                  </a:solidFill>
                  <a:latin typeface="Arial" panose="020B0604020202020204" pitchFamily="34" charset="0"/>
                </a:rPr>
                <a:t>Caving</a:t>
              </a:r>
            </a:p>
          </p:txBody>
        </p:sp>
      </p:grp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971850" y="6064846"/>
            <a:ext cx="233977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>
                <a:solidFill>
                  <a:schemeClr val="bg1"/>
                </a:solidFill>
                <a:latin typeface="Arial" panose="020B0604020202020204" pitchFamily="34" charset="0"/>
              </a:rPr>
              <a:t>Full change of clothes including towel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>
                <a:solidFill>
                  <a:schemeClr val="bg1"/>
                </a:solidFill>
                <a:latin typeface="Arial" panose="020B0604020202020204" pitchFamily="34" charset="0"/>
              </a:rPr>
              <a:t>Warm 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>
                <a:solidFill>
                  <a:schemeClr val="bg1"/>
                </a:solidFill>
                <a:latin typeface="Arial" panose="020B0604020202020204" pitchFamily="34" charset="0"/>
              </a:rPr>
              <a:t>Wellies (if owned)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</a:p>
          <a:p>
            <a:pPr eaLnBrk="1" hangingPunct="1">
              <a:spcBef>
                <a:spcPct val="0"/>
              </a:spcBef>
            </a:pPr>
            <a:endParaRPr lang="en-GB" altLang="en-US" sz="13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4346" name="Group 13"/>
          <p:cNvGrpSpPr>
            <a:grpSpLocks/>
          </p:cNvGrpSpPr>
          <p:nvPr/>
        </p:nvGrpSpPr>
        <p:grpSpPr bwMode="auto">
          <a:xfrm>
            <a:off x="3605707" y="5597160"/>
            <a:ext cx="2397820" cy="1957983"/>
            <a:chOff x="548680" y="5169024"/>
            <a:chExt cx="2952328" cy="3384376"/>
          </a:xfrm>
        </p:grpSpPr>
        <p:sp>
          <p:nvSpPr>
            <p:cNvPr id="26" name="Rounded Rectangle 25"/>
            <p:cNvSpPr/>
            <p:nvPr/>
          </p:nvSpPr>
          <p:spPr>
            <a:xfrm>
              <a:off x="548680" y="5169024"/>
              <a:ext cx="2952328" cy="33843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59" name="TextBox 12"/>
            <p:cNvSpPr txBox="1">
              <a:spLocks noChangeArrowheads="1"/>
            </p:cNvSpPr>
            <p:nvPr/>
          </p:nvSpPr>
          <p:spPr bwMode="auto">
            <a:xfrm>
              <a:off x="1052936" y="5278212"/>
              <a:ext cx="1944216" cy="937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>
                  <a:solidFill>
                    <a:schemeClr val="bg1"/>
                  </a:solidFill>
                  <a:latin typeface="Arial" panose="020B0604020202020204" pitchFamily="34" charset="0"/>
                </a:rPr>
                <a:t>Ghyll Scrambling</a:t>
              </a:r>
            </a:p>
          </p:txBody>
        </p:sp>
      </p:grpSp>
      <p:grpSp>
        <p:nvGrpSpPr>
          <p:cNvPr id="14347" name="Group 15"/>
          <p:cNvGrpSpPr>
            <a:grpSpLocks/>
          </p:cNvGrpSpPr>
          <p:nvPr/>
        </p:nvGrpSpPr>
        <p:grpSpPr bwMode="auto">
          <a:xfrm>
            <a:off x="3604418" y="1502622"/>
            <a:ext cx="2399109" cy="1734062"/>
            <a:chOff x="3645024" y="1496616"/>
            <a:chExt cx="2952328" cy="2016224"/>
          </a:xfrm>
        </p:grpSpPr>
        <p:sp>
          <p:nvSpPr>
            <p:cNvPr id="8" name="Rounded Rectangle 7"/>
            <p:cNvSpPr/>
            <p:nvPr/>
          </p:nvSpPr>
          <p:spPr>
            <a:xfrm>
              <a:off x="3645024" y="1496616"/>
              <a:ext cx="2952328" cy="2016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57" name="TextBox 10"/>
            <p:cNvSpPr txBox="1">
              <a:spLocks noChangeArrowheads="1"/>
            </p:cNvSpPr>
            <p:nvPr/>
          </p:nvSpPr>
          <p:spPr bwMode="auto">
            <a:xfrm>
              <a:off x="4221130" y="1577181"/>
              <a:ext cx="1899592" cy="369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>
                  <a:solidFill>
                    <a:schemeClr val="bg1"/>
                  </a:solidFill>
                  <a:latin typeface="Arial" panose="020B0604020202020204" pitchFamily="34" charset="0"/>
                </a:rPr>
                <a:t>Rocky Ramble</a:t>
              </a:r>
            </a:p>
          </p:txBody>
        </p:sp>
      </p:grpSp>
      <p:grpSp>
        <p:nvGrpSpPr>
          <p:cNvPr id="14348" name="Group 23"/>
          <p:cNvGrpSpPr>
            <a:grpSpLocks/>
          </p:cNvGrpSpPr>
          <p:nvPr/>
        </p:nvGrpSpPr>
        <p:grpSpPr bwMode="auto">
          <a:xfrm>
            <a:off x="3604418" y="3538966"/>
            <a:ext cx="2399109" cy="1814810"/>
            <a:chOff x="3644900" y="3513138"/>
            <a:chExt cx="2952750" cy="230395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644900" y="3513138"/>
              <a:ext cx="2952750" cy="23039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63"/>
            </a:p>
          </p:txBody>
        </p:sp>
        <p:sp>
          <p:nvSpPr>
            <p:cNvPr id="14355" name="TextBox 11"/>
            <p:cNvSpPr txBox="1">
              <a:spLocks noChangeArrowheads="1"/>
            </p:cNvSpPr>
            <p:nvPr/>
          </p:nvSpPr>
          <p:spPr bwMode="auto">
            <a:xfrm>
              <a:off x="4293065" y="3611179"/>
              <a:ext cx="1656421" cy="40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63" dirty="0">
                  <a:solidFill>
                    <a:schemeClr val="bg1"/>
                  </a:solidFill>
                  <a:latin typeface="Arial" panose="020B0604020202020204" pitchFamily="34" charset="0"/>
                </a:rPr>
                <a:t>Water </a:t>
              </a:r>
              <a:r>
                <a:rPr lang="en-GB" altLang="en-US" sz="1463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Sports</a:t>
              </a:r>
              <a:endParaRPr lang="en-GB" altLang="en-US" sz="1463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49" name="TextBox 16"/>
          <p:cNvSpPr txBox="1">
            <a:spLocks noChangeArrowheads="1"/>
          </p:cNvSpPr>
          <p:nvPr/>
        </p:nvSpPr>
        <p:spPr bwMode="auto">
          <a:xfrm>
            <a:off x="4002983" y="1952540"/>
            <a:ext cx="228173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Appropriate 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Walking boots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Waterproofs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Rucksack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</a:p>
          <a:p>
            <a:pPr eaLnBrk="1" hangingPunct="1">
              <a:spcBef>
                <a:spcPct val="0"/>
              </a:spcBef>
            </a:pPr>
            <a:endParaRPr lang="en-GB" altLang="en-US" sz="13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300" dirty="0">
              <a:latin typeface="Arial" panose="020B0604020202020204" pitchFamily="34" charset="0"/>
            </a:endParaRP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3721796" y="3971906"/>
            <a:ext cx="2341066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Full change of clothes including towel </a:t>
            </a: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altLang="en-US" sz="1300" dirty="0" smtClean="0">
                <a:solidFill>
                  <a:schemeClr val="bg1"/>
                </a:solidFill>
                <a:latin typeface="Arial" panose="020B0604020202020204" pitchFamily="34" charset="0"/>
              </a:rPr>
              <a:t>shoes</a:t>
            </a:r>
            <a:endParaRPr lang="en-GB" altLang="en-US" sz="13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Old trainers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Appropriate 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Waterproofs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</a:p>
          <a:p>
            <a:pPr eaLnBrk="1" hangingPunct="1">
              <a:spcBef>
                <a:spcPct val="0"/>
              </a:spcBef>
            </a:pPr>
            <a:endParaRPr lang="en-GB" altLang="en-US" sz="13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51" name="TextBox 33"/>
          <p:cNvSpPr txBox="1">
            <a:spLocks noChangeArrowheads="1"/>
          </p:cNvSpPr>
          <p:nvPr/>
        </p:nvSpPr>
        <p:spPr bwMode="auto">
          <a:xfrm>
            <a:off x="3761947" y="6110891"/>
            <a:ext cx="2281733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Full change of clothes including towel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Warm outdoor clothing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Walking boots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Waterproofs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Rucksack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300" dirty="0">
                <a:solidFill>
                  <a:schemeClr val="bg1"/>
                </a:solidFill>
                <a:latin typeface="Arial" panose="020B0604020202020204" pitchFamily="34" charset="0"/>
              </a:rPr>
              <a:t>Medication</a:t>
            </a:r>
          </a:p>
        </p:txBody>
      </p:sp>
      <p:sp>
        <p:nvSpPr>
          <p:cNvPr id="14352" name="TextBox 34"/>
          <p:cNvSpPr txBox="1">
            <a:spLocks noChangeArrowheads="1"/>
          </p:cNvSpPr>
          <p:nvPr/>
        </p:nvSpPr>
        <p:spPr bwMode="auto">
          <a:xfrm>
            <a:off x="796431" y="7820323"/>
            <a:ext cx="526514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300" i="1" dirty="0">
                <a:latin typeface="Arial" panose="020B0604020202020204" pitchFamily="34" charset="0"/>
              </a:rPr>
              <a:t>Instructors will check that </a:t>
            </a:r>
            <a:r>
              <a:rPr lang="en-GB" altLang="en-US" sz="1300" i="1" dirty="0">
                <a:latin typeface="Arial" panose="020B0604020202020204" pitchFamily="34" charset="0"/>
              </a:rPr>
              <a:t>e</a:t>
            </a:r>
            <a:r>
              <a:rPr lang="en-GB" altLang="en-US" sz="1300" i="1" dirty="0" smtClean="0">
                <a:latin typeface="Arial" panose="020B0604020202020204" pitchFamily="34" charset="0"/>
              </a:rPr>
              <a:t>ach </a:t>
            </a:r>
            <a:r>
              <a:rPr lang="en-GB" altLang="en-US" sz="1300" i="1" dirty="0">
                <a:latin typeface="Arial" panose="020B0604020202020204" pitchFamily="34" charset="0"/>
              </a:rPr>
              <a:t>group member has the appropriate equipment before starting </a:t>
            </a:r>
            <a:r>
              <a:rPr lang="en-GB" altLang="en-US" sz="1300" i="1" dirty="0" smtClean="0">
                <a:latin typeface="Arial" panose="020B0604020202020204" pitchFamily="34" charset="0"/>
              </a:rPr>
              <a:t>the session </a:t>
            </a:r>
            <a:r>
              <a:rPr lang="en-GB" altLang="en-US" sz="1300" i="1" dirty="0">
                <a:latin typeface="Arial" panose="020B0604020202020204" pitchFamily="34" charset="0"/>
              </a:rPr>
              <a:t>and will issue extra kit or give time to collect additional clothing where needed.</a:t>
            </a:r>
          </a:p>
        </p:txBody>
      </p:sp>
      <p:sp>
        <p:nvSpPr>
          <p:cNvPr id="14353" name="TextBox 36"/>
          <p:cNvSpPr txBox="1">
            <a:spLocks noChangeArrowheads="1"/>
          </p:cNvSpPr>
          <p:nvPr/>
        </p:nvSpPr>
        <p:spPr bwMode="auto">
          <a:xfrm>
            <a:off x="573288" y="619842"/>
            <a:ext cx="571142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300" dirty="0">
                <a:latin typeface="Arial" panose="020B0604020202020204" pitchFamily="34" charset="0"/>
              </a:rPr>
              <a:t>Below is a guide to </a:t>
            </a:r>
            <a:r>
              <a:rPr lang="en-GB" altLang="en-US" sz="1300" dirty="0" smtClean="0">
                <a:latin typeface="Arial" panose="020B0604020202020204" pitchFamily="34" charset="0"/>
              </a:rPr>
              <a:t>the</a:t>
            </a:r>
            <a:r>
              <a:rPr lang="en-GB" altLang="en-US" sz="1300" dirty="0" smtClean="0">
                <a:latin typeface="Arial" panose="020B0604020202020204" pitchFamily="34" charset="0"/>
              </a:rPr>
              <a:t> </a:t>
            </a:r>
            <a:r>
              <a:rPr lang="en-GB" altLang="en-US" sz="1300" dirty="0">
                <a:latin typeface="Arial" panose="020B0604020202020204" pitchFamily="34" charset="0"/>
              </a:rPr>
              <a:t>kit </a:t>
            </a:r>
            <a:r>
              <a:rPr lang="en-GB" altLang="en-US" sz="1300" dirty="0" smtClean="0">
                <a:latin typeface="Arial" panose="020B0604020202020204" pitchFamily="34" charset="0"/>
              </a:rPr>
              <a:t>that Groups should </a:t>
            </a:r>
            <a:r>
              <a:rPr lang="en-GB" altLang="en-US" sz="1300" dirty="0">
                <a:latin typeface="Arial" panose="020B0604020202020204" pitchFamily="34" charset="0"/>
              </a:rPr>
              <a:t>meet </a:t>
            </a:r>
            <a:r>
              <a:rPr lang="en-GB" altLang="en-US" sz="1300" dirty="0" smtClean="0">
                <a:latin typeface="Arial" panose="020B0604020202020204" pitchFamily="34" charset="0"/>
              </a:rPr>
              <a:t>their Instructors with.  This </a:t>
            </a:r>
            <a:r>
              <a:rPr lang="en-GB" altLang="en-US" sz="1300" dirty="0">
                <a:latin typeface="Arial" panose="020B0604020202020204" pitchFamily="34" charset="0"/>
              </a:rPr>
              <a:t>is not </a:t>
            </a:r>
            <a:r>
              <a:rPr lang="en-GB" altLang="en-US" sz="1300" dirty="0" smtClean="0">
                <a:latin typeface="Arial" panose="020B0604020202020204" pitchFamily="34" charset="0"/>
              </a:rPr>
              <a:t>a comprehensive list and the kit needed may </a:t>
            </a:r>
            <a:r>
              <a:rPr lang="en-GB" altLang="en-US" sz="1300" dirty="0">
                <a:latin typeface="Arial" panose="020B0604020202020204" pitchFamily="34" charset="0"/>
              </a:rPr>
              <a:t>change due to weather conditions and session plans. Your </a:t>
            </a:r>
            <a:r>
              <a:rPr lang="en-GB" altLang="en-US" sz="1300" dirty="0" smtClean="0">
                <a:latin typeface="Arial" panose="020B0604020202020204" pitchFamily="34" charset="0"/>
              </a:rPr>
              <a:t>Course Director </a:t>
            </a:r>
            <a:r>
              <a:rPr lang="en-GB" altLang="en-US" sz="1300" dirty="0">
                <a:latin typeface="Arial" panose="020B0604020202020204" pitchFamily="34" charset="0"/>
              </a:rPr>
              <a:t>will advise you </a:t>
            </a:r>
            <a:r>
              <a:rPr lang="en-GB" altLang="en-US" sz="1300" dirty="0" smtClean="0">
                <a:latin typeface="Arial" panose="020B0604020202020204" pitchFamily="34" charset="0"/>
              </a:rPr>
              <a:t>of </a:t>
            </a:r>
            <a:r>
              <a:rPr lang="en-GB" altLang="en-US" sz="1300" dirty="0">
                <a:latin typeface="Arial" panose="020B0604020202020204" pitchFamily="34" charset="0"/>
              </a:rPr>
              <a:t>these </a:t>
            </a:r>
            <a:r>
              <a:rPr lang="en-GB" altLang="en-US" sz="1300" dirty="0" smtClean="0">
                <a:latin typeface="Arial" panose="020B0604020202020204" pitchFamily="34" charset="0"/>
              </a:rPr>
              <a:t>changes.</a:t>
            </a:r>
            <a:endParaRPr lang="en-GB" altLang="en-US" sz="13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3288" y="8763000"/>
            <a:ext cx="5620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Borwick Hall can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water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bottles, rucksacks,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waterproofs and walking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boots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18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175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Activity Kit List</vt:lpstr>
    </vt:vector>
  </TitlesOfParts>
  <Company>BT Lancashire Services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kit list</dc:title>
  <dc:creator>Litten, Sam</dc:creator>
  <cp:lastModifiedBy>Armstrong, Kate (CYP)</cp:lastModifiedBy>
  <cp:revision>2</cp:revision>
  <dcterms:created xsi:type="dcterms:W3CDTF">2015-11-12T13:46:12Z</dcterms:created>
  <dcterms:modified xsi:type="dcterms:W3CDTF">2015-11-16T11:35:19Z</dcterms:modified>
</cp:coreProperties>
</file>